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68" r:id="rId5"/>
    <p:sldId id="267" r:id="rId6"/>
    <p:sldId id="313" r:id="rId7"/>
    <p:sldId id="271" r:id="rId8"/>
    <p:sldId id="331" r:id="rId9"/>
    <p:sldId id="314" r:id="rId10"/>
    <p:sldId id="332" r:id="rId11"/>
    <p:sldId id="315" r:id="rId12"/>
    <p:sldId id="333" r:id="rId13"/>
    <p:sldId id="316" r:id="rId14"/>
    <p:sldId id="334" r:id="rId15"/>
    <p:sldId id="335" r:id="rId16"/>
    <p:sldId id="336" r:id="rId17"/>
  </p:sldIdLst>
  <p:sldSz cx="9144000" cy="6858000" type="screen4x3"/>
  <p:notesSz cx="6662738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yce Bendig-Jacobs" initials="JB" lastIdx="5" clrIdx="0">
    <p:extLst>
      <p:ext uri="{19B8F6BF-5375-455C-9EA6-DF929625EA0E}">
        <p15:presenceInfo xmlns:p15="http://schemas.microsoft.com/office/powerpoint/2012/main" userId="c65f9698ff3207a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A4B0"/>
    <a:srgbClr val="074B68"/>
    <a:srgbClr val="F2CEBE"/>
    <a:srgbClr val="F9B33E"/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50" autoAdjust="0"/>
  </p:normalViewPr>
  <p:slideViewPr>
    <p:cSldViewPr snapToGrid="0" snapToObjects="1">
      <p:cViewPr varScale="1">
        <p:scale>
          <a:sx n="55" d="100"/>
          <a:sy n="55" d="100"/>
        </p:scale>
        <p:origin x="1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4011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47278-6A7F-4CC4-9B9D-119694B770C9}" type="datetimeFigureOut">
              <a:rPr lang="nl-NL" smtClean="0"/>
              <a:t>1-2-2023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274" y="4777195"/>
            <a:ext cx="533019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4011" y="9428583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5A510-E474-471C-9DFE-B1BCC698B5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34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56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351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852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784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27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79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80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66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404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64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378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898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A510-E474-471C-9DFE-B1BCC698B51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54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l-NL"/>
              <a:t>xxxx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81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D39BC4-ECE5-A047-A11E-36ADCE6B7297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3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 marL="742950" indent="-285750">
              <a:buClr>
                <a:schemeClr val="accent6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9BC4-ECE5-A047-A11E-36ADCE6B7297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ekstvak 6"/>
          <p:cNvSpPr txBox="1"/>
          <p:nvPr userDrawn="1"/>
        </p:nvSpPr>
        <p:spPr>
          <a:xfrm>
            <a:off x="-76200" y="1417638"/>
            <a:ext cx="928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142875" y="1230868"/>
            <a:ext cx="9448800" cy="1846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nl-NL" sz="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7" b="15969"/>
          <a:stretch/>
        </p:blipFill>
        <p:spPr bwMode="auto">
          <a:xfrm>
            <a:off x="457199" y="6126163"/>
            <a:ext cx="1408113" cy="60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46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 marL="742950" indent="-285750">
              <a:buClr>
                <a:schemeClr val="accent6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9BC4-ECE5-A047-A11E-36ADCE6B7297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ekstvak 6"/>
          <p:cNvSpPr txBox="1"/>
          <p:nvPr userDrawn="1"/>
        </p:nvSpPr>
        <p:spPr>
          <a:xfrm>
            <a:off x="-76200" y="1417638"/>
            <a:ext cx="928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-142875" y="1230868"/>
            <a:ext cx="9448800" cy="1846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nl-NL" sz="600" dirty="0"/>
          </a:p>
        </p:txBody>
      </p:sp>
    </p:spTree>
    <p:extLst>
      <p:ext uri="{BB962C8B-B14F-4D97-AF65-F5344CB8AC3E}">
        <p14:creationId xmlns:p14="http://schemas.microsoft.com/office/powerpoint/2010/main" val="144315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38475" y="1824036"/>
            <a:ext cx="6105525" cy="1350963"/>
          </a:xfrm>
          <a:solidFill>
            <a:schemeClr val="tx2"/>
          </a:solidFill>
        </p:spPr>
        <p:txBody>
          <a:bodyPr anchor="ctr">
            <a:normAutofit/>
          </a:bodyPr>
          <a:lstStyle>
            <a:lvl1pPr algn="ctr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85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56FF-208F-F74B-AF8A-DB1040D32D00}" type="datetimeFigureOut">
              <a:rPr lang="nl-NL" smtClean="0"/>
              <a:t>1-2-2023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9BC4-ECE5-A047-A11E-36ADCE6B72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00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56FF-208F-F74B-AF8A-DB1040D32D00}" type="datetimeFigureOut">
              <a:rPr lang="nl-NL" smtClean="0"/>
              <a:t>1-2-2023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9BC4-ECE5-A047-A11E-36ADCE6B72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46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A56FF-208F-F74B-AF8A-DB1040D32D00}" type="datetimeFigureOut">
              <a:rPr lang="nl-NL" smtClean="0"/>
              <a:t>1-2-2023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39BC4-ECE5-A047-A11E-36ADCE6B72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7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17635"/>
            <a:ext cx="7772400" cy="3282816"/>
          </a:xfrm>
        </p:spPr>
        <p:txBody>
          <a:bodyPr>
            <a:normAutofit/>
          </a:bodyPr>
          <a:lstStyle/>
          <a:p>
            <a:r>
              <a:rPr lang="nl-NL" sz="4000" dirty="0"/>
              <a:t>Monitor LOB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7400" y="3429000"/>
            <a:ext cx="6400800" cy="2209800"/>
          </a:xfrm>
        </p:spPr>
        <p:txBody>
          <a:bodyPr>
            <a:normAutofit/>
          </a:bodyPr>
          <a:lstStyle/>
          <a:p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297047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Begeleiding van het onderzoek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Begeleidingsgroep waarin zijn vertegenwoordigd:</a:t>
            </a:r>
          </a:p>
          <a:p>
            <a:r>
              <a:rPr lang="nl-NL" dirty="0"/>
              <a:t>MBO Raad, </a:t>
            </a:r>
            <a:r>
              <a:rPr lang="nl-NL" dirty="0" err="1"/>
              <a:t>VO-raad</a:t>
            </a:r>
            <a:r>
              <a:rPr lang="nl-NL" dirty="0"/>
              <a:t>, Ministerie van OCW (directie mbo en vo), twee LOB-onderzoekers, de decanenverenigingen NVS-NVL en </a:t>
            </a:r>
            <a:r>
              <a:rPr lang="nl-NL" dirty="0" err="1"/>
              <a:t>VvSL</a:t>
            </a:r>
            <a:r>
              <a:rPr lang="nl-NL" dirty="0"/>
              <a:t> en studentenorganisaties JOB en LAKS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4A5B54F-00E0-4A5A-94BD-CB7D46510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025" y="501015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2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Planning eindmeting 2023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Verkenning/voorbereiding: nov ‘23 t/m jan ‘23</a:t>
            </a:r>
          </a:p>
          <a:p>
            <a:pPr lvl="0"/>
            <a:r>
              <a:rPr lang="nl-NL" dirty="0"/>
              <a:t>Online gegevensverzameling: 13 feb t/m 17 mrt 2023</a:t>
            </a:r>
          </a:p>
          <a:p>
            <a:pPr lvl="0"/>
            <a:r>
              <a:rPr lang="nl-NL" dirty="0"/>
              <a:t>Focusgroepen: 3 apr 2023 t/m 14 apr 2023</a:t>
            </a:r>
          </a:p>
          <a:p>
            <a:pPr lvl="0"/>
            <a:r>
              <a:rPr lang="nl-NL" dirty="0"/>
              <a:t>Rapporteren: apr t/m juni 2023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DEC0667-F9D9-4144-88A9-FA185CCFC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826" y="5116512"/>
            <a:ext cx="31242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29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Werving respondenten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nl-NL" dirty="0"/>
              <a:t>Met betrokkenheid van alle organisaties die in de begeleidingsgroep participeren</a:t>
            </a:r>
          </a:p>
          <a:p>
            <a:pPr lvl="0"/>
            <a:r>
              <a:rPr lang="nl-NL" dirty="0"/>
              <a:t>Centrale landingspagina op de website van het Expertisepunt LOB</a:t>
            </a:r>
          </a:p>
          <a:p>
            <a:pPr lvl="0"/>
            <a:r>
              <a:rPr lang="nl-NL" dirty="0"/>
              <a:t>VO: directe mailing, communicatiekanalen van de partners, andere relevante projecten &amp; organisaties, persoonlijke benadering (focusgroepen)</a:t>
            </a:r>
          </a:p>
          <a:p>
            <a:pPr lvl="0"/>
            <a:r>
              <a:rPr lang="nl-NL" dirty="0"/>
              <a:t>MBO: communicatiekanalen van de partners, andere relevante projecten &amp; organisaties, persoonlijke benadering (focusgroepen)</a:t>
            </a:r>
          </a:p>
          <a:p>
            <a:pPr lvl="0"/>
            <a:r>
              <a:rPr lang="nl-NL" dirty="0"/>
              <a:t>Studenten/leerlingen (</a:t>
            </a:r>
            <a:r>
              <a:rPr lang="nl-NL" i="1" dirty="0"/>
              <a:t>alleen focusgroepen gezien de zeer geringe respons bij de startmeting</a:t>
            </a:r>
            <a:r>
              <a:rPr lang="nl-NL" dirty="0"/>
              <a:t>): communicatiekanalen van de partners, aansluiten bij activiteiten JOB/LAKS (voor deze groep: bioscoopbon als vergoeding)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E5081F7-91F8-49D9-AEAE-BD0D4E192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675" y="4791075"/>
            <a:ext cx="22193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8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Rapportage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Uitgebreid onderzoeksrapport</a:t>
            </a:r>
          </a:p>
          <a:p>
            <a:pPr lvl="0"/>
            <a:r>
              <a:rPr lang="nl-NL" dirty="0"/>
              <a:t>Publieksvriendelijke versie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CD39FD0-64C5-492B-8A07-9F04C8355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651" y="5380662"/>
            <a:ext cx="35337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7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Opbouw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Inleiding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Opzet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Werving respondenten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Rapportage</a:t>
            </a:r>
          </a:p>
        </p:txBody>
      </p:sp>
    </p:spTree>
    <p:extLst>
      <p:ext uri="{BB962C8B-B14F-4D97-AF65-F5344CB8AC3E}">
        <p14:creationId xmlns:p14="http://schemas.microsoft.com/office/powerpoint/2010/main" val="235715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Inleiding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Onderzoeksbureau: AO Consult </a:t>
            </a:r>
          </a:p>
          <a:p>
            <a:r>
              <a:rPr lang="nl-NL" dirty="0"/>
              <a:t>Opdrachtgevers: Expertisepunt LOB</a:t>
            </a:r>
          </a:p>
          <a:p>
            <a:r>
              <a:rPr lang="nl-NL" dirty="0"/>
              <a:t>Doel: op verschillende momenten de stand van zaken van de implementatie, verankering en borging van Loopbaan Oriëntatie en Begeleiding (LOB) in vo-, en mbo-scholen in kaart brengen</a:t>
            </a:r>
          </a:p>
          <a:p>
            <a:endParaRPr lang="nl-NL" dirty="0"/>
          </a:p>
        </p:txBody>
      </p:sp>
      <p:pic>
        <p:nvPicPr>
          <p:cNvPr id="2052" name="Picture 4" descr="Afbeeldingsresultaat voor doelstelling">
            <a:extLst>
              <a:ext uri="{FF2B5EF4-FFF2-40B4-BE49-F238E27FC236}">
                <a16:creationId xmlns:a16="http://schemas.microsoft.com/office/drawing/2014/main" id="{8A79F6C2-3868-4E97-80AE-C9C547963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819" y="5220485"/>
            <a:ext cx="1599899" cy="136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81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Uitgangspunten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sz="2800" dirty="0"/>
              <a:t>Inventariserend onderzoek (géén effectmeting en géén evaluatie van de werkzaamheden van het Expertisepunt LOB VO-MBO)</a:t>
            </a:r>
          </a:p>
          <a:p>
            <a:pPr lvl="0"/>
            <a:r>
              <a:rPr lang="nl-NL" sz="2800" dirty="0"/>
              <a:t>Voor de sectoren vo en mbo (vo: onderscheid naar vmbo en havo/vwo)</a:t>
            </a:r>
          </a:p>
          <a:p>
            <a:pPr lvl="0"/>
            <a:r>
              <a:rPr lang="nl-NL" sz="2800" dirty="0"/>
              <a:t>Speciaal Onderwijs en het Praktijkonderwijs maken geen onderdeel uit van het onderzoek</a:t>
            </a:r>
          </a:p>
          <a:p>
            <a:pPr lvl="0"/>
            <a:r>
              <a:rPr lang="nl-NL" sz="2800" dirty="0"/>
              <a:t>Combinatie van kwantitatief (online vragenlijsten) en kwalitatief onderzoek (focusgroepen)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71431FB-C0A2-413D-A47E-A4CB71631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535" y="5455578"/>
            <a:ext cx="2107465" cy="140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6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Doelgroepen </a:t>
            </a:r>
          </a:p>
        </p:txBody>
      </p:sp>
      <p:graphicFrame>
        <p:nvGraphicFramePr>
          <p:cNvPr id="12" name="Tijdelijke aanduiding voor inhoud 11">
            <a:extLst>
              <a:ext uri="{FF2B5EF4-FFF2-40B4-BE49-F238E27FC236}">
                <a16:creationId xmlns:a16="http://schemas.microsoft.com/office/drawing/2014/main" id="{46B83C90-E5D3-5C38-5FFF-3D4741D43E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146185"/>
              </p:ext>
            </p:extLst>
          </p:nvPr>
        </p:nvGraphicFramePr>
        <p:xfrm>
          <a:off x="648852" y="2316627"/>
          <a:ext cx="7364497" cy="1971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4683">
                  <a:extLst>
                    <a:ext uri="{9D8B030D-6E8A-4147-A177-3AD203B41FA5}">
                      <a16:colId xmlns:a16="http://schemas.microsoft.com/office/drawing/2014/main" val="61792800"/>
                    </a:ext>
                  </a:extLst>
                </a:gridCol>
                <a:gridCol w="1959907">
                  <a:extLst>
                    <a:ext uri="{9D8B030D-6E8A-4147-A177-3AD203B41FA5}">
                      <a16:colId xmlns:a16="http://schemas.microsoft.com/office/drawing/2014/main" val="1921538460"/>
                    </a:ext>
                  </a:extLst>
                </a:gridCol>
                <a:gridCol w="1959907">
                  <a:extLst>
                    <a:ext uri="{9D8B030D-6E8A-4147-A177-3AD203B41FA5}">
                      <a16:colId xmlns:a16="http://schemas.microsoft.com/office/drawing/2014/main" val="2696305576"/>
                    </a:ext>
                  </a:extLst>
                </a:gridCol>
              </a:tblGrid>
              <a:tr h="593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Doelgroep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Online vragenlijst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Focusgroep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311196"/>
                  </a:ext>
                </a:extLst>
              </a:tr>
              <a:tr h="40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Schoolleiders &amp; locatiedirecteuren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x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x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163473"/>
                  </a:ext>
                </a:extLst>
              </a:tr>
              <a:tr h="40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Decanen/LOB-coördinatoren/</a:t>
                      </a:r>
                      <a:b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studieloopbaanbegeleiders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x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x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41759"/>
                  </a:ext>
                </a:extLst>
              </a:tr>
              <a:tr h="40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Leerlingen &amp; studenten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</a:rPr>
                        <a:t>x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705" marR="127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67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9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Opzet</a:t>
            </a:r>
            <a:r>
              <a:rPr lang="nl-NL" b="1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Drie meetmomenten: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Startmeting januari – mei 2018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Tussenmeting januari – mei 2020 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b="1" dirty="0">
                <a:solidFill>
                  <a:srgbClr val="C00000"/>
                </a:solidFill>
              </a:rPr>
              <a:t>Eindmeting Q1 2023 (nu)</a:t>
            </a:r>
          </a:p>
          <a:p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2E4A971-35AF-4893-836B-BC2DB4FC9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151" y="4392202"/>
            <a:ext cx="17621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55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Fasering per meetmoment</a:t>
            </a:r>
            <a:r>
              <a:rPr lang="nl-NL" b="1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Verkenning</a:t>
            </a:r>
          </a:p>
          <a:p>
            <a:pPr lvl="0"/>
            <a:r>
              <a:rPr lang="nl-NL" dirty="0"/>
              <a:t>Kwantitatief onderzoek (online vragenlijsten)</a:t>
            </a:r>
          </a:p>
          <a:p>
            <a:pPr lvl="0"/>
            <a:r>
              <a:rPr lang="nl-NL" dirty="0"/>
              <a:t>Kwalitatief onderzoek: verdieping d.m.v. focusgroepen</a:t>
            </a:r>
          </a:p>
          <a:p>
            <a:pPr lvl="0"/>
            <a:r>
              <a:rPr lang="nl-NL" dirty="0"/>
              <a:t>Rapportage</a:t>
            </a:r>
          </a:p>
          <a:p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FCD3BAF-526E-4432-A079-034CE8E30A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498" y="4564062"/>
            <a:ext cx="22669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93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Onderzoeksvragen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nl-NL" dirty="0"/>
              <a:t>Wat is de stand van zaken binnen mbo-scholen en vo-scholen op het gebied van implementatie, verankering en borging van LOB op het moment van de startmeting, tussenmeting en eindmeting? </a:t>
            </a:r>
          </a:p>
          <a:p>
            <a:pPr lvl="0"/>
            <a:r>
              <a:rPr lang="nl-NL" dirty="0"/>
              <a:t>Welke ontwikkeling hebben mbo-scholen en vo-scholen doorgemaakt ten aanzien van de implementatie, verankering en borging van LOB in de periode tussen de start- en eindmeting?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Per onderzoeksvraag wordt er aandacht besteed aan de volgende verschillen:</a:t>
            </a:r>
          </a:p>
          <a:p>
            <a:pPr lvl="0"/>
            <a:r>
              <a:rPr lang="nl-NL" dirty="0"/>
              <a:t>tussen vmbo, havo/vwo, mbo;</a:t>
            </a:r>
          </a:p>
          <a:p>
            <a:pPr lvl="0"/>
            <a:r>
              <a:rPr lang="nl-NL" dirty="0"/>
              <a:t>tussen schoolleiders/locatie- en/of sectordirecteuren, decanen/LOB-coördinatoren en vo-leerlingen/mbo-studenten.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F7D25E0-BE7B-4DE1-AAFF-7ABB8E936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3307" y="4962222"/>
            <a:ext cx="1491146" cy="189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1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Onderzoeksvragen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In het verdiepende, kwalitatieve gedeelte zoomen we daarnaast in op de volgende onderzoeksvragen:</a:t>
            </a:r>
          </a:p>
          <a:p>
            <a:pPr lvl="0"/>
            <a:r>
              <a:rPr lang="nl-NL" dirty="0"/>
              <a:t>Hoe kunnen we de ontwikkeling van startmeting naar eindmeting begrijpen? Welke processen liggen aan deze ontwikkeling mogelijkerwijs ten grondslag?</a:t>
            </a:r>
          </a:p>
          <a:p>
            <a:pPr lvl="0"/>
            <a:r>
              <a:rPr lang="nl-NL" dirty="0"/>
              <a:t>Wat kunnen mbo- en vo-scholen van deze ontwikkeling leren ter versterking van de implementatie, verankering en borging van LOB? Wat betekent dit voor de gewenste inzet en ondersteuning door het Expertisepunt LOB VO-MBO?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95D7427-BD76-41FA-ACDE-A3B194CCB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914" y="5157626"/>
            <a:ext cx="2270086" cy="170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08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7">
      <a:dk1>
        <a:srgbClr val="404040"/>
      </a:dk1>
      <a:lt1>
        <a:sysClr val="window" lastClr="FFFFFF"/>
      </a:lt1>
      <a:dk2>
        <a:srgbClr val="074B68"/>
      </a:dk2>
      <a:lt2>
        <a:srgbClr val="F9B33E"/>
      </a:lt2>
      <a:accent1>
        <a:srgbClr val="BD2B0B"/>
      </a:accent1>
      <a:accent2>
        <a:srgbClr val="074B68"/>
      </a:accent2>
      <a:accent3>
        <a:srgbClr val="F9B33E"/>
      </a:accent3>
      <a:accent4>
        <a:srgbClr val="47A4B0"/>
      </a:accent4>
      <a:accent5>
        <a:srgbClr val="F2CEBE"/>
      </a:accent5>
      <a:accent6>
        <a:srgbClr val="BD2B0B"/>
      </a:accent6>
      <a:hlink>
        <a:srgbClr val="074B68"/>
      </a:hlink>
      <a:folHlink>
        <a:srgbClr val="47A4B0"/>
      </a:folHlink>
    </a:clrScheme>
    <a:fontScheme name="Aangepast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5A8735F8D404BBDB3007C51A1280E" ma:contentTypeVersion="8" ma:contentTypeDescription="Een nieuw document maken." ma:contentTypeScope="" ma:versionID="d5cc5adf350e09ca39b844e682211c17">
  <xsd:schema xmlns:xsd="http://www.w3.org/2001/XMLSchema" xmlns:xs="http://www.w3.org/2001/XMLSchema" xmlns:p="http://schemas.microsoft.com/office/2006/metadata/properties" xmlns:ns2="2120db85-441e-42a3-bab9-e9a276ce89bf" targetNamespace="http://schemas.microsoft.com/office/2006/metadata/properties" ma:root="true" ma:fieldsID="e4d46723afd62266a859072a834196db" ns2:_="">
    <xsd:import namespace="2120db85-441e-42a3-bab9-e9a276ce89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0db85-441e-42a3-bab9-e9a276ce8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F03252-169A-49E8-BF72-335D032391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5C05E2-6047-4E0F-9F43-C5C67613E7C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1912688-8C74-4138-A926-72881922E4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20db85-441e-42a3-bab9-e9a276ce8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539</Words>
  <Application>Microsoft Office PowerPoint</Application>
  <PresentationFormat>Diavoorstelling (4:3)</PresentationFormat>
  <Paragraphs>81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Office-thema</vt:lpstr>
      <vt:lpstr>Monitor LOB</vt:lpstr>
      <vt:lpstr>Opbouw</vt:lpstr>
      <vt:lpstr>Inleiding</vt:lpstr>
      <vt:lpstr>Uitgangspunten </vt:lpstr>
      <vt:lpstr>Doelgroepen </vt:lpstr>
      <vt:lpstr>Opzet </vt:lpstr>
      <vt:lpstr>Fasering per meetmoment </vt:lpstr>
      <vt:lpstr>Onderzoeksvragen</vt:lpstr>
      <vt:lpstr>Onderzoeksvragen</vt:lpstr>
      <vt:lpstr>Begeleiding van het onderzoek</vt:lpstr>
      <vt:lpstr>Planning eindmeting 2023</vt:lpstr>
      <vt:lpstr>Werving respondenten</vt:lpstr>
      <vt:lpstr>Rapportage</vt:lpstr>
    </vt:vector>
  </TitlesOfParts>
  <Company>sigridwilking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Sigrid Wilking</dc:creator>
  <cp:lastModifiedBy>Ellen Heijne</cp:lastModifiedBy>
  <cp:revision>59</cp:revision>
  <cp:lastPrinted>2017-10-19T13:51:55Z</cp:lastPrinted>
  <dcterms:created xsi:type="dcterms:W3CDTF">2017-10-18T17:05:28Z</dcterms:created>
  <dcterms:modified xsi:type="dcterms:W3CDTF">2023-02-01T15:26:11Z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0x010100CE65A8735F8D404BBDB3007C51A1280E</vt:lpwstr>
  </property>
  <property fmtid="{D5CDD505-2E9C-101B-9397-08002B2CF9AE}" pid="3" name="Order">
    <vt:r8>7242200</vt:r8>
  </property>
</Properties>
</file>