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sldIdLst>
    <p:sldId id="291" r:id="rId6"/>
    <p:sldId id="256" r:id="rId7"/>
    <p:sldId id="292" r:id="rId8"/>
    <p:sldId id="295" r:id="rId9"/>
    <p:sldId id="294" r:id="rId10"/>
    <p:sldId id="293" r:id="rId11"/>
    <p:sldId id="296" r:id="rId12"/>
    <p:sldId id="297" r:id="rId13"/>
    <p:sldId id="298"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5A421-64FC-4CCE-B646-3098FD88AFB3}" type="datetimeFigureOut">
              <a:rPr lang="nl-NL" smtClean="0"/>
              <a:t>1-11-2022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9B813E-8885-4FDB-8795-A4B9246ECEEB}" type="slidenum">
              <a:rPr lang="nl-NL" smtClean="0"/>
              <a:t>‹nr.›</a:t>
            </a:fld>
            <a:endParaRPr lang="nl-NL"/>
          </a:p>
        </p:txBody>
      </p:sp>
    </p:spTree>
    <p:extLst>
      <p:ext uri="{BB962C8B-B14F-4D97-AF65-F5344CB8AC3E}">
        <p14:creationId xmlns:p14="http://schemas.microsoft.com/office/powerpoint/2010/main" val="1840120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15.30</a:t>
            </a:r>
          </a:p>
        </p:txBody>
      </p:sp>
      <p:sp>
        <p:nvSpPr>
          <p:cNvPr id="4" name="Tijdelijke aanduiding voor dianummer 3"/>
          <p:cNvSpPr>
            <a:spLocks noGrp="1"/>
          </p:cNvSpPr>
          <p:nvPr>
            <p:ph type="sldNum" sz="quarter" idx="10"/>
          </p:nvPr>
        </p:nvSpPr>
        <p:spPr/>
        <p:txBody>
          <a:bodyPr/>
          <a:lstStyle/>
          <a:p>
            <a:fld id="{4541917C-CBFA-4FC3-8281-D5F6EA7E6A85}" type="slidenum">
              <a:rPr lang="nl-NL" smtClean="0"/>
              <a:t>1</a:t>
            </a:fld>
            <a:endParaRPr lang="nl-NL"/>
          </a:p>
        </p:txBody>
      </p:sp>
    </p:spTree>
    <p:extLst>
      <p:ext uri="{BB962C8B-B14F-4D97-AF65-F5344CB8AC3E}">
        <p14:creationId xmlns:p14="http://schemas.microsoft.com/office/powerpoint/2010/main" val="2616929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2</a:t>
            </a:fld>
            <a:endParaRPr lang="nl-NL"/>
          </a:p>
        </p:txBody>
      </p:sp>
    </p:spTree>
    <p:extLst>
      <p:ext uri="{BB962C8B-B14F-4D97-AF65-F5344CB8AC3E}">
        <p14:creationId xmlns:p14="http://schemas.microsoft.com/office/powerpoint/2010/main" val="4121239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Bij start en na 10 jaar vaker werk, vaste baan, hoger uurloon, hoger jaarinkomen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Meer dan helft blijft bij leerbedrijf werken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Ook grote verschillen bij dezelfde opleiding </a:t>
            </a:r>
          </a:p>
          <a:p>
            <a:pPr algn="l" rtl="0" fontAlgn="base"/>
            <a:r>
              <a:rPr lang="nl-NL" sz="1800" b="0" i="0">
                <a:solidFill>
                  <a:srgbClr val="000000"/>
                </a:solidFill>
                <a:effectLst/>
                <a:latin typeface="Arial" panose="020B0604020202020204" pitchFamily="34" charset="0"/>
              </a:rPr>
              <a:t>Bij procesoperator B heeft na </a:t>
            </a:r>
            <a:r>
              <a:rPr lang="nl-NL" sz="1800" b="0" i="0" err="1">
                <a:solidFill>
                  <a:srgbClr val="000000"/>
                </a:solidFill>
                <a:effectLst/>
                <a:latin typeface="Arial" panose="020B0604020202020204" pitchFamily="34" charset="0"/>
              </a:rPr>
              <a:t>bbl</a:t>
            </a:r>
            <a:r>
              <a:rPr lang="nl-NL" sz="1800" b="0" i="0">
                <a:solidFill>
                  <a:srgbClr val="000000"/>
                </a:solidFill>
                <a:effectLst/>
                <a:latin typeface="Arial" panose="020B0604020202020204" pitchFamily="34" charset="0"/>
              </a:rPr>
              <a:t> 83% vaste baan, maar na bol 41% </a:t>
            </a:r>
            <a:endParaRPr lang="nl-NL" b="0" i="0">
              <a:solidFill>
                <a:srgbClr val="000000"/>
              </a:solidFill>
              <a:effectLst/>
              <a:latin typeface="Segoe UI" panose="020B0502040204020203" pitchFamily="34" charset="0"/>
            </a:endParaRPr>
          </a:p>
          <a:p>
            <a:pPr algn="l" rtl="0" fontAlgn="base"/>
            <a:r>
              <a:rPr lang="nl-NL" sz="1800" b="0" i="0">
                <a:solidFill>
                  <a:srgbClr val="000000"/>
                </a:solidFill>
                <a:effectLst/>
                <a:latin typeface="Arial" panose="020B0604020202020204" pitchFamily="34" charset="0"/>
              </a:rPr>
              <a:t> </a:t>
            </a:r>
            <a:endParaRPr lang="nl-NL" b="0" i="0">
              <a:solidFill>
                <a:srgbClr val="000000"/>
              </a:solidFill>
              <a:effectLst/>
              <a:latin typeface="Segoe UI" panose="020B0502040204020203" pitchFamily="34" charset="0"/>
            </a:endParaRPr>
          </a:p>
          <a:p>
            <a:pPr algn="l" rtl="0" fontAlgn="base"/>
            <a:r>
              <a:rPr lang="nl-NL" sz="1800" b="0" i="0">
                <a:solidFill>
                  <a:srgbClr val="000000"/>
                </a:solidFill>
                <a:effectLst/>
                <a:latin typeface="Arial" panose="020B0604020202020204" pitchFamily="34" charset="0"/>
              </a:rPr>
              <a:t>Allerlei mogelijke verklaringen: </a:t>
            </a:r>
            <a:endParaRPr lang="nl-NL"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Meer werkervaring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Binding met het leerbedrijf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Groter leereffect duaal onderwijs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Verschillen in voorkeuren, motivatie en persoonskenmerken </a:t>
            </a:r>
          </a:p>
          <a:p>
            <a:pPr algn="l" rtl="0" fontAlgn="base">
              <a:buFont typeface="Arial" panose="020B0604020202020204" pitchFamily="34" charset="0"/>
              <a:buChar char="•"/>
            </a:pPr>
            <a:r>
              <a:rPr lang="nl-NL" sz="1800" b="0" i="0">
                <a:solidFill>
                  <a:srgbClr val="000000"/>
                </a:solidFill>
                <a:effectLst/>
                <a:latin typeface="Arial" panose="020B0604020202020204" pitchFamily="34" charset="0"/>
              </a:rPr>
              <a:t>Maar: na bol wordt wel vaker door gestudeerd </a:t>
            </a:r>
          </a:p>
          <a:p>
            <a:pPr algn="l" rtl="0" fontAlgn="base"/>
            <a:r>
              <a:rPr lang="nl-NL" sz="1800" b="0" i="0">
                <a:solidFill>
                  <a:srgbClr val="000000"/>
                </a:solidFill>
                <a:effectLst/>
                <a:latin typeface="Arial" panose="020B0604020202020204" pitchFamily="34" charset="0"/>
              </a:rPr>
              <a:t> </a:t>
            </a:r>
            <a:endParaRPr lang="nl-NL" b="0" i="0">
              <a:solidFill>
                <a:srgbClr val="000000"/>
              </a:solidFill>
              <a:effectLst/>
              <a:latin typeface="Segoe UI" panose="020B0502040204020203" pitchFamily="34" charset="0"/>
            </a:endParaRPr>
          </a:p>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3</a:t>
            </a:fld>
            <a:endParaRPr lang="nl-NL"/>
          </a:p>
        </p:txBody>
      </p:sp>
    </p:spTree>
    <p:extLst>
      <p:ext uri="{BB962C8B-B14F-4D97-AF65-F5344CB8AC3E}">
        <p14:creationId xmlns:p14="http://schemas.microsoft.com/office/powerpoint/2010/main" val="180920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4</a:t>
            </a:fld>
            <a:endParaRPr lang="nl-NL"/>
          </a:p>
        </p:txBody>
      </p:sp>
    </p:spTree>
    <p:extLst>
      <p:ext uri="{BB962C8B-B14F-4D97-AF65-F5344CB8AC3E}">
        <p14:creationId xmlns:p14="http://schemas.microsoft.com/office/powerpoint/2010/main" val="227906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5</a:t>
            </a:fld>
            <a:endParaRPr lang="nl-NL"/>
          </a:p>
        </p:txBody>
      </p:sp>
    </p:spTree>
    <p:extLst>
      <p:ext uri="{BB962C8B-B14F-4D97-AF65-F5344CB8AC3E}">
        <p14:creationId xmlns:p14="http://schemas.microsoft.com/office/powerpoint/2010/main" val="689120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6</a:t>
            </a:fld>
            <a:endParaRPr lang="nl-NL"/>
          </a:p>
        </p:txBody>
      </p:sp>
    </p:spTree>
    <p:extLst>
      <p:ext uri="{BB962C8B-B14F-4D97-AF65-F5344CB8AC3E}">
        <p14:creationId xmlns:p14="http://schemas.microsoft.com/office/powerpoint/2010/main" val="3016917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7</a:t>
            </a:fld>
            <a:endParaRPr lang="nl-NL"/>
          </a:p>
        </p:txBody>
      </p:sp>
    </p:spTree>
    <p:extLst>
      <p:ext uri="{BB962C8B-B14F-4D97-AF65-F5344CB8AC3E}">
        <p14:creationId xmlns:p14="http://schemas.microsoft.com/office/powerpoint/2010/main" val="262070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8</a:t>
            </a:fld>
            <a:endParaRPr lang="nl-NL"/>
          </a:p>
        </p:txBody>
      </p:sp>
    </p:spTree>
    <p:extLst>
      <p:ext uri="{BB962C8B-B14F-4D97-AF65-F5344CB8AC3E}">
        <p14:creationId xmlns:p14="http://schemas.microsoft.com/office/powerpoint/2010/main" val="875286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F49B813E-8885-4FDB-8795-A4B9246ECEEB}" type="slidenum">
              <a:rPr lang="nl-NL" smtClean="0"/>
              <a:t>9</a:t>
            </a:fld>
            <a:endParaRPr lang="nl-NL"/>
          </a:p>
        </p:txBody>
      </p:sp>
    </p:spTree>
    <p:extLst>
      <p:ext uri="{BB962C8B-B14F-4D97-AF65-F5344CB8AC3E}">
        <p14:creationId xmlns:p14="http://schemas.microsoft.com/office/powerpoint/2010/main" val="111632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B96117-A271-D5FB-66D5-E7165EF4FF1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A88B39A-281F-0816-BAD2-97F8C436A7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204489E-E65B-A95A-85A3-9DF647AEAC47}"/>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F55C9C5F-FAFF-8469-E2B0-F086FA8964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C95EC7C-2250-05DB-95F5-2EE04F7EF0DF}"/>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274141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4BC9C7-1D63-6763-19FD-518571A42B7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C0043F2-43BA-DF62-45AD-1D7F3F98CB2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47178-3659-859F-E9B1-6659698C2432}"/>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1D79476C-9273-204F-C0AC-7B010F062A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A808D3-6BF3-7859-207F-F7575C8D272D}"/>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05165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B4A2EC3-E1AE-3B53-4D2C-207EA336928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56DDFE9-1B39-6900-A2AE-FF6F265F0F1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34B366B-C1D1-1EC4-22DE-ADEBC2D4A520}"/>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8420BAD5-5B6E-1AC9-5C0B-DF99D9EF49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1B208BE-9416-AE65-1DB2-6C1DD6250156}"/>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214613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2E9D1-27A6-4C4A-9F84-1F3A01D499C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85E2CB3-A199-7A25-2B66-B56745C166F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551AC1C-D345-8984-E6F8-E02FBBFE26FE}"/>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197D9A10-7ED1-33F3-E872-30A41116FC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2BC05F-DB6E-C2EF-1B0B-66CD7F321315}"/>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251687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D7A2C-C138-9DC6-54AA-1843F02F50F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5C48663-2A19-F866-E961-8F512EBF2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AD8688F-DD02-B204-668B-292166E75A24}"/>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29BB9976-8E81-72EF-A4B8-1BF098B052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2D0BFEF-75B3-11C6-0E0E-BFB68ADADBDC}"/>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69125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2D16BE-5877-899B-4199-9869F6C1E5B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FFA5EB5-C981-6AC8-A03E-05FCAFA1646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AB15091-9C6B-E4E0-55A9-3CC9F9BBCFA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E471B04-A5E9-7A64-FB1D-B2A11D78CF47}"/>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6" name="Tijdelijke aanduiding voor voettekst 5">
            <a:extLst>
              <a:ext uri="{FF2B5EF4-FFF2-40B4-BE49-F238E27FC236}">
                <a16:creationId xmlns:a16="http://schemas.microsoft.com/office/drawing/2014/main" id="{3BC786B1-81D8-E4EF-993A-D4FD2B879E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B63AD60-C95D-F5BC-5D13-B466CC3111F0}"/>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17197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293D6-F648-0ABD-6ECF-D158770D030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2CDD626-15F5-F7B7-8EFB-8B144B5EAC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0F182C6-948F-EE62-BB0F-78BADD2CF41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D9A16D2-DA88-5E3F-59BA-ABAD41B2C4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B34C8D7-3FF9-3DE1-F471-8E8EC7B763A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DB6377F-274B-C14F-C4A2-2610059E9E5B}"/>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8" name="Tijdelijke aanduiding voor voettekst 7">
            <a:extLst>
              <a:ext uri="{FF2B5EF4-FFF2-40B4-BE49-F238E27FC236}">
                <a16:creationId xmlns:a16="http://schemas.microsoft.com/office/drawing/2014/main" id="{A85A2D54-FB47-E594-2102-709387A21BC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D6A9D4B-A03D-59CF-5C72-D4E499FBD9B9}"/>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142492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80C085-93AC-8D2A-0B85-1FE26486EC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76AD74F-ACF4-3876-D9F6-BA2924761ECF}"/>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4" name="Tijdelijke aanduiding voor voettekst 3">
            <a:extLst>
              <a:ext uri="{FF2B5EF4-FFF2-40B4-BE49-F238E27FC236}">
                <a16:creationId xmlns:a16="http://schemas.microsoft.com/office/drawing/2014/main" id="{DA8B7B21-13EA-8F95-F58A-77188B5BD3B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6158F37-FEB7-CAAA-F06B-FA76881BB04D}"/>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80459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C891BBC-EE45-D708-687D-6140EC06AB78}"/>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3" name="Tijdelijke aanduiding voor voettekst 2">
            <a:extLst>
              <a:ext uri="{FF2B5EF4-FFF2-40B4-BE49-F238E27FC236}">
                <a16:creationId xmlns:a16="http://schemas.microsoft.com/office/drawing/2014/main" id="{7F8B57A3-18A3-ACF5-6EEC-5AFCD0D2C04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5B630FF-B9ED-2B7B-F811-7E1EB9305FF6}"/>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3348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D80A0E-97EC-0BD4-AB38-D149C125F83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0B2BF3B-C3B4-2A50-5A45-398E992DB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4D7EC22-BD27-5E2E-74C7-C69A04EC4B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96744E2-2A85-F946-E41E-7DD2AF412A7C}"/>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6" name="Tijdelijke aanduiding voor voettekst 5">
            <a:extLst>
              <a:ext uri="{FF2B5EF4-FFF2-40B4-BE49-F238E27FC236}">
                <a16:creationId xmlns:a16="http://schemas.microsoft.com/office/drawing/2014/main" id="{EE73F650-2E71-537D-DF04-C1CB72FBE7D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0BF2FE6-1EA1-D461-F214-77F6729DBDB8}"/>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429477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4FE291-6AA4-6B5E-1237-A863B6DD427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F5A7536-2917-AB26-6365-7C45061F7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18DA56D-57CB-8628-B6B9-DDCD13CD4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1908791-9F78-DC6C-1CA2-DF6F34EB3E7D}"/>
              </a:ext>
            </a:extLst>
          </p:cNvPr>
          <p:cNvSpPr>
            <a:spLocks noGrp="1"/>
          </p:cNvSpPr>
          <p:nvPr>
            <p:ph type="dt" sz="half" idx="10"/>
          </p:nvPr>
        </p:nvSpPr>
        <p:spPr/>
        <p:txBody>
          <a:bodyPr/>
          <a:lstStyle/>
          <a:p>
            <a:fld id="{353EABC1-85B7-41DE-943B-6B52D4B0521F}" type="datetimeFigureOut">
              <a:rPr lang="nl-NL" smtClean="0"/>
              <a:t>1-11-2022</a:t>
            </a:fld>
            <a:endParaRPr lang="nl-NL"/>
          </a:p>
        </p:txBody>
      </p:sp>
      <p:sp>
        <p:nvSpPr>
          <p:cNvPr id="6" name="Tijdelijke aanduiding voor voettekst 5">
            <a:extLst>
              <a:ext uri="{FF2B5EF4-FFF2-40B4-BE49-F238E27FC236}">
                <a16:creationId xmlns:a16="http://schemas.microsoft.com/office/drawing/2014/main" id="{79876D5E-1790-A906-BF09-C40E8CEEB3D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CAF6F9-A1AF-C5CB-04AA-C9417E98F0FE}"/>
              </a:ext>
            </a:extLst>
          </p:cNvPr>
          <p:cNvSpPr>
            <a:spLocks noGrp="1"/>
          </p:cNvSpPr>
          <p:nvPr>
            <p:ph type="sldNum" sz="quarter" idx="12"/>
          </p:nvPr>
        </p:nvSpPr>
        <p:spPr/>
        <p:txBody>
          <a:bodyPr/>
          <a:lstStyle/>
          <a:p>
            <a:fld id="{5B301FD2-C31F-49BB-BA49-5A58ADB5A75A}" type="slidenum">
              <a:rPr lang="nl-NL" smtClean="0"/>
              <a:t>‹nr.›</a:t>
            </a:fld>
            <a:endParaRPr lang="nl-NL"/>
          </a:p>
        </p:txBody>
      </p:sp>
    </p:spTree>
    <p:extLst>
      <p:ext uri="{BB962C8B-B14F-4D97-AF65-F5344CB8AC3E}">
        <p14:creationId xmlns:p14="http://schemas.microsoft.com/office/powerpoint/2010/main" val="33469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EF231F5-BE47-BE80-8B5E-55A08FA7A4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8F4FE1E-2FE2-F6AD-717D-9F3386310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6DDC4E-9417-6DF4-D6F2-9BA13BC7B5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EABC1-85B7-41DE-943B-6B52D4B0521F}" type="datetimeFigureOut">
              <a:rPr lang="nl-NL" smtClean="0"/>
              <a:t>1-11-2022</a:t>
            </a:fld>
            <a:endParaRPr lang="nl-NL"/>
          </a:p>
        </p:txBody>
      </p:sp>
      <p:sp>
        <p:nvSpPr>
          <p:cNvPr id="5" name="Tijdelijke aanduiding voor voettekst 4">
            <a:extLst>
              <a:ext uri="{FF2B5EF4-FFF2-40B4-BE49-F238E27FC236}">
                <a16:creationId xmlns:a16="http://schemas.microsoft.com/office/drawing/2014/main" id="{D24D4399-B37A-A493-E8B5-E9FBE3AD14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4C29B83-B98C-E4DF-A926-8A70170D5B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01FD2-C31F-49BB-BA49-5A58ADB5A75A}" type="slidenum">
              <a:rPr lang="nl-NL" smtClean="0"/>
              <a:t>‹nr.›</a:t>
            </a:fld>
            <a:endParaRPr lang="nl-NL"/>
          </a:p>
        </p:txBody>
      </p:sp>
    </p:spTree>
    <p:extLst>
      <p:ext uri="{BB962C8B-B14F-4D97-AF65-F5344CB8AC3E}">
        <p14:creationId xmlns:p14="http://schemas.microsoft.com/office/powerpoint/2010/main" val="188482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werk.nl/imagesdxa/startpositie_bol_3_en_4_tcm95-425422.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werk.nl/imagesdxa/startpositie_bol_3_en_4_tcm95-425422.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werk.nl/imagesdxa/startpositie_bbl_3_en_4_tcm95-42550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984475"/>
            <a:ext cx="11953774" cy="1955409"/>
          </a:xfrm>
        </p:spPr>
        <p:txBody>
          <a:bodyPr>
            <a:normAutofit fontScale="90000"/>
          </a:bodyPr>
          <a:lstStyle/>
          <a:p>
            <a:br>
              <a:rPr lang="nl-NL" sz="3200">
                <a:latin typeface="Arial Black" panose="020B0A04020102020204" pitchFamily="34" charset="0"/>
              </a:rPr>
            </a:br>
            <a:br>
              <a:rPr lang="nl-NL" sz="3200">
                <a:latin typeface="Arial Black" panose="020B0A04020102020204" pitchFamily="34" charset="0"/>
              </a:rPr>
            </a:br>
            <a:br>
              <a:rPr lang="nl-NL" sz="3200">
                <a:latin typeface="Arial Black" panose="020B0A04020102020204" pitchFamily="34" charset="0"/>
              </a:rPr>
            </a:br>
            <a:r>
              <a:rPr lang="nl-NL" sz="4900">
                <a:solidFill>
                  <a:srgbClr val="3D3466"/>
                </a:solidFill>
                <a:latin typeface="Arial Black"/>
              </a:rPr>
              <a:t>Stellingen kansen op de arbeidsmarkt</a:t>
            </a:r>
            <a:br>
              <a:rPr lang="nl-NL" sz="6600">
                <a:latin typeface="Arial Black" panose="020B0A04020102020204" pitchFamily="34" charset="0"/>
              </a:rPr>
            </a:br>
            <a:endParaRPr lang="nl-NL" sz="4900">
              <a:solidFill>
                <a:srgbClr val="3D3466"/>
              </a:solidFill>
              <a:latin typeface="Arial Black" panose="020B0A04020102020204" pitchFamily="34" charset="0"/>
            </a:endParaRPr>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59735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fontScale="90000"/>
          </a:bodyPr>
          <a:lstStyle/>
          <a:p>
            <a:pPr algn="l"/>
            <a:r>
              <a:rPr lang="nl-NL" sz="2800">
                <a:solidFill>
                  <a:srgbClr val="3D3466"/>
                </a:solidFill>
                <a:latin typeface="Arial Black"/>
              </a:rPr>
              <a:t>Welke leerweg heeft over het algemeen de beste startpositie op de arbeidsmarkt?</a:t>
            </a:r>
            <a:br>
              <a:rPr lang="nl-NL" sz="2800"/>
            </a:br>
            <a:br>
              <a:rPr lang="nl-NL" sz="2800"/>
            </a:br>
            <a:br>
              <a:rPr lang="nl-NL" sz="2800"/>
            </a:br>
            <a:r>
              <a:rPr lang="nl-NL" sz="2400">
                <a:solidFill>
                  <a:srgbClr val="3D3466"/>
                </a:solidFill>
                <a:latin typeface="Arial Black"/>
              </a:rPr>
              <a:t>Zitten: </a:t>
            </a:r>
            <a:r>
              <a:rPr lang="nl-NL" sz="2400">
                <a:solidFill>
                  <a:srgbClr val="3D3466"/>
                </a:solidFill>
                <a:latin typeface="Arial" panose="020B0604020202020204" pitchFamily="34" charset="0"/>
                <a:cs typeface="Arial" panose="020B0604020202020204" pitchFamily="34" charset="0"/>
              </a:rPr>
              <a:t>BOL</a:t>
            </a:r>
            <a:br>
              <a:rPr lang="nl-NL" sz="2400">
                <a:solidFill>
                  <a:srgbClr val="3D3466"/>
                </a:solidFill>
                <a:latin typeface="Arial" panose="020B0604020202020204" pitchFamily="34" charset="0"/>
                <a:cs typeface="Arial" panose="020B0604020202020204" pitchFamily="34" charset="0"/>
              </a:rPr>
            </a:br>
            <a:br>
              <a:rPr lang="nl-NL" sz="2400">
                <a:solidFill>
                  <a:srgbClr val="3D3466"/>
                </a:solidFill>
                <a:latin typeface="Arial Black"/>
              </a:rPr>
            </a:br>
            <a:r>
              <a:rPr lang="nl-NL" sz="2400">
                <a:solidFill>
                  <a:srgbClr val="3D3466"/>
                </a:solidFill>
                <a:latin typeface="Arial Black"/>
              </a:rPr>
              <a:t>Staan: </a:t>
            </a:r>
            <a:r>
              <a:rPr lang="nl-NL" sz="2400">
                <a:solidFill>
                  <a:srgbClr val="3D3466"/>
                </a:solidFill>
                <a:latin typeface="Arial" panose="020B0604020202020204" pitchFamily="34" charset="0"/>
                <a:cs typeface="Arial" panose="020B0604020202020204" pitchFamily="34" charset="0"/>
              </a:rPr>
              <a:t>BBL</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1388706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a:bodyPr>
          <a:lstStyle/>
          <a:p>
            <a:pPr algn="l"/>
            <a:r>
              <a:rPr lang="nl-NL" sz="2800">
                <a:solidFill>
                  <a:srgbClr val="3D3466"/>
                </a:solidFill>
                <a:latin typeface="Arial Black"/>
              </a:rPr>
              <a:t>Antwoord</a:t>
            </a:r>
            <a:br>
              <a:rPr lang="nl-NL" sz="2800"/>
            </a:br>
            <a:br>
              <a:rPr lang="nl-NL" sz="2800"/>
            </a:br>
            <a:r>
              <a:rPr lang="nl-NL" sz="2800">
                <a:solidFill>
                  <a:srgbClr val="3D3466"/>
                </a:solidFill>
                <a:latin typeface="Arial" panose="020B0604020202020204" pitchFamily="34" charset="0"/>
                <a:cs typeface="Arial" panose="020B0604020202020204" pitchFamily="34" charset="0"/>
              </a:rPr>
              <a:t>De beroepsbegeleidende leerweg ( </a:t>
            </a:r>
            <a:r>
              <a:rPr lang="nl-NL" sz="2800" err="1">
                <a:solidFill>
                  <a:srgbClr val="3D3466"/>
                </a:solidFill>
                <a:latin typeface="Arial" panose="020B0604020202020204" pitchFamily="34" charset="0"/>
                <a:cs typeface="Arial" panose="020B0604020202020204" pitchFamily="34" charset="0"/>
              </a:rPr>
              <a:t>bbl</a:t>
            </a:r>
            <a:r>
              <a:rPr lang="nl-NL" sz="2800">
                <a:solidFill>
                  <a:srgbClr val="3D3466"/>
                </a:solidFill>
                <a:latin typeface="Arial" panose="020B0604020202020204" pitchFamily="34" charset="0"/>
                <a:cs typeface="Arial" panose="020B0604020202020204" pitchFamily="34" charset="0"/>
              </a:rPr>
              <a:t> ) geeft over het algemeen een betere arbeidsmarktpositie dan de </a:t>
            </a:r>
            <a:r>
              <a:rPr lang="nl-NL" sz="2800" err="1">
                <a:solidFill>
                  <a:srgbClr val="3D3466"/>
                </a:solidFill>
                <a:latin typeface="Arial" panose="020B0604020202020204" pitchFamily="34" charset="0"/>
                <a:cs typeface="Arial" panose="020B0604020202020204" pitchFamily="34" charset="0"/>
              </a:rPr>
              <a:t>beroepsopleidende</a:t>
            </a:r>
            <a:r>
              <a:rPr lang="nl-NL" sz="2800">
                <a:solidFill>
                  <a:srgbClr val="3D3466"/>
                </a:solidFill>
                <a:latin typeface="Arial" panose="020B0604020202020204" pitchFamily="34" charset="0"/>
                <a:cs typeface="Arial" panose="020B0604020202020204" pitchFamily="34" charset="0"/>
              </a:rPr>
              <a:t> leerweg (bol) </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306084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a:bodyPr>
          <a:lstStyle/>
          <a:p>
            <a:pPr algn="l"/>
            <a:r>
              <a:rPr lang="nl-NL" sz="2800">
                <a:solidFill>
                  <a:srgbClr val="3D3466"/>
                </a:solidFill>
                <a:latin typeface="Arial Black"/>
              </a:rPr>
              <a:t>Wie heeft het beste startsalaris?</a:t>
            </a:r>
            <a:br>
              <a:rPr lang="nl-NL" sz="2800"/>
            </a:br>
            <a:br>
              <a:rPr lang="nl-NL" sz="2800"/>
            </a:br>
            <a:br>
              <a:rPr lang="nl-NL" sz="2800"/>
            </a:br>
            <a:r>
              <a:rPr lang="nl-NL" sz="2400">
                <a:solidFill>
                  <a:srgbClr val="3D3466"/>
                </a:solidFill>
                <a:latin typeface="Arial Black"/>
              </a:rPr>
              <a:t>Zitten: </a:t>
            </a:r>
            <a:r>
              <a:rPr lang="nl-NL" sz="2400">
                <a:solidFill>
                  <a:srgbClr val="3D3466"/>
                </a:solidFill>
                <a:latin typeface="Arial" panose="020B0604020202020204" pitchFamily="34" charset="0"/>
                <a:cs typeface="Arial" panose="020B0604020202020204" pitchFamily="34" charset="0"/>
              </a:rPr>
              <a:t>Timmerman (BOL niveau 4)</a:t>
            </a:r>
            <a:br>
              <a:rPr lang="nl-NL" sz="2400">
                <a:solidFill>
                  <a:srgbClr val="3D3466"/>
                </a:solidFill>
                <a:latin typeface="Arial" panose="020B0604020202020204" pitchFamily="34" charset="0"/>
                <a:cs typeface="Arial" panose="020B0604020202020204" pitchFamily="34" charset="0"/>
              </a:rPr>
            </a:br>
            <a:br>
              <a:rPr lang="nl-NL" sz="2400">
                <a:solidFill>
                  <a:srgbClr val="3D3466"/>
                </a:solidFill>
                <a:latin typeface="Arial Black"/>
              </a:rPr>
            </a:br>
            <a:r>
              <a:rPr lang="nl-NL" sz="2400">
                <a:solidFill>
                  <a:srgbClr val="3D3466"/>
                </a:solidFill>
                <a:latin typeface="Arial Black"/>
              </a:rPr>
              <a:t>Staan: </a:t>
            </a:r>
            <a:r>
              <a:rPr lang="nl-NL" sz="2400">
                <a:solidFill>
                  <a:srgbClr val="3D3466"/>
                </a:solidFill>
                <a:latin typeface="Arial" panose="020B0604020202020204" pitchFamily="34" charset="0"/>
                <a:cs typeface="Arial" panose="020B0604020202020204" pitchFamily="34" charset="0"/>
              </a:rPr>
              <a:t>Financieel administratief medewerker (BOL niveau 4)</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28136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3999" y="1122363"/>
            <a:ext cx="9959163" cy="2387600"/>
          </a:xfrm>
        </p:spPr>
        <p:txBody>
          <a:bodyPr>
            <a:normAutofit/>
          </a:bodyPr>
          <a:lstStyle/>
          <a:p>
            <a:pPr algn="l"/>
            <a:r>
              <a:rPr lang="nl-NL" sz="2800">
                <a:solidFill>
                  <a:srgbClr val="3D3466"/>
                </a:solidFill>
                <a:latin typeface="Arial Black"/>
              </a:rPr>
              <a:t>Antwoord</a:t>
            </a:r>
            <a:br>
              <a:rPr lang="nl-NL" sz="2800"/>
            </a:br>
            <a:br>
              <a:rPr lang="nl-NL" sz="2800"/>
            </a:br>
            <a:r>
              <a:rPr lang="nl-NL" sz="2800" b="1">
                <a:solidFill>
                  <a:srgbClr val="3D3466"/>
                </a:solidFill>
                <a:latin typeface="Arial" panose="020B0604020202020204" pitchFamily="34" charset="0"/>
                <a:cs typeface="Arial" panose="020B0604020202020204" pitchFamily="34" charset="0"/>
              </a:rPr>
              <a:t>Timmerman</a:t>
            </a:r>
            <a:r>
              <a:rPr lang="nl-NL" sz="2800">
                <a:solidFill>
                  <a:srgbClr val="3D3466"/>
                </a:solidFill>
                <a:latin typeface="Arial" panose="020B0604020202020204" pitchFamily="34" charset="0"/>
                <a:cs typeface="Arial" panose="020B0604020202020204" pitchFamily="34" charset="0"/>
              </a:rPr>
              <a:t> (startsalaris 14,20 bruto per uur)</a:t>
            </a:r>
            <a:br>
              <a:rPr lang="nl-NL" sz="2800">
                <a:solidFill>
                  <a:srgbClr val="3D3466"/>
                </a:solidFill>
                <a:latin typeface="Arial" panose="020B0604020202020204" pitchFamily="34" charset="0"/>
                <a:cs typeface="Arial" panose="020B0604020202020204" pitchFamily="34" charset="0"/>
              </a:rPr>
            </a:br>
            <a:r>
              <a:rPr lang="nl-NL" sz="2800">
                <a:solidFill>
                  <a:srgbClr val="3D3466"/>
                </a:solidFill>
                <a:latin typeface="Arial" panose="020B0604020202020204" pitchFamily="34" charset="0"/>
                <a:cs typeface="Arial" panose="020B0604020202020204" pitchFamily="34" charset="0"/>
              </a:rPr>
              <a:t>Financieel administratief medewerker (startsalaris 10,90 bruto per uur)</a:t>
            </a:r>
            <a:br>
              <a:rPr lang="nl-NL" sz="2800">
                <a:solidFill>
                  <a:srgbClr val="3D3466"/>
                </a:solidFill>
                <a:latin typeface="Arial" panose="020B0604020202020204" pitchFamily="34" charset="0"/>
                <a:cs typeface="Arial" panose="020B0604020202020204" pitchFamily="34" charset="0"/>
              </a:rPr>
            </a:br>
            <a:r>
              <a:rPr lang="nl-NL" sz="2200" err="1">
                <a:solidFill>
                  <a:srgbClr val="3D3466"/>
                </a:solidFill>
                <a:latin typeface="Arial" panose="020B0604020202020204" pitchFamily="34" charset="0"/>
                <a:cs typeface="Arial" panose="020B0604020202020204" pitchFamily="34" charset="0"/>
              </a:rPr>
              <a:t>bron:</a:t>
            </a:r>
            <a:r>
              <a:rPr lang="nl-NL" sz="2200" err="1">
                <a:latin typeface="Arial" panose="020B0604020202020204" pitchFamily="34" charset="0"/>
                <a:cs typeface="Arial" panose="020B0604020202020204" pitchFamily="34" charset="0"/>
                <a:hlinkClick r:id="rId3"/>
              </a:rPr>
              <a:t>Arbeidsmarktpositie</a:t>
            </a:r>
            <a:r>
              <a:rPr lang="nl-NL" sz="2200">
                <a:latin typeface="Arial" panose="020B0604020202020204" pitchFamily="34" charset="0"/>
                <a:cs typeface="Arial" panose="020B0604020202020204" pitchFamily="34" charset="0"/>
                <a:hlinkClick r:id="rId3"/>
              </a:rPr>
              <a:t> mbo bol 3 en 4 (werk.nl)</a:t>
            </a:r>
            <a:r>
              <a:rPr lang="nl-NL" sz="2200">
                <a:solidFill>
                  <a:srgbClr val="3D3466"/>
                </a:solidFill>
                <a:latin typeface="Arial" panose="020B0604020202020204" pitchFamily="34" charset="0"/>
                <a:cs typeface="Arial" panose="020B0604020202020204" pitchFamily="34" charset="0"/>
              </a:rPr>
              <a:t> </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38591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fontScale="90000"/>
          </a:bodyPr>
          <a:lstStyle/>
          <a:p>
            <a:pPr algn="l"/>
            <a:r>
              <a:rPr lang="nl-NL" sz="2800">
                <a:solidFill>
                  <a:srgbClr val="3D3466"/>
                </a:solidFill>
                <a:latin typeface="Arial Black"/>
              </a:rPr>
              <a:t>Wie heeft na de studie het meest kans snel werk te vinden?</a:t>
            </a:r>
            <a:br>
              <a:rPr lang="nl-NL" sz="2800"/>
            </a:br>
            <a:br>
              <a:rPr lang="nl-NL" sz="2800"/>
            </a:br>
            <a:br>
              <a:rPr lang="nl-NL" sz="2800"/>
            </a:br>
            <a:r>
              <a:rPr lang="nl-NL" sz="2400">
                <a:solidFill>
                  <a:srgbClr val="3D3466"/>
                </a:solidFill>
                <a:latin typeface="Arial Black"/>
              </a:rPr>
              <a:t>Zitten: </a:t>
            </a:r>
            <a:r>
              <a:rPr lang="nl-NL" sz="2400">
                <a:solidFill>
                  <a:srgbClr val="3D3466"/>
                </a:solidFill>
                <a:latin typeface="Arial" panose="020B0604020202020204" pitchFamily="34" charset="0"/>
                <a:cs typeface="Arial" panose="020B0604020202020204" pitchFamily="34" charset="0"/>
              </a:rPr>
              <a:t>pedagogisch werk (BOL niveau 4)</a:t>
            </a:r>
            <a:br>
              <a:rPr lang="nl-NL" sz="2400">
                <a:solidFill>
                  <a:srgbClr val="3D3466"/>
                </a:solidFill>
                <a:latin typeface="Arial" panose="020B0604020202020204" pitchFamily="34" charset="0"/>
                <a:cs typeface="Arial" panose="020B0604020202020204" pitchFamily="34" charset="0"/>
              </a:rPr>
            </a:br>
            <a:br>
              <a:rPr lang="nl-NL" sz="2400">
                <a:solidFill>
                  <a:srgbClr val="3D3466"/>
                </a:solidFill>
                <a:latin typeface="Arial Black"/>
              </a:rPr>
            </a:br>
            <a:r>
              <a:rPr lang="nl-NL" sz="2400">
                <a:solidFill>
                  <a:srgbClr val="3D3466"/>
                </a:solidFill>
                <a:latin typeface="Arial Black"/>
              </a:rPr>
              <a:t>Staan: </a:t>
            </a:r>
            <a:r>
              <a:rPr lang="nl-NL" sz="2400">
                <a:solidFill>
                  <a:srgbClr val="3D3466"/>
                </a:solidFill>
                <a:latin typeface="Arial" panose="020B0604020202020204" pitchFamily="34" charset="0"/>
                <a:cs typeface="Arial" panose="020B0604020202020204" pitchFamily="34" charset="0"/>
              </a:rPr>
              <a:t>schoonheids- en haarverzorging (BOL niveau 4)</a:t>
            </a: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51771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3999" y="1122363"/>
            <a:ext cx="9959163" cy="2387600"/>
          </a:xfrm>
        </p:spPr>
        <p:txBody>
          <a:bodyPr>
            <a:normAutofit/>
          </a:bodyPr>
          <a:lstStyle/>
          <a:p>
            <a:pPr algn="l"/>
            <a:r>
              <a:rPr lang="nl-NL" sz="2800">
                <a:solidFill>
                  <a:srgbClr val="3D3466"/>
                </a:solidFill>
                <a:latin typeface="Arial Black"/>
              </a:rPr>
              <a:t>Antwoord</a:t>
            </a:r>
            <a:br>
              <a:rPr lang="nl-NL" sz="2800"/>
            </a:br>
            <a:br>
              <a:rPr lang="nl-NL" sz="2800"/>
            </a:br>
            <a:r>
              <a:rPr lang="nl-NL" sz="2200">
                <a:solidFill>
                  <a:srgbClr val="3D3466"/>
                </a:solidFill>
                <a:latin typeface="Arial" panose="020B0604020202020204" pitchFamily="34" charset="0"/>
                <a:cs typeface="Arial" panose="020B0604020202020204" pitchFamily="34" charset="0"/>
              </a:rPr>
              <a:t>Met de opleiding pedagogisch werk op je goede kans op werk. Voor de schoonheids- en haarspecialisten is die kans zeer matig.</a:t>
            </a:r>
            <a:br>
              <a:rPr lang="nl-NL" sz="2200">
                <a:solidFill>
                  <a:srgbClr val="3D3466"/>
                </a:solidFill>
                <a:latin typeface="Arial" panose="020B0604020202020204" pitchFamily="34" charset="0"/>
                <a:cs typeface="Arial" panose="020B0604020202020204" pitchFamily="34" charset="0"/>
              </a:rPr>
            </a:br>
            <a:r>
              <a:rPr lang="nl-NL" sz="1800" b="1">
                <a:solidFill>
                  <a:srgbClr val="3D3466"/>
                </a:solidFill>
                <a:latin typeface="Arial" panose="020B0604020202020204" pitchFamily="34" charset="0"/>
                <a:cs typeface="Arial" panose="020B0604020202020204" pitchFamily="34" charset="0"/>
              </a:rPr>
              <a:t>bron: </a:t>
            </a:r>
            <a:r>
              <a:rPr lang="nl-NL" sz="1800">
                <a:latin typeface="Arial" panose="020B0604020202020204" pitchFamily="34" charset="0"/>
                <a:cs typeface="Arial" panose="020B0604020202020204" pitchFamily="34" charset="0"/>
                <a:hlinkClick r:id="rId3"/>
              </a:rPr>
              <a:t>Arbeidsmarktpositie mbo bol 3 en 4 (werk.nl)</a:t>
            </a:r>
            <a:endParaRPr lang="nl-NL" sz="1800">
              <a:solidFill>
                <a:srgbClr val="3D3466"/>
              </a:solidFill>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176836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p:txBody>
          <a:bodyPr>
            <a:normAutofit fontScale="90000"/>
          </a:bodyPr>
          <a:lstStyle/>
          <a:p>
            <a:pPr algn="l"/>
            <a:r>
              <a:rPr lang="nl-NL" sz="2800">
                <a:solidFill>
                  <a:srgbClr val="3D3466"/>
                </a:solidFill>
                <a:latin typeface="Arial Black"/>
              </a:rPr>
              <a:t>Welke BBL opleiding op niveau 3 heeft het beste startsalaris?</a:t>
            </a:r>
            <a:br>
              <a:rPr lang="nl-NL" sz="2800"/>
            </a:br>
            <a:br>
              <a:rPr lang="nl-NL" sz="2800"/>
            </a:br>
            <a:br>
              <a:rPr lang="nl-NL" sz="2800"/>
            </a:br>
            <a:r>
              <a:rPr lang="nl-NL" sz="2400">
                <a:solidFill>
                  <a:srgbClr val="3D3466"/>
                </a:solidFill>
                <a:latin typeface="Arial Black"/>
              </a:rPr>
              <a:t>Zitten: procestechniek en textiel </a:t>
            </a:r>
            <a:br>
              <a:rPr lang="nl-NL" sz="2400">
                <a:latin typeface="Arial" panose="020B0604020202020204" pitchFamily="34" charset="0"/>
                <a:cs typeface="Arial" panose="020B0604020202020204" pitchFamily="34" charset="0"/>
              </a:rPr>
            </a:br>
            <a:br>
              <a:rPr lang="nl-NL" sz="2400">
                <a:solidFill>
                  <a:srgbClr val="3D3466"/>
                </a:solidFill>
                <a:latin typeface="Arial Black"/>
              </a:rPr>
            </a:br>
            <a:r>
              <a:rPr lang="nl-NL" sz="2400">
                <a:solidFill>
                  <a:srgbClr val="3D3466"/>
                </a:solidFill>
                <a:latin typeface="Arial Black"/>
              </a:rPr>
              <a:t>Staan: management en ondernemerschap</a:t>
            </a:r>
            <a:endParaRPr lang="nl-NL" sz="2400">
              <a:solidFill>
                <a:srgbClr val="3D3466"/>
              </a:solidFill>
              <a:latin typeface="Arial"/>
              <a:cs typeface="Arial"/>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232295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51C02A-3B95-521E-B5F0-A8A5643FC89E}"/>
              </a:ext>
            </a:extLst>
          </p:cNvPr>
          <p:cNvSpPr>
            <a:spLocks noGrp="1"/>
          </p:cNvSpPr>
          <p:nvPr>
            <p:ph type="ctrTitle"/>
          </p:nvPr>
        </p:nvSpPr>
        <p:spPr>
          <a:xfrm>
            <a:off x="1523999" y="1122363"/>
            <a:ext cx="9959163" cy="2387600"/>
          </a:xfrm>
        </p:spPr>
        <p:txBody>
          <a:bodyPr>
            <a:normAutofit fontScale="90000"/>
          </a:bodyPr>
          <a:lstStyle/>
          <a:p>
            <a:pPr algn="l"/>
            <a:r>
              <a:rPr lang="nl-NL" sz="2800">
                <a:solidFill>
                  <a:srgbClr val="3D3466"/>
                </a:solidFill>
                <a:latin typeface="Arial Black"/>
              </a:rPr>
              <a:t>Antwoord</a:t>
            </a:r>
            <a:br>
              <a:rPr lang="nl-NL" sz="2800"/>
            </a:br>
            <a:br>
              <a:rPr lang="nl-NL" sz="2800"/>
            </a:br>
            <a:r>
              <a:rPr lang="nl-NL" sz="2800" b="1">
                <a:solidFill>
                  <a:srgbClr val="3D3466"/>
                </a:solidFill>
                <a:latin typeface="Arial"/>
                <a:cs typeface="Arial"/>
              </a:rPr>
              <a:t>Mensen die de opleiding procestechniek en textiel hebben afgerond hebben het beste startsalaris (56.500 euro per jaar) en hebben een zeer goede kans op werk. Mensen met de opleiding management en ondernemerschap verdienen aan het begin gemiddeld 31.400 euro per jaar en hebben een matige kans op werk</a:t>
            </a:r>
            <a:br>
              <a:rPr lang="nl-NL" sz="2800" b="1">
                <a:latin typeface="Arial" panose="020B0604020202020204" pitchFamily="34" charset="0"/>
                <a:cs typeface="Arial" panose="020B0604020202020204" pitchFamily="34" charset="0"/>
              </a:rPr>
            </a:br>
            <a:r>
              <a:rPr lang="nl-NL" sz="2400" b="1">
                <a:solidFill>
                  <a:srgbClr val="3D3466"/>
                </a:solidFill>
                <a:latin typeface="Arial"/>
                <a:cs typeface="Arial"/>
              </a:rPr>
              <a:t>bron: </a:t>
            </a:r>
            <a:r>
              <a:rPr lang="nl-NL" sz="2400">
                <a:latin typeface="Arial"/>
                <a:cs typeface="Arial"/>
                <a:hlinkClick r:id="rId3"/>
              </a:rPr>
              <a:t>Arbeidsmarktpositie mbo bol 3 en 4 (werk.nl)</a:t>
            </a:r>
            <a:endParaRPr lang="nl-NL" sz="2400">
              <a:solidFill>
                <a:srgbClr val="000000"/>
              </a:solidFill>
              <a:latin typeface="Arial"/>
              <a:cs typeface="Arial"/>
            </a:endParaRPr>
          </a:p>
        </p:txBody>
      </p:sp>
      <p:pic>
        <p:nvPicPr>
          <p:cNvPr id="4" name="Afbeelding 3">
            <a:extLst>
              <a:ext uri="{FF2B5EF4-FFF2-40B4-BE49-F238E27FC236}">
                <a16:creationId xmlns:a16="http://schemas.microsoft.com/office/drawing/2014/main" id="{58C0F6CA-E024-614B-B4E4-959C7619EC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074" y="6153252"/>
            <a:ext cx="998439" cy="553799"/>
          </a:xfrm>
          <a:prstGeom prst="rect">
            <a:avLst/>
          </a:prstGeom>
        </p:spPr>
      </p:pic>
    </p:spTree>
    <p:extLst>
      <p:ext uri="{BB962C8B-B14F-4D97-AF65-F5344CB8AC3E}">
        <p14:creationId xmlns:p14="http://schemas.microsoft.com/office/powerpoint/2010/main" val="20375854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SharedContentType xmlns="Microsoft.SharePoint.Taxonomy.ContentTypeSync" SourceId="9094ed71-ad37-40d4-b95a-d4271a6f83fc"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A1D4F846154D014AABD58CD2D78FDEE2" ma:contentTypeVersion="6" ma:contentTypeDescription="Een nieuw document maken." ma:contentTypeScope="" ma:versionID="c52c818e80883e93ea72d38c43244b5c">
  <xsd:schema xmlns:xsd="http://www.w3.org/2001/XMLSchema" xmlns:xs="http://www.w3.org/2001/XMLSchema" xmlns:p="http://schemas.microsoft.com/office/2006/metadata/properties" xmlns:ns2="f2fcac38-0926-4f8e-a12c-a2bb47d7a2f0" xmlns:ns3="65b31c3c-048c-4cae-95b1-7d9b48d5f224" targetNamespace="http://schemas.microsoft.com/office/2006/metadata/properties" ma:root="true" ma:fieldsID="c16982ac2f129ac3530af511c8533377" ns2:_="" ns3:_="">
    <xsd:import namespace="f2fcac38-0926-4f8e-a12c-a2bb47d7a2f0"/>
    <xsd:import namespace="65b31c3c-048c-4cae-95b1-7d9b48d5f22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fcac38-0926-4f8e-a12c-a2bb47d7a2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b31c3c-048c-4cae-95b1-7d9b48d5f224"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54FD23-BF3A-4E16-A1A8-3AEB9FC503AE}">
  <ds:schemaRefs>
    <ds:schemaRef ds:uri="65b31c3c-048c-4cae-95b1-7d9b48d5f224"/>
    <ds:schemaRef ds:uri="f2fcac38-0926-4f8e-a12c-a2bb47d7a2f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C2E6383-8978-4B16-AA3F-64A76B4129DE}">
  <ds:schemaRefs>
    <ds:schemaRef ds:uri="Microsoft.SharePoint.Taxonomy.ContentTypeSync"/>
  </ds:schemaRefs>
</ds:datastoreItem>
</file>

<file path=customXml/itemProps3.xml><?xml version="1.0" encoding="utf-8"?>
<ds:datastoreItem xmlns:ds="http://schemas.openxmlformats.org/officeDocument/2006/customXml" ds:itemID="{96DF19AB-1A26-40FA-92B4-072B99A6CBB9}">
  <ds:schemaRefs>
    <ds:schemaRef ds:uri="65b31c3c-048c-4cae-95b1-7d9b48d5f224"/>
    <ds:schemaRef ds:uri="f2fcac38-0926-4f8e-a12c-a2bb47d7a2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13D424E9-13E8-4C4D-9949-C625D3DD13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Breedbeeld</PresentationFormat>
  <Paragraphs>31</Paragraphs>
  <Slides>9</Slides>
  <Notes>9</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Arial Black</vt:lpstr>
      <vt:lpstr>Calibri</vt:lpstr>
      <vt:lpstr>Calibri Light</vt:lpstr>
      <vt:lpstr>Segoe UI</vt:lpstr>
      <vt:lpstr>Kantoorthema</vt:lpstr>
      <vt:lpstr>   Stellingen kansen op de arbeidsmarkt </vt:lpstr>
      <vt:lpstr>Welke leerweg heeft over het algemeen de beste startpositie op de arbeidsmarkt?   Zitten: BOL  Staan: BBL</vt:lpstr>
      <vt:lpstr>Antwoord  De beroepsbegeleidende leerweg ( bbl ) geeft over het algemeen een betere arbeidsmarktpositie dan de beroepsopleidende leerweg (bol) </vt:lpstr>
      <vt:lpstr>Wie heeft het beste startsalaris?   Zitten: Timmerman (BOL niveau 4)  Staan: Financieel administratief medewerker (BOL niveau 4)</vt:lpstr>
      <vt:lpstr>Antwoord  Timmerman (startsalaris 14,20 bruto per uur) Financieel administratief medewerker (startsalaris 10,90 bruto per uur) bron:Arbeidsmarktpositie mbo bol 3 en 4 (werk.nl) </vt:lpstr>
      <vt:lpstr>Wie heeft na de studie het meest kans snel werk te vinden?   Zitten: pedagogisch werk (BOL niveau 4)  Staan: schoonheids- en haarverzorging (BOL niveau 4)</vt:lpstr>
      <vt:lpstr>Antwoord  Met de opleiding pedagogisch werk op je goede kans op werk. Voor de schoonheids- en haarspecialisten is die kans zeer matig. bron: Arbeidsmarktpositie mbo bol 3 en 4 (werk.nl)</vt:lpstr>
      <vt:lpstr>Welke BBL opleiding op niveau 3 heeft het beste startsalaris?   Zitten: procestechniek en textiel   Staan: management en ondernemerschap</vt:lpstr>
      <vt:lpstr>Antwoord  Mensen die de opleiding procestechniek en textiel hebben afgerond hebben het beste startsalaris (56.500 euro per jaar) en hebben een zeer goede kans op werk. Mensen met de opleiding management en ondernemerschap verdienen aan het begin gemiddeld 31.400 euro per jaar en hebben een matige kans op werk bron: Arbeidsmarktpositie mbo bol 3 en 4 (werk.nl)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Stellingen kansen op de arbeidsmarkt</dc:title>
  <dc:creator>Marieke Bakema</dc:creator>
  <cp:lastModifiedBy>Annemieke Rebel</cp:lastModifiedBy>
  <cp:revision>3</cp:revision>
  <dcterms:created xsi:type="dcterms:W3CDTF">2022-10-31T13:26:15Z</dcterms:created>
  <dcterms:modified xsi:type="dcterms:W3CDTF">2022-11-01T07:11:10Z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0x010100A1D4F846154D014AABD58CD2D78FDEE2</vt:lpwstr>
  </property>
</Properties>
</file>