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91" r:id="rId6"/>
    <p:sldId id="256" r:id="rId7"/>
    <p:sldId id="292" r:id="rId8"/>
    <p:sldId id="295" r:id="rId9"/>
    <p:sldId id="294" r:id="rId10"/>
    <p:sldId id="293" r:id="rId11"/>
    <p:sldId id="296" r:id="rId12"/>
    <p:sldId id="298" r:id="rId13"/>
    <p:sldId id="297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5A421-64FC-4CCE-B646-3098FD88AFB3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B813E-8885-4FDB-8795-A4B9246EC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12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15.30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1917C-CBFA-4FC3-8281-D5F6EA7E6A8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92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B813E-8885-4FDB-8795-A4B9246ECEE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1239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B813E-8885-4FDB-8795-A4B9246ECEE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20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B813E-8885-4FDB-8795-A4B9246ECEE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067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B813E-8885-4FDB-8795-A4B9246ECEE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120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B813E-8885-4FDB-8795-A4B9246ECEE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6917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B813E-8885-4FDB-8795-A4B9246ECEE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70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B813E-8885-4FDB-8795-A4B9246ECEE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321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B813E-8885-4FDB-8795-A4B9246ECEE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28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96117-A271-D5FB-66D5-E7165EF4F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88B39A-281F-0816-BAD2-97F8C436A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04489E-E65B-A95A-85A3-9DF647AE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5C9C5F-FAFF-8469-E2B0-F086FA896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95EC7C-2250-05DB-95F5-2EE04F7EF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141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BC9C7-1D63-6763-19FD-518571A42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0043F2-43BA-DF62-45AD-1D7F3F98C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447178-3659-859F-E9B1-6659698C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79476C-9273-204F-C0AC-7B010F062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A808D3-6BF3-7859-207F-F7575C8D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65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B4A2EC3-E1AE-3B53-4D2C-207EA3369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6DDFE9-1B39-6900-A2AE-FF6F265F0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4B366B-C1D1-1EC4-22DE-ADEBC2D4A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20BAD5-5B6E-1AC9-5C0B-DF99D9EF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B208BE-9416-AE65-1DB2-6C1DD625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13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2E9D1-27A6-4C4A-9F84-1F3A01D4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5E2CB3-A199-7A25-2B66-B56745C16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51AC1C-D345-8984-E6F8-E02FBBFE2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7D9A10-7ED1-33F3-E872-30A41116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2BC05F-DB6E-C2EF-1B0B-66CD7F321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68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D7A2C-C138-9DC6-54AA-1843F02F5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C48663-2A19-F866-E961-8F512EBF2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D8688F-DD02-B204-668B-292166E7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BB9976-8E81-72EF-A4B8-1BF098B05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D0BFEF-75B3-11C6-0E0E-BFB68ADA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25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D16BE-5877-899B-4199-9869F6C1E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FA5EB5-C981-6AC8-A03E-05FCAFA16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B15091-9C6B-E4E0-55A9-3CC9F9BBC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E471B04-A5E9-7A64-FB1D-B2A11D78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C786B1-81D8-E4EF-993A-D4FD2B87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63AD60-C95D-F5BC-5D13-B466CC31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97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293D6-F648-0ABD-6ECF-D158770D0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CDD626-15F5-F7B7-8EFB-8B144B5EA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F182C6-948F-EE62-BB0F-78BADD2CF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D9A16D2-DA88-5E3F-59BA-ABAD41B2C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B34C8D7-3FF9-3DE1-F471-8E8EC7B76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DB6377F-274B-C14F-C4A2-2610059E9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85A2D54-FB47-E594-2102-709387A2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D6A9D4B-A03D-59CF-5C72-D4E499FB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92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0C085-93AC-8D2A-0B85-1FE26486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76AD74F-ACF4-3876-D9F6-BA292476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8B7B21-13EA-8F95-F58A-77188B5B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158F37-FEB7-CAAA-F06B-FA76881BB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59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C891BBC-EE45-D708-687D-6140EC06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F8B57A3-18A3-ACF5-6EEC-5AFCD0D2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5B630FF-B9ED-2B7B-F811-7E1EB930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8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80A0E-97EC-0BD4-AB38-D149C12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B2BF3B-C3B4-2A50-5A45-398E992DB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D7EC22-BD27-5E2E-74C7-C69A04EC4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6744E2-2A85-F946-E41E-7DD2AF41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73F650-2E71-537D-DF04-C1CB72FB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BF2FE6-1EA1-D461-F214-77F6729D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77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FE291-6AA4-6B5E-1237-A863B6DD4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F5A7536-2917-AB26-6365-7C45061F7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8DA56D-57CB-8628-B6B9-DDCD13CD4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908791-9F78-DC6C-1CA2-DF6F34EB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876D5E-1790-A906-BF09-C40E8CEEB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CAF6F9-A1AF-C5CB-04AA-C9417E98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9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F231F5-BE47-BE80-8B5E-55A08FA7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F4FE1E-2FE2-F6AD-717D-9F3386310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6DDC4E-9417-6DF4-D6F2-9BA13BC7B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ABC1-85B7-41DE-943B-6B52D4B0521F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4D4399-B37A-A493-E8B5-E9FBE3AD14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C29B83-B98C-E4DF-A926-8A70170D5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01FD2-C31F-49BB-BA49-5A58ADB5A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8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euzegids.nl/product/keuzegids-hbo-2022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rk.nl/imagesdxa/ranglijsten-arbeidsmarktpositie-van-hboers-en-woers-vergeleken-4-2-2020_tcm95-425609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rk.nl/imagesdxa/ranglijsten-arbeidsmarktpositie-van-hboers-en-woers-vergeleken-4-2-2020_tcm95-425609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984475"/>
            <a:ext cx="11953774" cy="1955409"/>
          </a:xfrm>
        </p:spPr>
        <p:txBody>
          <a:bodyPr>
            <a:normAutofit fontScale="90000"/>
          </a:bodyPr>
          <a:lstStyle/>
          <a:p>
            <a:br>
              <a:rPr lang="nl-NL" sz="3200" dirty="0">
                <a:latin typeface="Arial Black" panose="020B0A04020102020204" pitchFamily="34" charset="0"/>
              </a:rPr>
            </a:br>
            <a:br>
              <a:rPr lang="nl-NL" sz="3200" dirty="0">
                <a:latin typeface="Arial Black" panose="020B0A04020102020204" pitchFamily="34" charset="0"/>
              </a:rPr>
            </a:br>
            <a:br>
              <a:rPr lang="nl-NL" sz="3200" dirty="0">
                <a:latin typeface="Arial Black" panose="020B0A04020102020204" pitchFamily="34" charset="0"/>
              </a:rPr>
            </a:br>
            <a:r>
              <a:rPr lang="nl-NL" sz="4900" dirty="0">
                <a:solidFill>
                  <a:srgbClr val="3D3466"/>
                </a:solidFill>
                <a:latin typeface="Arial Black"/>
              </a:rPr>
              <a:t>Stellingen kansen op de arbeidsmarkt</a:t>
            </a:r>
            <a:br>
              <a:rPr lang="nl-NL" sz="6600" dirty="0">
                <a:latin typeface="Arial Black" panose="020B0A04020102020204" pitchFamily="34" charset="0"/>
              </a:rPr>
            </a:br>
            <a:endParaRPr lang="nl-NL" sz="4900" dirty="0">
              <a:solidFill>
                <a:srgbClr val="3D3466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" y="6153252"/>
            <a:ext cx="998439" cy="5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5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1C02A-3B95-521E-B5F0-A8A5643FC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dirty="0">
                <a:solidFill>
                  <a:srgbClr val="3D3466"/>
                </a:solidFill>
                <a:latin typeface="Arial Black"/>
              </a:rPr>
              <a:t>Welke opleiding heeft de beste startpositie?</a:t>
            </a:r>
            <a:br>
              <a:rPr lang="nl-NL" sz="2800" dirty="0"/>
            </a:br>
            <a:br>
              <a:rPr lang="nl-NL" sz="2800" dirty="0"/>
            </a:br>
            <a:br>
              <a:rPr lang="nl-NL" sz="2800" dirty="0"/>
            </a:br>
            <a:r>
              <a:rPr lang="nl-NL" sz="2400" dirty="0">
                <a:solidFill>
                  <a:srgbClr val="3D3466"/>
                </a:solidFill>
                <a:latin typeface="Arial Black"/>
              </a:rPr>
              <a:t>Zitten: </a:t>
            </a:r>
            <a: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opleiding voor verpleegkundige (HBO)</a:t>
            </a:r>
            <a:b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solidFill>
                  <a:srgbClr val="3D3466"/>
                </a:solidFill>
                <a:latin typeface="Arial Black"/>
              </a:rPr>
            </a:br>
            <a:r>
              <a:rPr lang="nl-NL" sz="2400" dirty="0">
                <a:solidFill>
                  <a:srgbClr val="3D3466"/>
                </a:solidFill>
                <a:latin typeface="Arial Black"/>
              </a:rPr>
              <a:t>Staan: </a:t>
            </a:r>
            <a: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communicatie (HBO)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8C0F6CA-E024-614B-B4E4-959C7619EC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" y="6153252"/>
            <a:ext cx="998439" cy="5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0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1C02A-3B95-521E-B5F0-A8A5643FC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2800" dirty="0">
                <a:solidFill>
                  <a:srgbClr val="3D3466"/>
                </a:solidFill>
                <a:latin typeface="Arial Black"/>
              </a:rPr>
              <a:t>Antwoord</a:t>
            </a:r>
            <a:br>
              <a:rPr lang="nl-NL" sz="2800" dirty="0"/>
            </a:br>
            <a:br>
              <a:rPr lang="nl-NL" sz="2800" dirty="0"/>
            </a:br>
            <a:r>
              <a:rPr lang="nl-NL" sz="28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Verpleegkunde</a:t>
            </a:r>
            <a:r>
              <a:rPr lang="nl-NL" sz="28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want 73% van de afgestudeerden vindt de opleiding verpleegkunde een goede basis om te starten op de arbeidsmarkt tegen 45% van de afgestudeerde communicatie studenten (bron studiekeuze 123)</a:t>
            </a:r>
            <a:br>
              <a:rPr lang="nl-NL" sz="28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8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verpleegkunde staat op plek 13 op de ranglijst ‘arbeidsmarktpositie’ en communicatie op plek 74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8C0F6CA-E024-614B-B4E4-959C7619EC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" y="6153252"/>
            <a:ext cx="998439" cy="5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4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1C02A-3B95-521E-B5F0-A8A5643FC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dirty="0">
                <a:solidFill>
                  <a:srgbClr val="3D3466"/>
                </a:solidFill>
                <a:latin typeface="Arial Black"/>
              </a:rPr>
              <a:t>Welke opleiding heeft het beste startsalaris?</a:t>
            </a:r>
            <a:br>
              <a:rPr lang="nl-NL" sz="2800" dirty="0"/>
            </a:br>
            <a:br>
              <a:rPr lang="nl-NL" sz="2800" dirty="0"/>
            </a:br>
            <a:br>
              <a:rPr lang="nl-NL" sz="2800" dirty="0"/>
            </a:br>
            <a:r>
              <a:rPr lang="nl-NL" sz="2400" dirty="0">
                <a:solidFill>
                  <a:srgbClr val="3D3466"/>
                </a:solidFill>
                <a:latin typeface="Arial Black"/>
              </a:rPr>
              <a:t>Zitten: </a:t>
            </a:r>
            <a: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HBO recht</a:t>
            </a:r>
            <a:b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solidFill>
                  <a:srgbClr val="3D3466"/>
                </a:solidFill>
                <a:latin typeface="Arial Black"/>
              </a:rPr>
            </a:br>
            <a:r>
              <a:rPr lang="nl-NL" sz="2400" dirty="0">
                <a:solidFill>
                  <a:srgbClr val="3D3466"/>
                </a:solidFill>
                <a:latin typeface="Arial Black"/>
              </a:rPr>
              <a:t>Staan: </a:t>
            </a:r>
            <a: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Technische bedrijfskunde (HBO)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8C0F6CA-E024-614B-B4E4-959C7619EC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" y="6153252"/>
            <a:ext cx="998439" cy="5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1C02A-3B95-521E-B5F0-A8A5643FC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59163" cy="2387600"/>
          </a:xfrm>
        </p:spPr>
        <p:txBody>
          <a:bodyPr>
            <a:normAutofit/>
          </a:bodyPr>
          <a:lstStyle/>
          <a:p>
            <a:pPr algn="l"/>
            <a:r>
              <a:rPr lang="nl-NL" sz="2800" dirty="0">
                <a:solidFill>
                  <a:srgbClr val="3D3466"/>
                </a:solidFill>
                <a:latin typeface="Arial Black"/>
              </a:rPr>
              <a:t>Antwoord</a:t>
            </a:r>
            <a:br>
              <a:rPr lang="nl-NL" sz="2800" dirty="0"/>
            </a:br>
            <a:br>
              <a:rPr lang="nl-NL" sz="2800" dirty="0"/>
            </a:br>
            <a:r>
              <a:rPr lang="nl-NL" sz="28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Technische bedrijfskunde</a:t>
            </a:r>
            <a:r>
              <a:rPr lang="nl-NL" sz="28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(startsalaris 2.843 bruto per jaar)</a:t>
            </a:r>
            <a:br>
              <a:rPr lang="nl-NL" sz="28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HBO recht (startsalaris 2.378 bruto per jaar)</a:t>
            </a:r>
            <a:br>
              <a:rPr lang="nl-NL" sz="28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bron: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Keuzegids hbo 2022 - Keuzegids</a:t>
            </a:r>
            <a:endParaRPr lang="nl-NL" sz="2200" dirty="0">
              <a:solidFill>
                <a:srgbClr val="3D3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8C0F6CA-E024-614B-B4E4-959C7619EC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" y="6153252"/>
            <a:ext cx="998439" cy="5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1C02A-3B95-521E-B5F0-A8A5643FC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2800" dirty="0">
                <a:solidFill>
                  <a:srgbClr val="3D3466"/>
                </a:solidFill>
                <a:latin typeface="Arial Black"/>
              </a:rPr>
              <a:t>Welke opleiding heeft de minst gunstige startpositie?</a:t>
            </a:r>
            <a:br>
              <a:rPr lang="nl-NL" sz="2800" dirty="0"/>
            </a:br>
            <a:br>
              <a:rPr lang="nl-NL" sz="2800" dirty="0"/>
            </a:br>
            <a:br>
              <a:rPr lang="nl-NL" sz="2800" dirty="0"/>
            </a:br>
            <a:r>
              <a:rPr lang="nl-NL" sz="2400" dirty="0">
                <a:solidFill>
                  <a:srgbClr val="3D3466"/>
                </a:solidFill>
                <a:latin typeface="Arial Black"/>
              </a:rPr>
              <a:t>Zitten: </a:t>
            </a:r>
            <a: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letterkunde (WO)</a:t>
            </a:r>
            <a:b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solidFill>
                  <a:srgbClr val="3D3466"/>
                </a:solidFill>
                <a:latin typeface="Arial Black"/>
              </a:rPr>
            </a:br>
            <a:r>
              <a:rPr lang="nl-NL" sz="2400" dirty="0">
                <a:solidFill>
                  <a:srgbClr val="3D3466"/>
                </a:solidFill>
                <a:latin typeface="Arial Black"/>
              </a:rPr>
              <a:t>Staan: </a:t>
            </a:r>
            <a: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onderwijskunde (WO)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8C0F6CA-E024-614B-B4E4-959C7619EC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" y="6153252"/>
            <a:ext cx="998439" cy="5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71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1C02A-3B95-521E-B5F0-A8A5643FC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59163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sz="2800" dirty="0">
                <a:solidFill>
                  <a:srgbClr val="3D3466"/>
                </a:solidFill>
                <a:latin typeface="Arial Black"/>
              </a:rPr>
              <a:t>Antwoord</a:t>
            </a:r>
            <a:br>
              <a:rPr lang="nl-NL" sz="2800" dirty="0"/>
            </a:br>
            <a:br>
              <a:rPr lang="nl-NL" sz="2800" dirty="0"/>
            </a:br>
            <a:r>
              <a:rPr lang="nl-NL" sz="28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Letterkunde heeft de minst gunstige startpositie in de ranglijst van het UWV. Onderwijskunde heeft een staat op plek 24 (van de 74 studies)</a:t>
            </a:r>
            <a:br>
              <a:rPr lang="nl-NL" sz="28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7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bron: </a:t>
            </a:r>
            <a:r>
              <a:rPr lang="nl-NL" sz="2700" dirty="0">
                <a:hlinkClick r:id="rId3"/>
              </a:rPr>
              <a:t>Ranglijsten arbeidsmarktpositie van hbo'ers en </a:t>
            </a:r>
            <a:r>
              <a:rPr lang="nl-NL" sz="2700" dirty="0" err="1">
                <a:hlinkClick r:id="rId3"/>
              </a:rPr>
              <a:t>w'ers</a:t>
            </a:r>
            <a:r>
              <a:rPr lang="nl-NL" sz="2700" dirty="0">
                <a:hlinkClick r:id="rId3"/>
              </a:rPr>
              <a:t> vergeleken (werk.nl)</a:t>
            </a:r>
            <a:r>
              <a:rPr lang="nl-NL" sz="27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nl-NL" sz="2700" dirty="0">
              <a:solidFill>
                <a:srgbClr val="3D3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8C0F6CA-E024-614B-B4E4-959C7619EC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" y="6153252"/>
            <a:ext cx="998439" cy="5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36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1C02A-3B95-521E-B5F0-A8A5643FC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59163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sz="2800" dirty="0">
                <a:solidFill>
                  <a:srgbClr val="3D3466"/>
                </a:solidFill>
                <a:latin typeface="Arial Black"/>
              </a:rPr>
              <a:t>Antwoord</a:t>
            </a:r>
            <a:br>
              <a:rPr lang="nl-NL" sz="2800" dirty="0"/>
            </a:br>
            <a:br>
              <a:rPr lang="nl-NL" sz="2800" dirty="0"/>
            </a:br>
            <a:r>
              <a:rPr lang="nl-NL" sz="28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Civiele techniek heeft de meest gunstige startpositie in de ranglijst van het UWV (plek 19). Industrieel ontwerpen staat </a:t>
            </a:r>
            <a:r>
              <a:rPr lang="nl-NL" sz="2800" b="1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plek 41 </a:t>
            </a:r>
            <a:r>
              <a:rPr lang="nl-NL" sz="28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(van de 74 studies)</a:t>
            </a:r>
            <a:br>
              <a:rPr lang="nl-NL" sz="28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7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bron: </a:t>
            </a:r>
            <a:r>
              <a:rPr lang="nl-NL" sz="2700" dirty="0">
                <a:hlinkClick r:id="rId3"/>
              </a:rPr>
              <a:t>Ranglijsten arbeidsmarktpositie van hbo'ers en </a:t>
            </a:r>
            <a:r>
              <a:rPr lang="nl-NL" sz="2700" dirty="0" err="1">
                <a:hlinkClick r:id="rId3"/>
              </a:rPr>
              <a:t>w'ers</a:t>
            </a:r>
            <a:r>
              <a:rPr lang="nl-NL" sz="2700" dirty="0">
                <a:hlinkClick r:id="rId3"/>
              </a:rPr>
              <a:t> vergeleken (werk.nl)</a:t>
            </a:r>
            <a:r>
              <a:rPr lang="nl-NL" sz="2700" b="1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nl-NL" sz="2700" dirty="0">
              <a:solidFill>
                <a:srgbClr val="3D3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8C0F6CA-E024-614B-B4E4-959C7619EC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" y="6153252"/>
            <a:ext cx="998439" cy="5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8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1C02A-3B95-521E-B5F0-A8A5643FC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dirty="0">
                <a:solidFill>
                  <a:srgbClr val="3D3466"/>
                </a:solidFill>
                <a:latin typeface="Arial Black"/>
              </a:rPr>
              <a:t>Welke opleiding heeft de beste startpositie?</a:t>
            </a:r>
            <a:br>
              <a:rPr lang="nl-NL" sz="2800" dirty="0"/>
            </a:br>
            <a:br>
              <a:rPr lang="nl-NL" sz="2800" dirty="0"/>
            </a:br>
            <a:br>
              <a:rPr lang="nl-NL" sz="2800" dirty="0"/>
            </a:br>
            <a:r>
              <a:rPr lang="nl-NL" sz="2400" dirty="0">
                <a:solidFill>
                  <a:srgbClr val="3D3466"/>
                </a:solidFill>
                <a:latin typeface="Arial Black"/>
              </a:rPr>
              <a:t>Zitten: industrieel ontwerpen</a:t>
            </a:r>
            <a: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(WO)</a:t>
            </a:r>
            <a:b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solidFill>
                  <a:srgbClr val="3D3466"/>
                </a:solidFill>
                <a:latin typeface="Arial Black"/>
              </a:rPr>
            </a:br>
            <a:r>
              <a:rPr lang="nl-NL" sz="2400" dirty="0">
                <a:solidFill>
                  <a:srgbClr val="3D3466"/>
                </a:solidFill>
                <a:latin typeface="Arial Black"/>
              </a:rPr>
              <a:t>Staan: civiele techniek</a:t>
            </a:r>
            <a:r>
              <a:rPr lang="nl-NL" sz="2400" dirty="0">
                <a:solidFill>
                  <a:srgbClr val="3D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(WO)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8C0F6CA-E024-614B-B4E4-959C7619EC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" y="6153252"/>
            <a:ext cx="998439" cy="5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2957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9094ed71-ad37-40d4-b95a-d4271a6f83fc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D4F846154D014AABD58CD2D78FDEE2" ma:contentTypeVersion="6" ma:contentTypeDescription="Een nieuw document maken." ma:contentTypeScope="" ma:versionID="c52c818e80883e93ea72d38c43244b5c">
  <xsd:schema xmlns:xsd="http://www.w3.org/2001/XMLSchema" xmlns:xs="http://www.w3.org/2001/XMLSchema" xmlns:p="http://schemas.microsoft.com/office/2006/metadata/properties" xmlns:ns2="f2fcac38-0926-4f8e-a12c-a2bb47d7a2f0" xmlns:ns3="65b31c3c-048c-4cae-95b1-7d9b48d5f224" targetNamespace="http://schemas.microsoft.com/office/2006/metadata/properties" ma:root="true" ma:fieldsID="c16982ac2f129ac3530af511c8533377" ns2:_="" ns3:_="">
    <xsd:import namespace="f2fcac38-0926-4f8e-a12c-a2bb47d7a2f0"/>
    <xsd:import namespace="65b31c3c-048c-4cae-95b1-7d9b48d5f2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cac38-0926-4f8e-a12c-a2bb47d7a2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b31c3c-048c-4cae-95b1-7d9b48d5f22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2E6383-8978-4B16-AA3F-64A76B4129DE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6DF19AB-1A26-40FA-92B4-072B99A6CB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fcac38-0926-4f8e-a12c-a2bb47d7a2f0"/>
    <ds:schemaRef ds:uri="65b31c3c-048c-4cae-95b1-7d9b48d5f2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54FD23-BF3A-4E16-A1A8-3AEB9FC503AE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65b31c3c-048c-4cae-95b1-7d9b48d5f224"/>
    <ds:schemaRef ds:uri="f2fcac38-0926-4f8e-a12c-a2bb47d7a2f0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3D424E9-13E8-4C4D-9949-C625D3DD13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294</Words>
  <Application>Microsoft Office PowerPoint</Application>
  <PresentationFormat>Breedbeeld</PresentationFormat>
  <Paragraphs>19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Kantoorthema</vt:lpstr>
      <vt:lpstr>   Stellingen kansen op de arbeidsmarkt </vt:lpstr>
      <vt:lpstr>Welke opleiding heeft de beste startpositie?   Zitten: opleiding voor verpleegkundige (HBO)  Staan: communicatie (HBO)</vt:lpstr>
      <vt:lpstr>Antwoord  Verpleegkunde want 73% van de afgestudeerden vindt de opleiding verpleegkunde een goede basis om te starten op de arbeidsmarkt tegen 45% van de afgestudeerde communicatie studenten (bron studiekeuze 123)  verpleegkunde staat op plek 13 op de ranglijst ‘arbeidsmarktpositie’ en communicatie op plek 74</vt:lpstr>
      <vt:lpstr>Welke opleiding heeft het beste startsalaris?   Zitten: HBO recht  Staan: Technische bedrijfskunde (HBO)</vt:lpstr>
      <vt:lpstr>Antwoord  Technische bedrijfskunde (startsalaris 2.843 bruto per jaar) HBO recht (startsalaris 2.378 bruto per jaar) bron: Keuzegids hbo 2022 - Keuzegids</vt:lpstr>
      <vt:lpstr>Welke opleiding heeft de minst gunstige startpositie?   Zitten: letterkunde (WO)  Staan: onderwijskunde (WO)</vt:lpstr>
      <vt:lpstr>Antwoord  Letterkunde heeft de minst gunstige startpositie in de ranglijst van het UWV. Onderwijskunde heeft een staat op plek 24 (van de 74 studies) bron: Ranglijsten arbeidsmarktpositie van hbo'ers en w'ers vergeleken (werk.nl)  </vt:lpstr>
      <vt:lpstr>Antwoord  Civiele techniek heeft de meest gunstige startpositie in de ranglijst van het UWV (plek 19). Industrieel ontwerpen staat op plek 41 (van de 74 studies) bron: Ranglijsten arbeidsmarktpositie van hbo'ers en w'ers vergeleken (werk.nl)  </vt:lpstr>
      <vt:lpstr>Welke opleiding heeft de beste startpositie?   Zitten: industrieel ontwerpen (WO)  Staan: civiele techniek(WO)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Stellingen kansen op de arbeidsmarkt</dc:title>
  <dc:creator>Marieke Bakema</dc:creator>
  <cp:lastModifiedBy>Annemieke Rebel</cp:lastModifiedBy>
  <cp:revision>1</cp:revision>
  <dcterms:created xsi:type="dcterms:W3CDTF">2022-10-31T13:26:15Z</dcterms:created>
  <dcterms:modified xsi:type="dcterms:W3CDTF">2022-11-01T07:10:03Z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0x010100A1D4F846154D014AABD58CD2D78FDEE2</vt:lpwstr>
  </property>
</Properties>
</file>