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15"/>
  </p:notesMasterIdLst>
  <p:sldIdLst>
    <p:sldId id="291" r:id="rId6"/>
    <p:sldId id="256" r:id="rId7"/>
    <p:sldId id="292" r:id="rId8"/>
    <p:sldId id="295" r:id="rId9"/>
    <p:sldId id="294" r:id="rId10"/>
    <p:sldId id="293" r:id="rId11"/>
    <p:sldId id="296" r:id="rId12"/>
    <p:sldId id="298" r:id="rId13"/>
    <p:sldId id="297" r:id="rId14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62" d="100"/>
          <a:sy n="62" d="100"/>
        </p:scale>
        <p:origin x="828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19" Type="http://schemas.openxmlformats.org/officeDocument/2006/relationships/tableStyles" Target="tableStyles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15A421-64FC-4CCE-B646-3098FD88AFB3}" type="datetimeFigureOut">
              <a:rPr lang="nl-NL" smtClean="0"/>
              <a:t>1-11-2022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9B813E-8885-4FDB-8795-A4B9246ECEE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401203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15.30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41917C-CBFA-4FC3-8281-D5F6EA7E6A85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169293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9B813E-8885-4FDB-8795-A4B9246ECEEB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212398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9B813E-8885-4FDB-8795-A4B9246ECEEB}" type="slidenum">
              <a:rPr lang="nl-NL" smtClean="0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09208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9B813E-8885-4FDB-8795-A4B9246ECEEB}" type="slidenum">
              <a:rPr lang="nl-NL" smtClean="0"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790679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9B813E-8885-4FDB-8795-A4B9246ECEEB}" type="slidenum">
              <a:rPr lang="nl-NL" smtClean="0"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891206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9B813E-8885-4FDB-8795-A4B9246ECEEB}" type="slidenum">
              <a:rPr lang="nl-NL" smtClean="0"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1691792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9B813E-8885-4FDB-8795-A4B9246ECEEB}" type="slidenum">
              <a:rPr lang="nl-NL" smtClean="0"/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207073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9B813E-8885-4FDB-8795-A4B9246ECEEB}" type="slidenum">
              <a:rPr lang="nl-NL" smtClean="0"/>
              <a:t>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1632125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9B813E-8885-4FDB-8795-A4B9246ECEEB}" type="slidenum">
              <a:rPr lang="nl-NL" smtClean="0"/>
              <a:t>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75286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AB96117-A271-D5FB-66D5-E7165EF4FF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1A88B39A-281F-0816-BAD2-97F8C436A7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204489E-E65B-A95A-85A3-9DF647AEAC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EABC1-85B7-41DE-943B-6B52D4B0521F}" type="datetimeFigureOut">
              <a:rPr lang="nl-NL" smtClean="0"/>
              <a:t>1-11-2022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55C9C5F-FAFF-8469-E2B0-F086FA8964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8C95EC7C-2250-05DB-95F5-2EE04F7EF0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01FD2-C31F-49BB-BA49-5A58ADB5A75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414136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D4BC9C7-1D63-6763-19FD-518571A42B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5C0043F2-43BA-DF62-45AD-1D7F3F98CB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7447178-3659-859F-E9B1-6659698C24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EABC1-85B7-41DE-943B-6B52D4B0521F}" type="datetimeFigureOut">
              <a:rPr lang="nl-NL" smtClean="0"/>
              <a:t>1-11-2022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D79476C-9273-204F-C0AC-7B010F062A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0A808D3-6BF3-7859-207F-F7575C8D27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01FD2-C31F-49BB-BA49-5A58ADB5A75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516528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BB4A2EC3-E1AE-3B53-4D2C-207EA336928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C56DDFE9-1B39-6900-A2AE-FF6F265F0F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34B366B-C1D1-1EC4-22DE-ADEBC2D4A5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EABC1-85B7-41DE-943B-6B52D4B0521F}" type="datetimeFigureOut">
              <a:rPr lang="nl-NL" smtClean="0"/>
              <a:t>1-11-2022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420BAD5-5B6E-1AC9-5C0B-DF99D9EF49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1B208BE-9416-AE65-1DB2-6C1DD62501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01FD2-C31F-49BB-BA49-5A58ADB5A75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461334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882E9D1-27A6-4C4A-9F84-1F3A01D499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85E2CB3-A199-7A25-2B66-B56745C166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551AC1C-D345-8984-E6F8-E02FBBFE26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EABC1-85B7-41DE-943B-6B52D4B0521F}" type="datetimeFigureOut">
              <a:rPr lang="nl-NL" smtClean="0"/>
              <a:t>1-11-2022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97D9A10-7ED1-33F3-E872-30A41116FC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02BC05F-DB6E-C2EF-1B0B-66CD7F3213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01FD2-C31F-49BB-BA49-5A58ADB5A75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516873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2AD7A2C-C138-9DC6-54AA-1843F02F50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75C48663-2A19-F866-E961-8F512EBF21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AD8688F-DD02-B204-668B-292166E75A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EABC1-85B7-41DE-943B-6B52D4B0521F}" type="datetimeFigureOut">
              <a:rPr lang="nl-NL" smtClean="0"/>
              <a:t>1-11-2022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9BB9976-8E81-72EF-A4B8-1BF098B052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2D0BFEF-75B3-11C6-0E0E-BFB68ADADB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01FD2-C31F-49BB-BA49-5A58ADB5A75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912512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92D16BE-5877-899B-4199-9869F6C1E5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FFA5EB5-C981-6AC8-A03E-05FCAFA1646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8AB15091-9C6B-E4E0-55A9-3CC9F9BBCF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DE471B04-A5E9-7A64-FB1D-B2A11D78CF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EABC1-85B7-41DE-943B-6B52D4B0521F}" type="datetimeFigureOut">
              <a:rPr lang="nl-NL" smtClean="0"/>
              <a:t>1-11-2022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3BC786B1-81D8-E4EF-993A-D4FD2B879E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9B63AD60-C95D-F5BC-5D13-B466CC3111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01FD2-C31F-49BB-BA49-5A58ADB5A75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719756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0E293D6-F648-0ABD-6ECF-D158770D03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62CDD626-15F5-F7B7-8EFB-8B144B5EAC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C0F182C6-948F-EE62-BB0F-78BADD2CF4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0D9A16D2-DA88-5E3F-59BA-ABAD41B2C4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2B34C8D7-3FF9-3DE1-F471-8E8EC7B763A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5DB6377F-274B-C14F-C4A2-2610059E9E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EABC1-85B7-41DE-943B-6B52D4B0521F}" type="datetimeFigureOut">
              <a:rPr lang="nl-NL" smtClean="0"/>
              <a:t>1-11-2022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A85A2D54-FB47-E594-2102-709387A21B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0D6A9D4B-A03D-59CF-5C72-D4E499FBD9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01FD2-C31F-49BB-BA49-5A58ADB5A75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24927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280C085-93AC-8D2A-0B85-1FE26486EC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776AD74F-ACF4-3876-D9F6-BA2924761E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EABC1-85B7-41DE-943B-6B52D4B0521F}" type="datetimeFigureOut">
              <a:rPr lang="nl-NL" smtClean="0"/>
              <a:t>1-11-2022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DA8B7B21-13EA-8F95-F58A-77188B5BD3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76158F37-FEB7-CAAA-F06B-FA76881BB0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01FD2-C31F-49BB-BA49-5A58ADB5A75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04596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4C891BBC-EE45-D708-687D-6140EC06AB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EABC1-85B7-41DE-943B-6B52D4B0521F}" type="datetimeFigureOut">
              <a:rPr lang="nl-NL" smtClean="0"/>
              <a:t>1-11-2022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7F8B57A3-18A3-ACF5-6EEC-5AFCD0D2C0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35B630FF-B9ED-2B7B-F811-7E1EB9305F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01FD2-C31F-49BB-BA49-5A58ADB5A75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34834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AD80A0E-97EC-0BD4-AB38-D149C125F8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0B2BF3B-C3B4-2A50-5A45-398E992DB1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04D7EC22-BD27-5E2E-74C7-C69A04EC4B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696744E2-2A85-F946-E41E-7DD2AF412A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EABC1-85B7-41DE-943B-6B52D4B0521F}" type="datetimeFigureOut">
              <a:rPr lang="nl-NL" smtClean="0"/>
              <a:t>1-11-2022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EE73F650-2E71-537D-DF04-C1CB72FBE7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60BF2FE6-1EA1-D461-F214-77F6729DBD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01FD2-C31F-49BB-BA49-5A58ADB5A75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947740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24FE291-6AA4-6B5E-1237-A863B6DD42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7F5A7536-2917-AB26-6365-7C45061F728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818DA56D-57CB-8628-B6B9-DDCD13CD4A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21908791-9F78-DC6C-1CA2-DF6F34EB3E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EABC1-85B7-41DE-943B-6B52D4B0521F}" type="datetimeFigureOut">
              <a:rPr lang="nl-NL" smtClean="0"/>
              <a:t>1-11-2022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79876D5E-1790-A906-BF09-C40E8CEEB3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6BCAF6F9-A1AF-C5CB-04AA-C9417E98F0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01FD2-C31F-49BB-BA49-5A58ADB5A75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46956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2EF231F5-BE47-BE80-8B5E-55A08FA7A4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38F4FE1E-2FE2-F6AD-717D-9F33863103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B6DDC4E-9417-6DF4-D6F2-9BA13BC7B51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3EABC1-85B7-41DE-943B-6B52D4B0521F}" type="datetimeFigureOut">
              <a:rPr lang="nl-NL" smtClean="0"/>
              <a:t>1-11-2022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24D4399-B37A-A493-E8B5-E9FBE3AD14B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4C29B83-B98C-E4DF-A926-8A70170D5B6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301FD2-C31F-49BB-BA49-5A58ADB5A75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84824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keuzegids.nl/product/keuzegids-hbo-2022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erk.nl/imagesdxa/ranglijsten-arbeidsmarktpositie-van-hboers-en-woers-vergeleken-4-2-2020_tcm95-425609.pdf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erk.nl/imagesdxa/ranglijsten-arbeidsmarktpositie-van-hboers-en-woers-vergeleken-4-2-2020_tcm95-425609.pdf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0" y="1984475"/>
            <a:ext cx="11953774" cy="1955409"/>
          </a:xfrm>
        </p:spPr>
        <p:txBody>
          <a:bodyPr>
            <a:normAutofit fontScale="90000"/>
          </a:bodyPr>
          <a:lstStyle/>
          <a:p>
            <a:br>
              <a:rPr lang="nl-NL" sz="3200" dirty="0">
                <a:latin typeface="Arial Black" panose="020B0A04020102020204" pitchFamily="34" charset="0"/>
              </a:rPr>
            </a:br>
            <a:br>
              <a:rPr lang="nl-NL" sz="3200" dirty="0">
                <a:latin typeface="Arial Black" panose="020B0A04020102020204" pitchFamily="34" charset="0"/>
              </a:rPr>
            </a:br>
            <a:br>
              <a:rPr lang="nl-NL" sz="3200" dirty="0">
                <a:latin typeface="Arial Black" panose="020B0A04020102020204" pitchFamily="34" charset="0"/>
              </a:rPr>
            </a:br>
            <a:r>
              <a:rPr lang="nl-NL" sz="4900" dirty="0">
                <a:solidFill>
                  <a:srgbClr val="3D3466"/>
                </a:solidFill>
                <a:latin typeface="Arial Black"/>
              </a:rPr>
              <a:t>Stellingen kansen op de arbeidsmarkt</a:t>
            </a:r>
            <a:br>
              <a:rPr lang="nl-NL" sz="6600" dirty="0">
                <a:latin typeface="Arial Black" panose="020B0A04020102020204" pitchFamily="34" charset="0"/>
              </a:rPr>
            </a:br>
            <a:endParaRPr lang="nl-NL" sz="4900" dirty="0">
              <a:solidFill>
                <a:srgbClr val="3D3466"/>
              </a:solidFill>
              <a:latin typeface="Arial Black" panose="020B0A04020102020204" pitchFamily="34" charset="0"/>
            </a:endParaRPr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074" y="6153252"/>
            <a:ext cx="998439" cy="553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73502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251C02A-3B95-521E-B5F0-A8A5643FC89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l"/>
            <a:r>
              <a:rPr lang="nl-NL" sz="2800" dirty="0">
                <a:solidFill>
                  <a:srgbClr val="3D3466"/>
                </a:solidFill>
                <a:latin typeface="Arial Black"/>
              </a:rPr>
              <a:t>Welke opleiding heeft de beste startpositie?</a:t>
            </a:r>
            <a:br>
              <a:rPr lang="nl-NL" sz="2800" dirty="0"/>
            </a:br>
            <a:br>
              <a:rPr lang="nl-NL" sz="2800" dirty="0"/>
            </a:br>
            <a:br>
              <a:rPr lang="nl-NL" sz="2800" dirty="0"/>
            </a:br>
            <a:r>
              <a:rPr lang="nl-NL" sz="2400" dirty="0">
                <a:solidFill>
                  <a:srgbClr val="3D3466"/>
                </a:solidFill>
                <a:latin typeface="Arial Black"/>
              </a:rPr>
              <a:t>Zitten: </a:t>
            </a:r>
            <a:r>
              <a:rPr lang="nl-NL" sz="2400" dirty="0">
                <a:solidFill>
                  <a:srgbClr val="3D34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opleiding voor verpleegkundige (HBO)</a:t>
            </a:r>
            <a:br>
              <a:rPr lang="nl-NL" sz="2400" dirty="0">
                <a:solidFill>
                  <a:srgbClr val="3D3466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nl-NL" sz="2400" dirty="0">
                <a:solidFill>
                  <a:srgbClr val="3D3466"/>
                </a:solidFill>
                <a:latin typeface="Arial Black"/>
              </a:rPr>
            </a:br>
            <a:r>
              <a:rPr lang="nl-NL" sz="2400" dirty="0">
                <a:solidFill>
                  <a:srgbClr val="3D3466"/>
                </a:solidFill>
                <a:latin typeface="Arial Black"/>
              </a:rPr>
              <a:t>Staan: </a:t>
            </a:r>
            <a:r>
              <a:rPr lang="nl-NL" sz="2400" dirty="0">
                <a:solidFill>
                  <a:srgbClr val="3D34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communicatie (HBO)</a:t>
            </a: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58C0F6CA-E024-614B-B4E4-959C7619EC0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074" y="6153252"/>
            <a:ext cx="998439" cy="553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87060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251C02A-3B95-521E-B5F0-A8A5643FC89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nl-NL" sz="2800" dirty="0">
                <a:solidFill>
                  <a:srgbClr val="3D3466"/>
                </a:solidFill>
                <a:latin typeface="Arial Black"/>
              </a:rPr>
              <a:t>Antwoord</a:t>
            </a:r>
            <a:br>
              <a:rPr lang="nl-NL" sz="2800" dirty="0"/>
            </a:br>
            <a:br>
              <a:rPr lang="nl-NL" sz="2800" dirty="0"/>
            </a:br>
            <a:r>
              <a:rPr lang="nl-NL" sz="2800" b="1" dirty="0">
                <a:solidFill>
                  <a:srgbClr val="3D34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Verpleegkunde</a:t>
            </a:r>
            <a:r>
              <a:rPr lang="nl-NL" sz="2800" dirty="0">
                <a:solidFill>
                  <a:srgbClr val="3D34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want 73% van de afgestudeerden vindt de opleiding verpleegkunde een goede basis om te starten op de arbeidsmarkt tegen 45% van de afgestudeerde communicatie studenten (bron studiekeuze 123)</a:t>
            </a:r>
            <a:br>
              <a:rPr lang="nl-NL" sz="2800" dirty="0">
                <a:solidFill>
                  <a:srgbClr val="3D3466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nl-NL" sz="2800" dirty="0">
                <a:solidFill>
                  <a:srgbClr val="3D3466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2800" dirty="0">
                <a:solidFill>
                  <a:srgbClr val="3D34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verpleegkunde staat op plek 13 op de ranglijst ‘arbeidsmarktpositie’ en communicatie op plek 74</a:t>
            </a: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58C0F6CA-E024-614B-B4E4-959C7619EC0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074" y="6153252"/>
            <a:ext cx="998439" cy="553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08443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251C02A-3B95-521E-B5F0-A8A5643FC89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l"/>
            <a:r>
              <a:rPr lang="nl-NL" sz="2800" dirty="0">
                <a:solidFill>
                  <a:srgbClr val="3D3466"/>
                </a:solidFill>
                <a:latin typeface="Arial Black"/>
              </a:rPr>
              <a:t>Welke opleiding heeft het beste startsalaris?</a:t>
            </a:r>
            <a:br>
              <a:rPr lang="nl-NL" sz="2800" dirty="0"/>
            </a:br>
            <a:br>
              <a:rPr lang="nl-NL" sz="2800" dirty="0"/>
            </a:br>
            <a:br>
              <a:rPr lang="nl-NL" sz="2800" dirty="0"/>
            </a:br>
            <a:r>
              <a:rPr lang="nl-NL" sz="2400" dirty="0">
                <a:solidFill>
                  <a:srgbClr val="3D3466"/>
                </a:solidFill>
                <a:latin typeface="Arial Black"/>
              </a:rPr>
              <a:t>Zitten: </a:t>
            </a:r>
            <a:r>
              <a:rPr lang="nl-NL" sz="2400" dirty="0">
                <a:solidFill>
                  <a:srgbClr val="3D34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HBO recht</a:t>
            </a:r>
            <a:br>
              <a:rPr lang="nl-NL" sz="2400" dirty="0">
                <a:solidFill>
                  <a:srgbClr val="3D3466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nl-NL" sz="2400" dirty="0">
                <a:solidFill>
                  <a:srgbClr val="3D3466"/>
                </a:solidFill>
                <a:latin typeface="Arial Black"/>
              </a:rPr>
            </a:br>
            <a:r>
              <a:rPr lang="nl-NL" sz="2400" dirty="0">
                <a:solidFill>
                  <a:srgbClr val="3D3466"/>
                </a:solidFill>
                <a:latin typeface="Arial Black"/>
              </a:rPr>
              <a:t>Staan: </a:t>
            </a:r>
            <a:r>
              <a:rPr lang="nl-NL" sz="2400" dirty="0">
                <a:solidFill>
                  <a:srgbClr val="3D34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Technische bedrijfskunde (HBO)</a:t>
            </a: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58C0F6CA-E024-614B-B4E4-959C7619EC0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074" y="6153252"/>
            <a:ext cx="998439" cy="553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1362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251C02A-3B95-521E-B5F0-A8A5643FC8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3999" y="1122363"/>
            <a:ext cx="9959163" cy="2387600"/>
          </a:xfrm>
        </p:spPr>
        <p:txBody>
          <a:bodyPr>
            <a:normAutofit/>
          </a:bodyPr>
          <a:lstStyle/>
          <a:p>
            <a:pPr algn="l"/>
            <a:r>
              <a:rPr lang="nl-NL" sz="2800" dirty="0">
                <a:solidFill>
                  <a:srgbClr val="3D3466"/>
                </a:solidFill>
                <a:latin typeface="Arial Black"/>
              </a:rPr>
              <a:t>Antwoord</a:t>
            </a:r>
            <a:br>
              <a:rPr lang="nl-NL" sz="2800" dirty="0"/>
            </a:br>
            <a:br>
              <a:rPr lang="nl-NL" sz="2800" dirty="0"/>
            </a:br>
            <a:r>
              <a:rPr lang="nl-NL" sz="2800" b="1" dirty="0">
                <a:solidFill>
                  <a:srgbClr val="3D34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Technische bedrijfskunde</a:t>
            </a:r>
            <a:r>
              <a:rPr lang="nl-NL" sz="2800" dirty="0">
                <a:solidFill>
                  <a:srgbClr val="3D34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(startsalaris 2.843 bruto per jaar)</a:t>
            </a:r>
            <a:br>
              <a:rPr lang="nl-NL" sz="2800" dirty="0">
                <a:solidFill>
                  <a:srgbClr val="3D3466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2800" dirty="0">
                <a:solidFill>
                  <a:srgbClr val="3D34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HBO recht (startsalaris 2.378 bruto per jaar)</a:t>
            </a:r>
            <a:br>
              <a:rPr lang="nl-NL" sz="2800" dirty="0">
                <a:solidFill>
                  <a:srgbClr val="3D3466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2200" dirty="0">
                <a:solidFill>
                  <a:srgbClr val="3D34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bron: </a:t>
            </a:r>
            <a:r>
              <a:rPr lang="nl-NL" sz="22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Keuzegids hbo 2022 - Keuzegids</a:t>
            </a:r>
            <a:endParaRPr lang="nl-NL" sz="2200" dirty="0">
              <a:solidFill>
                <a:srgbClr val="3D34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58C0F6CA-E024-614B-B4E4-959C7619EC0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074" y="6153252"/>
            <a:ext cx="998439" cy="553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9132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251C02A-3B95-521E-B5F0-A8A5643FC89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nl-NL" sz="2800" dirty="0">
                <a:solidFill>
                  <a:srgbClr val="3D3466"/>
                </a:solidFill>
                <a:latin typeface="Arial Black"/>
              </a:rPr>
              <a:t>Welke opleiding heeft de minst gunstige startpositie?</a:t>
            </a:r>
            <a:br>
              <a:rPr lang="nl-NL" sz="2800" dirty="0"/>
            </a:br>
            <a:br>
              <a:rPr lang="nl-NL" sz="2800" dirty="0"/>
            </a:br>
            <a:br>
              <a:rPr lang="nl-NL" sz="2800" dirty="0"/>
            </a:br>
            <a:r>
              <a:rPr lang="nl-NL" sz="2400" dirty="0">
                <a:solidFill>
                  <a:srgbClr val="3D3466"/>
                </a:solidFill>
                <a:latin typeface="Arial Black"/>
              </a:rPr>
              <a:t>Zitten: </a:t>
            </a:r>
            <a:r>
              <a:rPr lang="nl-NL" sz="2400" dirty="0">
                <a:solidFill>
                  <a:srgbClr val="3D34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letterkunde (WO)</a:t>
            </a:r>
            <a:br>
              <a:rPr lang="nl-NL" sz="2400" dirty="0">
                <a:solidFill>
                  <a:srgbClr val="3D3466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nl-NL" sz="2400" dirty="0">
                <a:solidFill>
                  <a:srgbClr val="3D3466"/>
                </a:solidFill>
                <a:latin typeface="Arial Black"/>
              </a:rPr>
            </a:br>
            <a:r>
              <a:rPr lang="nl-NL" sz="2400" dirty="0">
                <a:solidFill>
                  <a:srgbClr val="3D3466"/>
                </a:solidFill>
                <a:latin typeface="Arial Black"/>
              </a:rPr>
              <a:t>Staan: </a:t>
            </a:r>
            <a:r>
              <a:rPr lang="nl-NL" sz="2400" dirty="0">
                <a:solidFill>
                  <a:srgbClr val="3D34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onderwijskunde (WO)</a:t>
            </a: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58C0F6CA-E024-614B-B4E4-959C7619EC0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074" y="6153252"/>
            <a:ext cx="998439" cy="553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77160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251C02A-3B95-521E-B5F0-A8A5643FC8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3999" y="1122363"/>
            <a:ext cx="9959163" cy="2387600"/>
          </a:xfrm>
        </p:spPr>
        <p:txBody>
          <a:bodyPr>
            <a:normAutofit fontScale="90000"/>
          </a:bodyPr>
          <a:lstStyle/>
          <a:p>
            <a:pPr algn="l"/>
            <a:r>
              <a:rPr lang="nl-NL" sz="2800" dirty="0">
                <a:solidFill>
                  <a:srgbClr val="3D3466"/>
                </a:solidFill>
                <a:latin typeface="Arial Black"/>
              </a:rPr>
              <a:t>Antwoord</a:t>
            </a:r>
            <a:br>
              <a:rPr lang="nl-NL" sz="2800" dirty="0"/>
            </a:br>
            <a:br>
              <a:rPr lang="nl-NL" sz="2800" dirty="0"/>
            </a:br>
            <a:r>
              <a:rPr lang="nl-NL" sz="2800" b="1" dirty="0">
                <a:solidFill>
                  <a:srgbClr val="3D34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Letterkunde heeft de minst gunstige startpositie in de ranglijst van het UWV. Onderwijskunde heeft een staat op plek 24 (van de 74 studies)</a:t>
            </a:r>
            <a:br>
              <a:rPr lang="nl-NL" sz="2800" b="1" dirty="0">
                <a:solidFill>
                  <a:srgbClr val="3D3466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2700" b="1" dirty="0">
                <a:solidFill>
                  <a:srgbClr val="3D34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bron: </a:t>
            </a:r>
            <a:r>
              <a:rPr lang="nl-NL" sz="2700" dirty="0">
                <a:hlinkClick r:id="rId3"/>
              </a:rPr>
              <a:t>Ranglijsten arbeidsmarktpositie van hbo'ers en </a:t>
            </a:r>
            <a:r>
              <a:rPr lang="nl-NL" sz="2700" dirty="0" err="1">
                <a:hlinkClick r:id="rId3"/>
              </a:rPr>
              <a:t>w'ers</a:t>
            </a:r>
            <a:r>
              <a:rPr lang="nl-NL" sz="2700" dirty="0">
                <a:hlinkClick r:id="rId3"/>
              </a:rPr>
              <a:t> vergeleken (werk.nl)</a:t>
            </a:r>
            <a:r>
              <a:rPr lang="nl-NL" sz="2700" b="1" dirty="0">
                <a:solidFill>
                  <a:srgbClr val="3D34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nl-NL" sz="2700" dirty="0">
              <a:solidFill>
                <a:srgbClr val="3D34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58C0F6CA-E024-614B-B4E4-959C7619EC0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074" y="6153252"/>
            <a:ext cx="998439" cy="553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83689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251C02A-3B95-521E-B5F0-A8A5643FC8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3999" y="1122363"/>
            <a:ext cx="9959163" cy="2387600"/>
          </a:xfrm>
        </p:spPr>
        <p:txBody>
          <a:bodyPr>
            <a:normAutofit fontScale="90000"/>
          </a:bodyPr>
          <a:lstStyle/>
          <a:p>
            <a:pPr algn="l"/>
            <a:r>
              <a:rPr lang="nl-NL" sz="2800" dirty="0">
                <a:solidFill>
                  <a:srgbClr val="3D3466"/>
                </a:solidFill>
                <a:latin typeface="Arial Black"/>
              </a:rPr>
              <a:t>Antwoord</a:t>
            </a:r>
            <a:br>
              <a:rPr lang="nl-NL" sz="2800" dirty="0"/>
            </a:br>
            <a:br>
              <a:rPr lang="nl-NL" sz="2800" dirty="0"/>
            </a:br>
            <a:r>
              <a:rPr lang="nl-NL" sz="2800" b="1" dirty="0">
                <a:solidFill>
                  <a:srgbClr val="3D34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Civiele techniek heeft de meest gunstige startpositie in de ranglijst van het UWV (plek 19). Industrieel ontwerpen staat </a:t>
            </a:r>
            <a:r>
              <a:rPr lang="nl-NL" sz="2800" b="1">
                <a:solidFill>
                  <a:srgbClr val="3D34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 plek 41 </a:t>
            </a:r>
            <a:r>
              <a:rPr lang="nl-NL" sz="2800" b="1" dirty="0">
                <a:solidFill>
                  <a:srgbClr val="3D34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(van de 74 studies)</a:t>
            </a:r>
            <a:br>
              <a:rPr lang="nl-NL" sz="2800" b="1" dirty="0">
                <a:solidFill>
                  <a:srgbClr val="3D3466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2700" b="1" dirty="0">
                <a:solidFill>
                  <a:srgbClr val="3D34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bron: </a:t>
            </a:r>
            <a:r>
              <a:rPr lang="nl-NL" sz="2700" dirty="0">
                <a:hlinkClick r:id="rId3"/>
              </a:rPr>
              <a:t>Ranglijsten arbeidsmarktpositie van hbo'ers en </a:t>
            </a:r>
            <a:r>
              <a:rPr lang="nl-NL" sz="2700" dirty="0" err="1">
                <a:hlinkClick r:id="rId3"/>
              </a:rPr>
              <a:t>w'ers</a:t>
            </a:r>
            <a:r>
              <a:rPr lang="nl-NL" sz="2700" dirty="0">
                <a:hlinkClick r:id="rId3"/>
              </a:rPr>
              <a:t> vergeleken (werk.nl)</a:t>
            </a:r>
            <a:r>
              <a:rPr lang="nl-NL" sz="2700" b="1" dirty="0">
                <a:solidFill>
                  <a:srgbClr val="3D34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nl-NL" sz="2700" dirty="0">
              <a:solidFill>
                <a:srgbClr val="3D34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58C0F6CA-E024-614B-B4E4-959C7619EC0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074" y="6153252"/>
            <a:ext cx="998439" cy="553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75854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251C02A-3B95-521E-B5F0-A8A5643FC89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l"/>
            <a:r>
              <a:rPr lang="nl-NL" sz="2800" dirty="0">
                <a:solidFill>
                  <a:srgbClr val="3D3466"/>
                </a:solidFill>
                <a:latin typeface="Arial Black"/>
              </a:rPr>
              <a:t>Welke opleiding heeft de beste startpositie?</a:t>
            </a:r>
            <a:br>
              <a:rPr lang="nl-NL" sz="2800" dirty="0"/>
            </a:br>
            <a:br>
              <a:rPr lang="nl-NL" sz="2800" dirty="0"/>
            </a:br>
            <a:br>
              <a:rPr lang="nl-NL" sz="2800" dirty="0"/>
            </a:br>
            <a:r>
              <a:rPr lang="nl-NL" sz="2400" dirty="0">
                <a:solidFill>
                  <a:srgbClr val="3D3466"/>
                </a:solidFill>
                <a:latin typeface="Arial Black"/>
              </a:rPr>
              <a:t>Zitten: industrieel ontwerpen</a:t>
            </a:r>
            <a:r>
              <a:rPr lang="nl-NL" sz="2400" dirty="0">
                <a:solidFill>
                  <a:srgbClr val="3D34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(WO)</a:t>
            </a:r>
            <a:br>
              <a:rPr lang="nl-NL" sz="2400" dirty="0">
                <a:solidFill>
                  <a:srgbClr val="3D3466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nl-NL" sz="2400" dirty="0">
                <a:solidFill>
                  <a:srgbClr val="3D3466"/>
                </a:solidFill>
                <a:latin typeface="Arial Black"/>
              </a:rPr>
            </a:br>
            <a:r>
              <a:rPr lang="nl-NL" sz="2400" dirty="0">
                <a:solidFill>
                  <a:srgbClr val="3D3466"/>
                </a:solidFill>
                <a:latin typeface="Arial Black"/>
              </a:rPr>
              <a:t>Staan: civiele techniek</a:t>
            </a:r>
            <a:r>
              <a:rPr lang="nl-NL" sz="2400" dirty="0">
                <a:solidFill>
                  <a:srgbClr val="3D34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(WO)</a:t>
            </a: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58C0F6CA-E024-614B-B4E4-959C7619EC0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074" y="6153252"/>
            <a:ext cx="998439" cy="553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2295723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haredContentType xmlns="Microsoft.SharePoint.Taxonomy.ContentTypeSync" SourceId="9094ed71-ad37-40d4-b95a-d4271a6f83fc" ContentTypeId="0x0101" PreviousValue="false"/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1D4F846154D014AABD58CD2D78FDEE2" ma:contentTypeVersion="6" ma:contentTypeDescription="Een nieuw document maken." ma:contentTypeScope="" ma:versionID="c52c818e80883e93ea72d38c43244b5c">
  <xsd:schema xmlns:xsd="http://www.w3.org/2001/XMLSchema" xmlns:xs="http://www.w3.org/2001/XMLSchema" xmlns:p="http://schemas.microsoft.com/office/2006/metadata/properties" xmlns:ns2="f2fcac38-0926-4f8e-a12c-a2bb47d7a2f0" xmlns:ns3="65b31c3c-048c-4cae-95b1-7d9b48d5f224" targetNamespace="http://schemas.microsoft.com/office/2006/metadata/properties" ma:root="true" ma:fieldsID="c16982ac2f129ac3530af511c8533377" ns2:_="" ns3:_="">
    <xsd:import namespace="f2fcac38-0926-4f8e-a12c-a2bb47d7a2f0"/>
    <xsd:import namespace="65b31c3c-048c-4cae-95b1-7d9b48d5f22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2fcac38-0926-4f8e-a12c-a2bb47d7a2f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5b31c3c-048c-4cae-95b1-7d9b48d5f224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C2E6383-8978-4B16-AA3F-64A76B4129DE}">
  <ds:schemaRefs>
    <ds:schemaRef ds:uri="Microsoft.SharePoint.Taxonomy.ContentTypeSync"/>
  </ds:schemaRefs>
</ds:datastoreItem>
</file>

<file path=customXml/itemProps2.xml><?xml version="1.0" encoding="utf-8"?>
<ds:datastoreItem xmlns:ds="http://schemas.openxmlformats.org/officeDocument/2006/customXml" ds:itemID="{96DF19AB-1A26-40FA-92B4-072B99A6CBB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2fcac38-0926-4f8e-a12c-a2bb47d7a2f0"/>
    <ds:schemaRef ds:uri="65b31c3c-048c-4cae-95b1-7d9b48d5f22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654FD23-BF3A-4E16-A1A8-3AEB9FC503AE}">
  <ds:schemaRefs>
    <ds:schemaRef ds:uri="http://purl.org/dc/dcmitype/"/>
    <ds:schemaRef ds:uri="http://schemas.microsoft.com/office/2006/documentManagement/types"/>
    <ds:schemaRef ds:uri="http://purl.org/dc/terms/"/>
    <ds:schemaRef ds:uri="http://schemas.microsoft.com/office/infopath/2007/PartnerControls"/>
    <ds:schemaRef ds:uri="http://schemas.microsoft.com/office/2006/metadata/properties"/>
    <ds:schemaRef ds:uri="http://purl.org/dc/elements/1.1/"/>
    <ds:schemaRef ds:uri="http://schemas.openxmlformats.org/package/2006/metadata/core-properties"/>
    <ds:schemaRef ds:uri="65b31c3c-048c-4cae-95b1-7d9b48d5f224"/>
    <ds:schemaRef ds:uri="f2fcac38-0926-4f8e-a12c-a2bb47d7a2f0"/>
    <ds:schemaRef ds:uri="http://www.w3.org/XML/1998/namespace"/>
  </ds:schemaRefs>
</ds:datastoreItem>
</file>

<file path=customXml/itemProps4.xml><?xml version="1.0" encoding="utf-8"?>
<ds:datastoreItem xmlns:ds="http://schemas.openxmlformats.org/officeDocument/2006/customXml" ds:itemID="{13D424E9-13E8-4C4D-9949-C625D3DD139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294</Words>
  <Application>Microsoft Office PowerPoint</Application>
  <PresentationFormat>Breedbeeld</PresentationFormat>
  <Paragraphs>19</Paragraphs>
  <Slides>9</Slides>
  <Notes>9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4" baseType="lpstr">
      <vt:lpstr>Arial</vt:lpstr>
      <vt:lpstr>Arial Black</vt:lpstr>
      <vt:lpstr>Calibri</vt:lpstr>
      <vt:lpstr>Calibri Light</vt:lpstr>
      <vt:lpstr>Kantoorthema</vt:lpstr>
      <vt:lpstr>   Stellingen kansen op de arbeidsmarkt </vt:lpstr>
      <vt:lpstr>Welke opleiding heeft de beste startpositie?   Zitten: opleiding voor verpleegkundige (HBO)  Staan: communicatie (HBO)</vt:lpstr>
      <vt:lpstr>Antwoord  Verpleegkunde want 73% van de afgestudeerden vindt de opleiding verpleegkunde een goede basis om te starten op de arbeidsmarkt tegen 45% van de afgestudeerde communicatie studenten (bron studiekeuze 123)  verpleegkunde staat op plek 13 op de ranglijst ‘arbeidsmarktpositie’ en communicatie op plek 74</vt:lpstr>
      <vt:lpstr>Welke opleiding heeft het beste startsalaris?   Zitten: HBO recht  Staan: Technische bedrijfskunde (HBO)</vt:lpstr>
      <vt:lpstr>Antwoord  Technische bedrijfskunde (startsalaris 2.843 bruto per jaar) HBO recht (startsalaris 2.378 bruto per jaar) bron: Keuzegids hbo 2022 - Keuzegids</vt:lpstr>
      <vt:lpstr>Welke opleiding heeft de minst gunstige startpositie?   Zitten: letterkunde (WO)  Staan: onderwijskunde (WO)</vt:lpstr>
      <vt:lpstr>Antwoord  Letterkunde heeft de minst gunstige startpositie in de ranglijst van het UWV. Onderwijskunde heeft een staat op plek 24 (van de 74 studies) bron: Ranglijsten arbeidsmarktpositie van hbo'ers en w'ers vergeleken (werk.nl)  </vt:lpstr>
      <vt:lpstr>Antwoord  Civiele techniek heeft de meest gunstige startpositie in de ranglijst van het UWV (plek 19). Industrieel ontwerpen staat op plek 41 (van de 74 studies) bron: Ranglijsten arbeidsmarktpositie van hbo'ers en w'ers vergeleken (werk.nl)  </vt:lpstr>
      <vt:lpstr>Welke opleiding heeft de beste startpositie?   Zitten: industrieel ontwerpen (WO)  Staan: civiele techniek(WO)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Stellingen kansen op de arbeidsmarkt</dc:title>
  <dc:creator>Marieke Bakema</dc:creator>
  <cp:lastModifiedBy>Annemieke Rebel</cp:lastModifiedBy>
  <cp:revision>1</cp:revision>
  <dcterms:created xsi:type="dcterms:W3CDTF">2022-10-31T13:26:15Z</dcterms:created>
  <dcterms:modified xsi:type="dcterms:W3CDTF">2022-11-01T07:10:03Z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0x010100A1D4F846154D014AABD58CD2D78FDEE2</vt:lpwstr>
  </property>
</Properties>
</file>