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1"/>
  </p:notesMasterIdLst>
  <p:sldIdLst>
    <p:sldId id="585" r:id="rId4"/>
    <p:sldId id="588" r:id="rId5"/>
    <p:sldId id="407" r:id="rId6"/>
    <p:sldId id="541" r:id="rId7"/>
    <p:sldId id="497" r:id="rId8"/>
    <p:sldId id="433" r:id="rId9"/>
    <p:sldId id="403" r:id="rId10"/>
    <p:sldId id="581" r:id="rId11"/>
    <p:sldId id="539" r:id="rId12"/>
    <p:sldId id="580" r:id="rId13"/>
    <p:sldId id="553" r:id="rId14"/>
    <p:sldId id="583" r:id="rId15"/>
    <p:sldId id="584" r:id="rId16"/>
    <p:sldId id="577" r:id="rId17"/>
    <p:sldId id="589" r:id="rId18"/>
    <p:sldId id="586" r:id="rId19"/>
    <p:sldId id="590" r:id="rId20"/>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7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D3F437-A428-4997-9B24-BE38A9A53B39}" v="8" dt="2023-05-12T10:53:27.0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86" d="100"/>
          <a:sy n="86" d="100"/>
        </p:scale>
        <p:origin x="47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anda Cuijpers" userId="93aa7070-b14e-4880-ad72-13b72cfd13ba" providerId="ADAL" clId="{A1D3F437-A428-4997-9B24-BE38A9A53B39}"/>
    <pc:docChg chg="undo custSel modSld">
      <pc:chgData name="Jolanda Cuijpers" userId="93aa7070-b14e-4880-ad72-13b72cfd13ba" providerId="ADAL" clId="{A1D3F437-A428-4997-9B24-BE38A9A53B39}" dt="2023-05-12T11:39:48.150" v="316" actId="6549"/>
      <pc:docMkLst>
        <pc:docMk/>
      </pc:docMkLst>
      <pc:sldChg chg="modSp mod">
        <pc:chgData name="Jolanda Cuijpers" userId="93aa7070-b14e-4880-ad72-13b72cfd13ba" providerId="ADAL" clId="{A1D3F437-A428-4997-9B24-BE38A9A53B39}" dt="2023-05-11T15:25:03.853" v="15" actId="20577"/>
        <pc:sldMkLst>
          <pc:docMk/>
          <pc:sldMk cId="2595909530" sldId="584"/>
        </pc:sldMkLst>
        <pc:spChg chg="mod">
          <ac:chgData name="Jolanda Cuijpers" userId="93aa7070-b14e-4880-ad72-13b72cfd13ba" providerId="ADAL" clId="{A1D3F437-A428-4997-9B24-BE38A9A53B39}" dt="2023-05-11T15:25:03.853" v="15" actId="20577"/>
          <ac:spMkLst>
            <pc:docMk/>
            <pc:sldMk cId="2595909530" sldId="584"/>
            <ac:spMk id="3" creationId="{B977AC8F-CF59-3C1B-9702-42B9D177CAF3}"/>
          </ac:spMkLst>
        </pc:spChg>
      </pc:sldChg>
      <pc:sldChg chg="addSp modSp mod">
        <pc:chgData name="Jolanda Cuijpers" userId="93aa7070-b14e-4880-ad72-13b72cfd13ba" providerId="ADAL" clId="{A1D3F437-A428-4997-9B24-BE38A9A53B39}" dt="2023-05-12T11:39:48.150" v="316" actId="6549"/>
        <pc:sldMkLst>
          <pc:docMk/>
          <pc:sldMk cId="1832796670" sldId="590"/>
        </pc:sldMkLst>
        <pc:spChg chg="mod">
          <ac:chgData name="Jolanda Cuijpers" userId="93aa7070-b14e-4880-ad72-13b72cfd13ba" providerId="ADAL" clId="{A1D3F437-A428-4997-9B24-BE38A9A53B39}" dt="2023-05-12T11:39:48.150" v="316" actId="6549"/>
          <ac:spMkLst>
            <pc:docMk/>
            <pc:sldMk cId="1832796670" sldId="590"/>
            <ac:spMk id="2" creationId="{00000000-0000-0000-0000-000000000000}"/>
          </ac:spMkLst>
        </pc:spChg>
        <pc:spChg chg="add mod">
          <ac:chgData name="Jolanda Cuijpers" userId="93aa7070-b14e-4880-ad72-13b72cfd13ba" providerId="ADAL" clId="{A1D3F437-A428-4997-9B24-BE38A9A53B39}" dt="2023-05-12T10:53:31.571" v="153" actId="20577"/>
          <ac:spMkLst>
            <pc:docMk/>
            <pc:sldMk cId="1832796670" sldId="590"/>
            <ac:spMk id="3" creationId="{807166BA-1CB4-C70D-AAA4-8468E4890335}"/>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E26A9BD1-0A95-466C-AEF5-5DAAC4647D4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A2209F9-E8B1-406B-9919-AE012F894FC2}">
      <dgm:prSet/>
      <dgm:spPr/>
      <dgm:t>
        <a:bodyPr/>
        <a:lstStyle/>
        <a:p>
          <a:r>
            <a:rPr lang="nl-NL" dirty="0">
              <a:latin typeface="Poppins" panose="00000500000000000000" pitchFamily="2" charset="0"/>
              <a:cs typeface="Poppins" panose="00000500000000000000" pitchFamily="2" charset="0"/>
            </a:rPr>
            <a:t>Om zijn loopbaanontwikkeling in beeld te brengen. </a:t>
          </a:r>
          <a:endParaRPr lang="en-US" dirty="0">
            <a:latin typeface="Poppins" panose="00000500000000000000" pitchFamily="2" charset="0"/>
            <a:cs typeface="Poppins" panose="00000500000000000000" pitchFamily="2" charset="0"/>
          </a:endParaRPr>
        </a:p>
      </dgm:t>
    </dgm:pt>
    <dgm:pt modelId="{E60684EE-3033-4C13-9726-77124468F8A2}" type="parTrans" cxnId="{D4A2811B-16E4-4956-A028-6EC7078E28A3}">
      <dgm:prSet/>
      <dgm:spPr/>
      <dgm:t>
        <a:bodyPr/>
        <a:lstStyle/>
        <a:p>
          <a:endParaRPr lang="en-US"/>
        </a:p>
      </dgm:t>
    </dgm:pt>
    <dgm:pt modelId="{6DFE6D08-BFD4-4E4C-95F0-315658EB12FC}" type="sibTrans" cxnId="{D4A2811B-16E4-4956-A028-6EC7078E28A3}">
      <dgm:prSet/>
      <dgm:spPr/>
      <dgm:t>
        <a:bodyPr/>
        <a:lstStyle/>
        <a:p>
          <a:endParaRPr lang="en-US"/>
        </a:p>
      </dgm:t>
    </dgm:pt>
    <dgm:pt modelId="{ECE73543-764A-4964-8BAE-E839C4DC0A20}">
      <dgm:prSet/>
      <dgm:spPr/>
      <dgm:t>
        <a:bodyPr/>
        <a:lstStyle/>
        <a:p>
          <a:r>
            <a:rPr lang="nl-NL" dirty="0">
              <a:latin typeface="Poppins" panose="00000500000000000000" pitchFamily="2" charset="0"/>
              <a:cs typeface="Poppins" panose="00000500000000000000" pitchFamily="2" charset="0"/>
            </a:rPr>
            <a:t>Bij de reflectie op de gemaakte keuze of om bewuste keuzes te maken en hier een vervolg aan te geven. </a:t>
          </a:r>
          <a:endParaRPr lang="en-US" dirty="0">
            <a:latin typeface="Poppins" panose="00000500000000000000" pitchFamily="2" charset="0"/>
            <a:cs typeface="Poppins" panose="00000500000000000000" pitchFamily="2" charset="0"/>
          </a:endParaRPr>
        </a:p>
      </dgm:t>
    </dgm:pt>
    <dgm:pt modelId="{330DB6BC-6D44-4ED6-97AA-1133FF52AA8E}" type="parTrans" cxnId="{AAE3D727-1A80-47FE-8A6E-22F7CC59D68C}">
      <dgm:prSet/>
      <dgm:spPr/>
      <dgm:t>
        <a:bodyPr/>
        <a:lstStyle/>
        <a:p>
          <a:endParaRPr lang="en-US"/>
        </a:p>
      </dgm:t>
    </dgm:pt>
    <dgm:pt modelId="{3E0CB685-90D7-4609-831A-18517E6E1318}" type="sibTrans" cxnId="{AAE3D727-1A80-47FE-8A6E-22F7CC59D68C}">
      <dgm:prSet/>
      <dgm:spPr/>
      <dgm:t>
        <a:bodyPr/>
        <a:lstStyle/>
        <a:p>
          <a:endParaRPr lang="en-US"/>
        </a:p>
      </dgm:t>
    </dgm:pt>
    <dgm:pt modelId="{C0401FD1-464E-4D6B-81D5-300A52840EC6}">
      <dgm:prSet/>
      <dgm:spPr/>
      <dgm:t>
        <a:bodyPr/>
        <a:lstStyle/>
        <a:p>
          <a:r>
            <a:rPr lang="nl-NL" dirty="0">
              <a:latin typeface="Poppins" panose="00000500000000000000" pitchFamily="2" charset="0"/>
              <a:cs typeface="Poppins" panose="00000500000000000000" pitchFamily="2" charset="0"/>
            </a:rPr>
            <a:t>Om zichzelf te presenteren/introduceren zodat hij beter in beeld is bij / gekend wordt op het mbo</a:t>
          </a:r>
          <a:r>
            <a:rPr lang="nl-NL" dirty="0"/>
            <a:t>. </a:t>
          </a:r>
          <a:endParaRPr lang="en-US" dirty="0"/>
        </a:p>
      </dgm:t>
    </dgm:pt>
    <dgm:pt modelId="{D73B0E3E-5B3A-4AB4-A4E2-A0A6A4F79122}" type="parTrans" cxnId="{5297EE70-7E11-42F6-BC58-8913C1878BCA}">
      <dgm:prSet/>
      <dgm:spPr/>
      <dgm:t>
        <a:bodyPr/>
        <a:lstStyle/>
        <a:p>
          <a:endParaRPr lang="en-US"/>
        </a:p>
      </dgm:t>
    </dgm:pt>
    <dgm:pt modelId="{FB7F167E-F4BB-47EC-8101-295F8E7AE1E3}" type="sibTrans" cxnId="{5297EE70-7E11-42F6-BC58-8913C1878BCA}">
      <dgm:prSet/>
      <dgm:spPr/>
      <dgm:t>
        <a:bodyPr/>
        <a:lstStyle/>
        <a:p>
          <a:endParaRPr lang="en-US"/>
        </a:p>
      </dgm:t>
    </dgm:pt>
    <dgm:pt modelId="{F63346D3-8C39-4CB6-8BC9-1199F48F149E}">
      <dgm:prSet/>
      <dgm:spPr/>
      <dgm:t>
        <a:bodyPr/>
        <a:lstStyle/>
        <a:p>
          <a:r>
            <a:rPr lang="nl-NL" dirty="0">
              <a:latin typeface="Poppins" panose="00000500000000000000" pitchFamily="2" charset="0"/>
              <a:cs typeface="Poppins" panose="00000500000000000000" pitchFamily="2" charset="0"/>
            </a:rPr>
            <a:t>Het loopbaandossier  kan de start zijn van de loopbaanbegeleiding op het mbo. Op deze wijze kan een doorlopende ontwikkellijn geborgd worden (</a:t>
          </a:r>
          <a:r>
            <a:rPr lang="nl-NL" dirty="0" err="1">
              <a:latin typeface="Poppins" panose="00000500000000000000" pitchFamily="2" charset="0"/>
              <a:cs typeface="Poppins" panose="00000500000000000000" pitchFamily="2" charset="0"/>
            </a:rPr>
            <a:t>ihkv</a:t>
          </a:r>
          <a:r>
            <a:rPr lang="nl-NL" dirty="0">
              <a:latin typeface="Poppins" panose="00000500000000000000" pitchFamily="2" charset="0"/>
              <a:cs typeface="Poppins" panose="00000500000000000000" pitchFamily="2" charset="0"/>
            </a:rPr>
            <a:t> een leven lang ontwikkelen).</a:t>
          </a:r>
          <a:endParaRPr lang="en-US" dirty="0">
            <a:latin typeface="Poppins" panose="00000500000000000000" pitchFamily="2" charset="0"/>
            <a:cs typeface="Poppins" panose="00000500000000000000" pitchFamily="2" charset="0"/>
          </a:endParaRPr>
        </a:p>
      </dgm:t>
    </dgm:pt>
    <dgm:pt modelId="{FF96214F-DA07-4EFA-8042-28718D2BC363}" type="parTrans" cxnId="{1BA6DB8C-72CC-4539-926A-6CD8CFDBC333}">
      <dgm:prSet/>
      <dgm:spPr/>
      <dgm:t>
        <a:bodyPr/>
        <a:lstStyle/>
        <a:p>
          <a:endParaRPr lang="en-US"/>
        </a:p>
      </dgm:t>
    </dgm:pt>
    <dgm:pt modelId="{2748899B-0085-47C2-A8F2-4DCAC3729838}" type="sibTrans" cxnId="{1BA6DB8C-72CC-4539-926A-6CD8CFDBC333}">
      <dgm:prSet/>
      <dgm:spPr/>
      <dgm:t>
        <a:bodyPr/>
        <a:lstStyle/>
        <a:p>
          <a:endParaRPr lang="en-US"/>
        </a:p>
      </dgm:t>
    </dgm:pt>
    <dgm:pt modelId="{B8BC7422-A0C9-431D-A90D-25DD9638A513}" type="pres">
      <dgm:prSet presAssocID="{E26A9BD1-0A95-466C-AEF5-5DAAC4647D42}" presName="root" presStyleCnt="0">
        <dgm:presLayoutVars>
          <dgm:dir/>
          <dgm:resizeHandles val="exact"/>
        </dgm:presLayoutVars>
      </dgm:prSet>
      <dgm:spPr/>
    </dgm:pt>
    <dgm:pt modelId="{CC628391-9235-4042-8677-379361BA1EE0}" type="pres">
      <dgm:prSet presAssocID="{2A2209F9-E8B1-406B-9919-AE012F894FC2}" presName="compNode" presStyleCnt="0"/>
      <dgm:spPr/>
    </dgm:pt>
    <dgm:pt modelId="{1D4F2C6F-485A-4BA5-9019-48143CCEBABF}" type="pres">
      <dgm:prSet presAssocID="{2A2209F9-E8B1-406B-9919-AE012F894FC2}" presName="bgRect" presStyleLbl="bgShp" presStyleIdx="0" presStyleCnt="4"/>
      <dgm:spPr/>
    </dgm:pt>
    <dgm:pt modelId="{3D44EF08-B5FD-4BAF-9158-0A7EAF18AE3E}" type="pres">
      <dgm:prSet presAssocID="{2A2209F9-E8B1-406B-9919-AE012F894FC2}" presName="iconRect" presStyleLbl="node1" presStyleIdx="0" presStyleCnt="4"/>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mall paint brush"/>
        </a:ext>
      </dgm:extLst>
    </dgm:pt>
    <dgm:pt modelId="{5B998539-2426-4B84-9997-4790A37EEB0E}" type="pres">
      <dgm:prSet presAssocID="{2A2209F9-E8B1-406B-9919-AE012F894FC2}" presName="spaceRect" presStyleCnt="0"/>
      <dgm:spPr/>
    </dgm:pt>
    <dgm:pt modelId="{094CC520-7468-4E97-B2E0-2297DC31D458}" type="pres">
      <dgm:prSet presAssocID="{2A2209F9-E8B1-406B-9919-AE012F894FC2}" presName="parTx" presStyleLbl="revTx" presStyleIdx="0" presStyleCnt="4">
        <dgm:presLayoutVars>
          <dgm:chMax val="0"/>
          <dgm:chPref val="0"/>
        </dgm:presLayoutVars>
      </dgm:prSet>
      <dgm:spPr/>
    </dgm:pt>
    <dgm:pt modelId="{597D4737-8668-4AF3-A859-2C658199C39F}" type="pres">
      <dgm:prSet presAssocID="{6DFE6D08-BFD4-4E4C-95F0-315658EB12FC}" presName="sibTrans" presStyleCnt="0"/>
      <dgm:spPr/>
    </dgm:pt>
    <dgm:pt modelId="{94522C6C-B4A8-4CEF-96DA-7460DF74EC0A}" type="pres">
      <dgm:prSet presAssocID="{ECE73543-764A-4964-8BAE-E839C4DC0A20}" presName="compNode" presStyleCnt="0"/>
      <dgm:spPr/>
    </dgm:pt>
    <dgm:pt modelId="{1CF550D9-C354-4772-839F-9162362C8E63}" type="pres">
      <dgm:prSet presAssocID="{ECE73543-764A-4964-8BAE-E839C4DC0A20}" presName="bgRect" presStyleLbl="bgShp" presStyleIdx="1" presStyleCnt="4"/>
      <dgm:spPr/>
    </dgm:pt>
    <dgm:pt modelId="{083AAF5A-999C-4296-A48D-11EC12239551}" type="pres">
      <dgm:prSet presAssocID="{ECE73543-764A-4964-8BAE-E839C4DC0A20}" presName="iconRect" presStyleLbl="node1" presStyleIdx="1" presStyleCnt="4"/>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7D8A9610-AB63-48DA-B93D-DADEF3D31B03}" type="pres">
      <dgm:prSet presAssocID="{ECE73543-764A-4964-8BAE-E839C4DC0A20}" presName="spaceRect" presStyleCnt="0"/>
      <dgm:spPr/>
    </dgm:pt>
    <dgm:pt modelId="{4944910A-8DDD-4881-B6E4-F33CBC7F11B9}" type="pres">
      <dgm:prSet presAssocID="{ECE73543-764A-4964-8BAE-E839C4DC0A20}" presName="parTx" presStyleLbl="revTx" presStyleIdx="1" presStyleCnt="4">
        <dgm:presLayoutVars>
          <dgm:chMax val="0"/>
          <dgm:chPref val="0"/>
        </dgm:presLayoutVars>
      </dgm:prSet>
      <dgm:spPr/>
    </dgm:pt>
    <dgm:pt modelId="{F13AE06F-8F24-41A3-8AB7-7D4A0591FA0A}" type="pres">
      <dgm:prSet presAssocID="{3E0CB685-90D7-4609-831A-18517E6E1318}" presName="sibTrans" presStyleCnt="0"/>
      <dgm:spPr/>
    </dgm:pt>
    <dgm:pt modelId="{9D736C98-A0B4-4E5A-8D2E-8A4B712020A7}" type="pres">
      <dgm:prSet presAssocID="{C0401FD1-464E-4D6B-81D5-300A52840EC6}" presName="compNode" presStyleCnt="0"/>
      <dgm:spPr/>
    </dgm:pt>
    <dgm:pt modelId="{2143B393-0D46-4EF8-91C4-EA8934937B71}" type="pres">
      <dgm:prSet presAssocID="{C0401FD1-464E-4D6B-81D5-300A52840EC6}" presName="bgRect" presStyleLbl="bgShp" presStyleIdx="2" presStyleCnt="4"/>
      <dgm:spPr/>
    </dgm:pt>
    <dgm:pt modelId="{59E8401B-2D5E-4E32-B28D-0A4B94535AF4}" type="pres">
      <dgm:prSet presAssocID="{C0401FD1-464E-4D6B-81D5-300A52840EC6}" presName="iconRect" presStyleLbl="node1" presStyleIdx="2" presStyleCnt="4"/>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Kunstenaar"/>
        </a:ext>
      </dgm:extLst>
    </dgm:pt>
    <dgm:pt modelId="{263A6E1C-FB73-44DD-A77B-1811DD38BCF7}" type="pres">
      <dgm:prSet presAssocID="{C0401FD1-464E-4D6B-81D5-300A52840EC6}" presName="spaceRect" presStyleCnt="0"/>
      <dgm:spPr/>
    </dgm:pt>
    <dgm:pt modelId="{D5D43197-58D3-46AB-A8CD-B41AC1B5D2F1}" type="pres">
      <dgm:prSet presAssocID="{C0401FD1-464E-4D6B-81D5-300A52840EC6}" presName="parTx" presStyleLbl="revTx" presStyleIdx="2" presStyleCnt="4">
        <dgm:presLayoutVars>
          <dgm:chMax val="0"/>
          <dgm:chPref val="0"/>
        </dgm:presLayoutVars>
      </dgm:prSet>
      <dgm:spPr/>
    </dgm:pt>
    <dgm:pt modelId="{41C10C09-3551-43BE-9CAF-C33E7A224991}" type="pres">
      <dgm:prSet presAssocID="{FB7F167E-F4BB-47EC-8101-295F8E7AE1E3}" presName="sibTrans" presStyleCnt="0"/>
      <dgm:spPr/>
    </dgm:pt>
    <dgm:pt modelId="{1FDC090B-A44F-4535-BB01-87E857B66BBB}" type="pres">
      <dgm:prSet presAssocID="{F63346D3-8C39-4CB6-8BC9-1199F48F149E}" presName="compNode" presStyleCnt="0"/>
      <dgm:spPr/>
    </dgm:pt>
    <dgm:pt modelId="{A9558465-ABF4-4ED8-87C6-A28182A45763}" type="pres">
      <dgm:prSet presAssocID="{F63346D3-8C39-4CB6-8BC9-1199F48F149E}" presName="bgRect" presStyleLbl="bgShp" presStyleIdx="3" presStyleCnt="4"/>
      <dgm:spPr/>
    </dgm:pt>
    <dgm:pt modelId="{F46E6FEC-BADE-468C-8267-356F09F22E97}" type="pres">
      <dgm:prSet presAssocID="{F63346D3-8C39-4CB6-8BC9-1199F48F149E}" presName="iconRect" presStyleLbl="node1" presStyleIdx="3" presStyleCnt="4"/>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ight Bulb and Gear"/>
        </a:ext>
      </dgm:extLst>
    </dgm:pt>
    <dgm:pt modelId="{265DA93E-CD9B-47EE-9086-00AB403DFBAD}" type="pres">
      <dgm:prSet presAssocID="{F63346D3-8C39-4CB6-8BC9-1199F48F149E}" presName="spaceRect" presStyleCnt="0"/>
      <dgm:spPr/>
    </dgm:pt>
    <dgm:pt modelId="{9F1590DD-1FB3-49CE-8ED3-664C350E21D2}" type="pres">
      <dgm:prSet presAssocID="{F63346D3-8C39-4CB6-8BC9-1199F48F149E}" presName="parTx" presStyleLbl="revTx" presStyleIdx="3" presStyleCnt="4">
        <dgm:presLayoutVars>
          <dgm:chMax val="0"/>
          <dgm:chPref val="0"/>
        </dgm:presLayoutVars>
      </dgm:prSet>
      <dgm:spPr/>
    </dgm:pt>
  </dgm:ptLst>
  <dgm:cxnLst>
    <dgm:cxn modelId="{D4A2811B-16E4-4956-A028-6EC7078E28A3}" srcId="{E26A9BD1-0A95-466C-AEF5-5DAAC4647D42}" destId="{2A2209F9-E8B1-406B-9919-AE012F894FC2}" srcOrd="0" destOrd="0" parTransId="{E60684EE-3033-4C13-9726-77124468F8A2}" sibTransId="{6DFE6D08-BFD4-4E4C-95F0-315658EB12FC}"/>
    <dgm:cxn modelId="{9D78E325-9493-4F7B-B374-4FCAC50A8328}" type="presOf" srcId="{2A2209F9-E8B1-406B-9919-AE012F894FC2}" destId="{094CC520-7468-4E97-B2E0-2297DC31D458}" srcOrd="0" destOrd="0" presId="urn:microsoft.com/office/officeart/2018/2/layout/IconVerticalSolidList"/>
    <dgm:cxn modelId="{AAE3D727-1A80-47FE-8A6E-22F7CC59D68C}" srcId="{E26A9BD1-0A95-466C-AEF5-5DAAC4647D42}" destId="{ECE73543-764A-4964-8BAE-E839C4DC0A20}" srcOrd="1" destOrd="0" parTransId="{330DB6BC-6D44-4ED6-97AA-1133FF52AA8E}" sibTransId="{3E0CB685-90D7-4609-831A-18517E6E1318}"/>
    <dgm:cxn modelId="{EA6FAD4C-6525-4AF3-B1E4-4DF589169E23}" type="presOf" srcId="{F63346D3-8C39-4CB6-8BC9-1199F48F149E}" destId="{9F1590DD-1FB3-49CE-8ED3-664C350E21D2}" srcOrd="0" destOrd="0" presId="urn:microsoft.com/office/officeart/2018/2/layout/IconVerticalSolidList"/>
    <dgm:cxn modelId="{5297EE70-7E11-42F6-BC58-8913C1878BCA}" srcId="{E26A9BD1-0A95-466C-AEF5-5DAAC4647D42}" destId="{C0401FD1-464E-4D6B-81D5-300A52840EC6}" srcOrd="2" destOrd="0" parTransId="{D73B0E3E-5B3A-4AB4-A4E2-A0A6A4F79122}" sibTransId="{FB7F167E-F4BB-47EC-8101-295F8E7AE1E3}"/>
    <dgm:cxn modelId="{783A517E-4B47-4B1A-AB1F-7996779958D3}" type="presOf" srcId="{C0401FD1-464E-4D6B-81D5-300A52840EC6}" destId="{D5D43197-58D3-46AB-A8CD-B41AC1B5D2F1}" srcOrd="0" destOrd="0" presId="urn:microsoft.com/office/officeart/2018/2/layout/IconVerticalSolidList"/>
    <dgm:cxn modelId="{8E356281-6487-42F5-940D-81D08EA8F5AE}" type="presOf" srcId="{ECE73543-764A-4964-8BAE-E839C4DC0A20}" destId="{4944910A-8DDD-4881-B6E4-F33CBC7F11B9}" srcOrd="0" destOrd="0" presId="urn:microsoft.com/office/officeart/2018/2/layout/IconVerticalSolidList"/>
    <dgm:cxn modelId="{72CC7E81-8A62-4DBE-998B-E3FC27F70C4B}" type="presOf" srcId="{E26A9BD1-0A95-466C-AEF5-5DAAC4647D42}" destId="{B8BC7422-A0C9-431D-A90D-25DD9638A513}" srcOrd="0" destOrd="0" presId="urn:microsoft.com/office/officeart/2018/2/layout/IconVerticalSolidList"/>
    <dgm:cxn modelId="{1BA6DB8C-72CC-4539-926A-6CD8CFDBC333}" srcId="{E26A9BD1-0A95-466C-AEF5-5DAAC4647D42}" destId="{F63346D3-8C39-4CB6-8BC9-1199F48F149E}" srcOrd="3" destOrd="0" parTransId="{FF96214F-DA07-4EFA-8042-28718D2BC363}" sibTransId="{2748899B-0085-47C2-A8F2-4DCAC3729838}"/>
    <dgm:cxn modelId="{677E92FF-B76F-46D7-9B29-49B28A0D2FFD}" type="presParOf" srcId="{B8BC7422-A0C9-431D-A90D-25DD9638A513}" destId="{CC628391-9235-4042-8677-379361BA1EE0}" srcOrd="0" destOrd="0" presId="urn:microsoft.com/office/officeart/2018/2/layout/IconVerticalSolidList"/>
    <dgm:cxn modelId="{2B8D31EF-1522-46F4-8DD1-3BF66FF99833}" type="presParOf" srcId="{CC628391-9235-4042-8677-379361BA1EE0}" destId="{1D4F2C6F-485A-4BA5-9019-48143CCEBABF}" srcOrd="0" destOrd="0" presId="urn:microsoft.com/office/officeart/2018/2/layout/IconVerticalSolidList"/>
    <dgm:cxn modelId="{81FB36EC-A7FE-475E-B658-00E76EDF0809}" type="presParOf" srcId="{CC628391-9235-4042-8677-379361BA1EE0}" destId="{3D44EF08-B5FD-4BAF-9158-0A7EAF18AE3E}" srcOrd="1" destOrd="0" presId="urn:microsoft.com/office/officeart/2018/2/layout/IconVerticalSolidList"/>
    <dgm:cxn modelId="{FF3078A4-91B8-423E-A2FC-25E122CA4622}" type="presParOf" srcId="{CC628391-9235-4042-8677-379361BA1EE0}" destId="{5B998539-2426-4B84-9997-4790A37EEB0E}" srcOrd="2" destOrd="0" presId="urn:microsoft.com/office/officeart/2018/2/layout/IconVerticalSolidList"/>
    <dgm:cxn modelId="{21155048-7922-45BE-A1AD-7E450FA2AE8C}" type="presParOf" srcId="{CC628391-9235-4042-8677-379361BA1EE0}" destId="{094CC520-7468-4E97-B2E0-2297DC31D458}" srcOrd="3" destOrd="0" presId="urn:microsoft.com/office/officeart/2018/2/layout/IconVerticalSolidList"/>
    <dgm:cxn modelId="{5C22F29E-A038-47F6-9A3F-E204C752960D}" type="presParOf" srcId="{B8BC7422-A0C9-431D-A90D-25DD9638A513}" destId="{597D4737-8668-4AF3-A859-2C658199C39F}" srcOrd="1" destOrd="0" presId="urn:microsoft.com/office/officeart/2018/2/layout/IconVerticalSolidList"/>
    <dgm:cxn modelId="{C95B294E-0DFA-4FDB-84D8-0FC70CF41669}" type="presParOf" srcId="{B8BC7422-A0C9-431D-A90D-25DD9638A513}" destId="{94522C6C-B4A8-4CEF-96DA-7460DF74EC0A}" srcOrd="2" destOrd="0" presId="urn:microsoft.com/office/officeart/2018/2/layout/IconVerticalSolidList"/>
    <dgm:cxn modelId="{AED9163A-4BC3-4784-A640-0FE436E0910E}" type="presParOf" srcId="{94522C6C-B4A8-4CEF-96DA-7460DF74EC0A}" destId="{1CF550D9-C354-4772-839F-9162362C8E63}" srcOrd="0" destOrd="0" presId="urn:microsoft.com/office/officeart/2018/2/layout/IconVerticalSolidList"/>
    <dgm:cxn modelId="{4F333CFC-B230-4D48-A783-CC78DBE45752}" type="presParOf" srcId="{94522C6C-B4A8-4CEF-96DA-7460DF74EC0A}" destId="{083AAF5A-999C-4296-A48D-11EC12239551}" srcOrd="1" destOrd="0" presId="urn:microsoft.com/office/officeart/2018/2/layout/IconVerticalSolidList"/>
    <dgm:cxn modelId="{246C57A5-959A-4C24-A37E-0481B90EC4D3}" type="presParOf" srcId="{94522C6C-B4A8-4CEF-96DA-7460DF74EC0A}" destId="{7D8A9610-AB63-48DA-B93D-DADEF3D31B03}" srcOrd="2" destOrd="0" presId="urn:microsoft.com/office/officeart/2018/2/layout/IconVerticalSolidList"/>
    <dgm:cxn modelId="{C46FD196-F54E-4426-9398-4FB970B32EBE}" type="presParOf" srcId="{94522C6C-B4A8-4CEF-96DA-7460DF74EC0A}" destId="{4944910A-8DDD-4881-B6E4-F33CBC7F11B9}" srcOrd="3" destOrd="0" presId="urn:microsoft.com/office/officeart/2018/2/layout/IconVerticalSolidList"/>
    <dgm:cxn modelId="{267DF4BD-99D0-4F2C-A5C3-AE38B7A75B05}" type="presParOf" srcId="{B8BC7422-A0C9-431D-A90D-25DD9638A513}" destId="{F13AE06F-8F24-41A3-8AB7-7D4A0591FA0A}" srcOrd="3" destOrd="0" presId="urn:microsoft.com/office/officeart/2018/2/layout/IconVerticalSolidList"/>
    <dgm:cxn modelId="{7D897E03-6E1A-4740-9DAF-089F57D0C9FE}" type="presParOf" srcId="{B8BC7422-A0C9-431D-A90D-25DD9638A513}" destId="{9D736C98-A0B4-4E5A-8D2E-8A4B712020A7}" srcOrd="4" destOrd="0" presId="urn:microsoft.com/office/officeart/2018/2/layout/IconVerticalSolidList"/>
    <dgm:cxn modelId="{84C76FC4-16E2-4F43-A45D-40AE1054650A}" type="presParOf" srcId="{9D736C98-A0B4-4E5A-8D2E-8A4B712020A7}" destId="{2143B393-0D46-4EF8-91C4-EA8934937B71}" srcOrd="0" destOrd="0" presId="urn:microsoft.com/office/officeart/2018/2/layout/IconVerticalSolidList"/>
    <dgm:cxn modelId="{13F75415-D0D5-4012-8092-08AD5119630C}" type="presParOf" srcId="{9D736C98-A0B4-4E5A-8D2E-8A4B712020A7}" destId="{59E8401B-2D5E-4E32-B28D-0A4B94535AF4}" srcOrd="1" destOrd="0" presId="urn:microsoft.com/office/officeart/2018/2/layout/IconVerticalSolidList"/>
    <dgm:cxn modelId="{BB956A19-B582-48B3-9E5A-5AE8EE9563CD}" type="presParOf" srcId="{9D736C98-A0B4-4E5A-8D2E-8A4B712020A7}" destId="{263A6E1C-FB73-44DD-A77B-1811DD38BCF7}" srcOrd="2" destOrd="0" presId="urn:microsoft.com/office/officeart/2018/2/layout/IconVerticalSolidList"/>
    <dgm:cxn modelId="{9C1C9B36-5905-48A0-BA92-A920B304454A}" type="presParOf" srcId="{9D736C98-A0B4-4E5A-8D2E-8A4B712020A7}" destId="{D5D43197-58D3-46AB-A8CD-B41AC1B5D2F1}" srcOrd="3" destOrd="0" presId="urn:microsoft.com/office/officeart/2018/2/layout/IconVerticalSolidList"/>
    <dgm:cxn modelId="{EC04FEE9-86A3-407A-991F-A8D8F164857C}" type="presParOf" srcId="{B8BC7422-A0C9-431D-A90D-25DD9638A513}" destId="{41C10C09-3551-43BE-9CAF-C33E7A224991}" srcOrd="5" destOrd="0" presId="urn:microsoft.com/office/officeart/2018/2/layout/IconVerticalSolidList"/>
    <dgm:cxn modelId="{02450BD9-BD3B-48BF-AC56-C04600F20720}" type="presParOf" srcId="{B8BC7422-A0C9-431D-A90D-25DD9638A513}" destId="{1FDC090B-A44F-4535-BB01-87E857B66BBB}" srcOrd="6" destOrd="0" presId="urn:microsoft.com/office/officeart/2018/2/layout/IconVerticalSolidList"/>
    <dgm:cxn modelId="{2FA0C3AE-8212-45D9-B900-F6C210D7D182}" type="presParOf" srcId="{1FDC090B-A44F-4535-BB01-87E857B66BBB}" destId="{A9558465-ABF4-4ED8-87C6-A28182A45763}" srcOrd="0" destOrd="0" presId="urn:microsoft.com/office/officeart/2018/2/layout/IconVerticalSolidList"/>
    <dgm:cxn modelId="{19BD5D25-7AFF-4F37-9104-A9A78004DC4B}" type="presParOf" srcId="{1FDC090B-A44F-4535-BB01-87E857B66BBB}" destId="{F46E6FEC-BADE-468C-8267-356F09F22E97}" srcOrd="1" destOrd="0" presId="urn:microsoft.com/office/officeart/2018/2/layout/IconVerticalSolidList"/>
    <dgm:cxn modelId="{376A87B7-282F-4D8D-8BC1-603CA63CBFB5}" type="presParOf" srcId="{1FDC090B-A44F-4535-BB01-87E857B66BBB}" destId="{265DA93E-CD9B-47EE-9086-00AB403DFBAD}" srcOrd="2" destOrd="0" presId="urn:microsoft.com/office/officeart/2018/2/layout/IconVerticalSolidList"/>
    <dgm:cxn modelId="{B8594FB0-0BF6-4C2E-93D2-6C5D14893B78}" type="presParOf" srcId="{1FDC090B-A44F-4535-BB01-87E857B66BBB}" destId="{9F1590DD-1FB3-49CE-8ED3-664C350E21D2}"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4F2C6F-485A-4BA5-9019-48143CCEBABF}">
      <dsp:nvSpPr>
        <dsp:cNvPr id="0" name=""/>
        <dsp:cNvSpPr/>
      </dsp:nvSpPr>
      <dsp:spPr>
        <a:xfrm>
          <a:off x="0" y="1551"/>
          <a:ext cx="10515600" cy="78641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44EF08-B5FD-4BAF-9158-0A7EAF18AE3E}">
      <dsp:nvSpPr>
        <dsp:cNvPr id="0" name=""/>
        <dsp:cNvSpPr/>
      </dsp:nvSpPr>
      <dsp:spPr>
        <a:xfrm>
          <a:off x="237889" y="178494"/>
          <a:ext cx="432526" cy="432526"/>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4CC520-7468-4E97-B2E0-2297DC31D458}">
      <dsp:nvSpPr>
        <dsp:cNvPr id="0" name=""/>
        <dsp:cNvSpPr/>
      </dsp:nvSpPr>
      <dsp:spPr>
        <a:xfrm>
          <a:off x="908306" y="1551"/>
          <a:ext cx="9607293" cy="786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229" tIns="83229" rIns="83229" bIns="83229" numCol="1" spcCol="1270" anchor="ctr" anchorCtr="0">
          <a:noAutofit/>
        </a:bodyPr>
        <a:lstStyle/>
        <a:p>
          <a:pPr marL="0" lvl="0" indent="0" algn="l" defTabSz="711200">
            <a:lnSpc>
              <a:spcPct val="90000"/>
            </a:lnSpc>
            <a:spcBef>
              <a:spcPct val="0"/>
            </a:spcBef>
            <a:spcAft>
              <a:spcPct val="35000"/>
            </a:spcAft>
            <a:buNone/>
          </a:pPr>
          <a:r>
            <a:rPr lang="nl-NL" sz="1600" kern="1200" dirty="0">
              <a:latin typeface="Poppins" panose="00000500000000000000" pitchFamily="2" charset="0"/>
              <a:cs typeface="Poppins" panose="00000500000000000000" pitchFamily="2" charset="0"/>
            </a:rPr>
            <a:t>Om zijn loopbaanontwikkeling in beeld te brengen. </a:t>
          </a:r>
          <a:endParaRPr lang="en-US" sz="1600" kern="1200" dirty="0">
            <a:latin typeface="Poppins" panose="00000500000000000000" pitchFamily="2" charset="0"/>
            <a:cs typeface="Poppins" panose="00000500000000000000" pitchFamily="2" charset="0"/>
          </a:endParaRPr>
        </a:p>
      </dsp:txBody>
      <dsp:txXfrm>
        <a:off x="908306" y="1551"/>
        <a:ext cx="9607293" cy="786412"/>
      </dsp:txXfrm>
    </dsp:sp>
    <dsp:sp modelId="{1CF550D9-C354-4772-839F-9162362C8E63}">
      <dsp:nvSpPr>
        <dsp:cNvPr id="0" name=""/>
        <dsp:cNvSpPr/>
      </dsp:nvSpPr>
      <dsp:spPr>
        <a:xfrm>
          <a:off x="0" y="984567"/>
          <a:ext cx="10515600" cy="78641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3AAF5A-999C-4296-A48D-11EC12239551}">
      <dsp:nvSpPr>
        <dsp:cNvPr id="0" name=""/>
        <dsp:cNvSpPr/>
      </dsp:nvSpPr>
      <dsp:spPr>
        <a:xfrm>
          <a:off x="237889" y="1161510"/>
          <a:ext cx="432526" cy="432526"/>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44910A-8DDD-4881-B6E4-F33CBC7F11B9}">
      <dsp:nvSpPr>
        <dsp:cNvPr id="0" name=""/>
        <dsp:cNvSpPr/>
      </dsp:nvSpPr>
      <dsp:spPr>
        <a:xfrm>
          <a:off x="908306" y="984567"/>
          <a:ext cx="9607293" cy="786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229" tIns="83229" rIns="83229" bIns="83229" numCol="1" spcCol="1270" anchor="ctr" anchorCtr="0">
          <a:noAutofit/>
        </a:bodyPr>
        <a:lstStyle/>
        <a:p>
          <a:pPr marL="0" lvl="0" indent="0" algn="l" defTabSz="711200">
            <a:lnSpc>
              <a:spcPct val="90000"/>
            </a:lnSpc>
            <a:spcBef>
              <a:spcPct val="0"/>
            </a:spcBef>
            <a:spcAft>
              <a:spcPct val="35000"/>
            </a:spcAft>
            <a:buNone/>
          </a:pPr>
          <a:r>
            <a:rPr lang="nl-NL" sz="1600" kern="1200" dirty="0">
              <a:latin typeface="Poppins" panose="00000500000000000000" pitchFamily="2" charset="0"/>
              <a:cs typeface="Poppins" panose="00000500000000000000" pitchFamily="2" charset="0"/>
            </a:rPr>
            <a:t>Bij de reflectie op de gemaakte keuze of om bewuste keuzes te maken en hier een vervolg aan te geven. </a:t>
          </a:r>
          <a:endParaRPr lang="en-US" sz="1600" kern="1200" dirty="0">
            <a:latin typeface="Poppins" panose="00000500000000000000" pitchFamily="2" charset="0"/>
            <a:cs typeface="Poppins" panose="00000500000000000000" pitchFamily="2" charset="0"/>
          </a:endParaRPr>
        </a:p>
      </dsp:txBody>
      <dsp:txXfrm>
        <a:off x="908306" y="984567"/>
        <a:ext cx="9607293" cy="786412"/>
      </dsp:txXfrm>
    </dsp:sp>
    <dsp:sp modelId="{2143B393-0D46-4EF8-91C4-EA8934937B71}">
      <dsp:nvSpPr>
        <dsp:cNvPr id="0" name=""/>
        <dsp:cNvSpPr/>
      </dsp:nvSpPr>
      <dsp:spPr>
        <a:xfrm>
          <a:off x="0" y="1967583"/>
          <a:ext cx="10515600" cy="78641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E8401B-2D5E-4E32-B28D-0A4B94535AF4}">
      <dsp:nvSpPr>
        <dsp:cNvPr id="0" name=""/>
        <dsp:cNvSpPr/>
      </dsp:nvSpPr>
      <dsp:spPr>
        <a:xfrm>
          <a:off x="237889" y="2144525"/>
          <a:ext cx="432526" cy="432526"/>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D43197-58D3-46AB-A8CD-B41AC1B5D2F1}">
      <dsp:nvSpPr>
        <dsp:cNvPr id="0" name=""/>
        <dsp:cNvSpPr/>
      </dsp:nvSpPr>
      <dsp:spPr>
        <a:xfrm>
          <a:off x="908306" y="1967583"/>
          <a:ext cx="9607293" cy="786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229" tIns="83229" rIns="83229" bIns="83229" numCol="1" spcCol="1270" anchor="ctr" anchorCtr="0">
          <a:noAutofit/>
        </a:bodyPr>
        <a:lstStyle/>
        <a:p>
          <a:pPr marL="0" lvl="0" indent="0" algn="l" defTabSz="711200">
            <a:lnSpc>
              <a:spcPct val="90000"/>
            </a:lnSpc>
            <a:spcBef>
              <a:spcPct val="0"/>
            </a:spcBef>
            <a:spcAft>
              <a:spcPct val="35000"/>
            </a:spcAft>
            <a:buNone/>
          </a:pPr>
          <a:r>
            <a:rPr lang="nl-NL" sz="1600" kern="1200" dirty="0">
              <a:latin typeface="Poppins" panose="00000500000000000000" pitchFamily="2" charset="0"/>
              <a:cs typeface="Poppins" panose="00000500000000000000" pitchFamily="2" charset="0"/>
            </a:rPr>
            <a:t>Om zichzelf te presenteren/introduceren zodat hij beter in beeld is bij / gekend wordt op het mbo</a:t>
          </a:r>
          <a:r>
            <a:rPr lang="nl-NL" sz="1600" kern="1200" dirty="0"/>
            <a:t>. </a:t>
          </a:r>
          <a:endParaRPr lang="en-US" sz="1600" kern="1200" dirty="0"/>
        </a:p>
      </dsp:txBody>
      <dsp:txXfrm>
        <a:off x="908306" y="1967583"/>
        <a:ext cx="9607293" cy="786412"/>
      </dsp:txXfrm>
    </dsp:sp>
    <dsp:sp modelId="{A9558465-ABF4-4ED8-87C6-A28182A45763}">
      <dsp:nvSpPr>
        <dsp:cNvPr id="0" name=""/>
        <dsp:cNvSpPr/>
      </dsp:nvSpPr>
      <dsp:spPr>
        <a:xfrm>
          <a:off x="0" y="2950598"/>
          <a:ext cx="10515600" cy="78641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6E6FEC-BADE-468C-8267-356F09F22E97}">
      <dsp:nvSpPr>
        <dsp:cNvPr id="0" name=""/>
        <dsp:cNvSpPr/>
      </dsp:nvSpPr>
      <dsp:spPr>
        <a:xfrm>
          <a:off x="237889" y="3127541"/>
          <a:ext cx="432526" cy="432526"/>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1590DD-1FB3-49CE-8ED3-664C350E21D2}">
      <dsp:nvSpPr>
        <dsp:cNvPr id="0" name=""/>
        <dsp:cNvSpPr/>
      </dsp:nvSpPr>
      <dsp:spPr>
        <a:xfrm>
          <a:off x="908306" y="2950598"/>
          <a:ext cx="9607293" cy="786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229" tIns="83229" rIns="83229" bIns="83229" numCol="1" spcCol="1270" anchor="ctr" anchorCtr="0">
          <a:noAutofit/>
        </a:bodyPr>
        <a:lstStyle/>
        <a:p>
          <a:pPr marL="0" lvl="0" indent="0" algn="l" defTabSz="711200">
            <a:lnSpc>
              <a:spcPct val="90000"/>
            </a:lnSpc>
            <a:spcBef>
              <a:spcPct val="0"/>
            </a:spcBef>
            <a:spcAft>
              <a:spcPct val="35000"/>
            </a:spcAft>
            <a:buNone/>
          </a:pPr>
          <a:r>
            <a:rPr lang="nl-NL" sz="1600" kern="1200" dirty="0">
              <a:latin typeface="Poppins" panose="00000500000000000000" pitchFamily="2" charset="0"/>
              <a:cs typeface="Poppins" panose="00000500000000000000" pitchFamily="2" charset="0"/>
            </a:rPr>
            <a:t>Het loopbaandossier  kan de start zijn van de loopbaanbegeleiding op het mbo. Op deze wijze kan een doorlopende ontwikkellijn geborgd worden (</a:t>
          </a:r>
          <a:r>
            <a:rPr lang="nl-NL" sz="1600" kern="1200" dirty="0" err="1">
              <a:latin typeface="Poppins" panose="00000500000000000000" pitchFamily="2" charset="0"/>
              <a:cs typeface="Poppins" panose="00000500000000000000" pitchFamily="2" charset="0"/>
            </a:rPr>
            <a:t>ihkv</a:t>
          </a:r>
          <a:r>
            <a:rPr lang="nl-NL" sz="1600" kern="1200" dirty="0">
              <a:latin typeface="Poppins" panose="00000500000000000000" pitchFamily="2" charset="0"/>
              <a:cs typeface="Poppins" panose="00000500000000000000" pitchFamily="2" charset="0"/>
            </a:rPr>
            <a:t> een leven lang ontwikkelen).</a:t>
          </a:r>
          <a:endParaRPr lang="en-US" sz="1600" kern="1200" dirty="0">
            <a:latin typeface="Poppins" panose="00000500000000000000" pitchFamily="2" charset="0"/>
            <a:cs typeface="Poppins" panose="00000500000000000000" pitchFamily="2" charset="0"/>
          </a:endParaRPr>
        </a:p>
      </dsp:txBody>
      <dsp:txXfrm>
        <a:off x="908306" y="2950598"/>
        <a:ext cx="9607293" cy="78641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32A6C-CC8E-4B0F-BBFE-5A27356E06BF}" type="datetimeFigureOut">
              <a:rPr lang="nl-NL" smtClean="0"/>
              <a:t>12-5-2023</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0A18ED3-19A7-48F5-8545-9CA42D1403BF}" type="slidenum">
              <a:rPr lang="nl-NL" smtClean="0"/>
              <a:t>‹nr.›</a:t>
            </a:fld>
            <a:endParaRPr lang="nl-NL"/>
          </a:p>
        </p:txBody>
      </p:sp>
    </p:spTree>
    <p:extLst>
      <p:ext uri="{BB962C8B-B14F-4D97-AF65-F5344CB8AC3E}">
        <p14:creationId xmlns:p14="http://schemas.microsoft.com/office/powerpoint/2010/main" val="3756042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Wie is</a:t>
            </a:r>
            <a:r>
              <a:rPr lang="nl-NL" baseline="0" dirty="0"/>
              <a:t> eigenaar, wat betekent dat (wie doet wat en wat doen je dan niet, hoe geef je samen betekenis aan het lob – dossier voor de leerling met post -</a:t>
            </a:r>
            <a:r>
              <a:rPr lang="nl-NL" baseline="0" dirty="0" err="1"/>
              <a:t>its</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B8D751-334C-452A-9BB9-A5960064503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7608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B8D751-334C-452A-9BB9-A5960064503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6211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B8D751-334C-452A-9BB9-A5960064503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130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‘hoe’ staat in de volgende sheet.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B8D751-334C-452A-9BB9-A5960064503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3074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Monitoring, </a:t>
            </a:r>
            <a:r>
              <a:rPr lang="nl-NL" dirty="0" err="1"/>
              <a:t>avg</a:t>
            </a:r>
            <a:r>
              <a:rPr lang="nl-NL" dirty="0"/>
              <a:t> -p</a:t>
            </a:r>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B8D751-334C-452A-9BB9-A5960064503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180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B8D751-334C-452A-9BB9-A5960064503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9262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1E984BCF-E6B4-43CC-B210-E81211AD0CCC}" type="datetimeFigureOut">
              <a:rPr lang="nl-NL" smtClean="0"/>
              <a:t>12-5-2023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F55F53F-B51B-490F-996F-378DE6C3D4B2}" type="slidenum">
              <a:rPr lang="nl-NL" smtClean="0"/>
              <a:t>‹nr.›</a:t>
            </a:fld>
            <a:endParaRPr lang="nl-NL"/>
          </a:p>
        </p:txBody>
      </p:sp>
    </p:spTree>
    <p:extLst>
      <p:ext uri="{BB962C8B-B14F-4D97-AF65-F5344CB8AC3E}">
        <p14:creationId xmlns:p14="http://schemas.microsoft.com/office/powerpoint/2010/main" val="1952354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E984BCF-E6B4-43CC-B210-E81211AD0CCC}" type="datetimeFigureOut">
              <a:rPr lang="nl-NL" smtClean="0"/>
              <a:t>12-5-2023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F55F53F-B51B-490F-996F-378DE6C3D4B2}" type="slidenum">
              <a:rPr lang="nl-NL" smtClean="0"/>
              <a:t>‹nr.›</a:t>
            </a:fld>
            <a:endParaRPr lang="nl-NL"/>
          </a:p>
        </p:txBody>
      </p:sp>
    </p:spTree>
    <p:extLst>
      <p:ext uri="{BB962C8B-B14F-4D97-AF65-F5344CB8AC3E}">
        <p14:creationId xmlns:p14="http://schemas.microsoft.com/office/powerpoint/2010/main" val="1988525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E984BCF-E6B4-43CC-B210-E81211AD0CCC}" type="datetimeFigureOut">
              <a:rPr lang="nl-NL" smtClean="0"/>
              <a:t>12-5-2023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F55F53F-B51B-490F-996F-378DE6C3D4B2}" type="slidenum">
              <a:rPr lang="nl-NL" smtClean="0"/>
              <a:t>‹nr.›</a:t>
            </a:fld>
            <a:endParaRPr lang="nl-NL"/>
          </a:p>
        </p:txBody>
      </p:sp>
    </p:spTree>
    <p:extLst>
      <p:ext uri="{BB962C8B-B14F-4D97-AF65-F5344CB8AC3E}">
        <p14:creationId xmlns:p14="http://schemas.microsoft.com/office/powerpoint/2010/main" val="2086518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8E6854-C322-3342-8901-CB408CFD04B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6C1CB13-5EC9-3643-AA2E-FA7AA23ADC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2A77A35-6E99-9947-8F6C-1EDB8D347324}"/>
              </a:ext>
            </a:extLst>
          </p:cNvPr>
          <p:cNvSpPr>
            <a:spLocks noGrp="1"/>
          </p:cNvSpPr>
          <p:nvPr>
            <p:ph type="dt" sz="half" idx="10"/>
          </p:nvPr>
        </p:nvSpPr>
        <p:spPr/>
        <p:txBody>
          <a:bodyPr/>
          <a:lstStyle/>
          <a:p>
            <a:fld id="{7B309474-33C3-7E4A-8D8D-2853B2D8847B}" type="datetimeFigureOut">
              <a:rPr lang="nl-NL" smtClean="0"/>
              <a:t>12-5-2023</a:t>
            </a:fld>
            <a:endParaRPr lang="nl-NL"/>
          </a:p>
        </p:txBody>
      </p:sp>
      <p:sp>
        <p:nvSpPr>
          <p:cNvPr id="5" name="Tijdelijke aanduiding voor voettekst 4">
            <a:extLst>
              <a:ext uri="{FF2B5EF4-FFF2-40B4-BE49-F238E27FC236}">
                <a16:creationId xmlns:a16="http://schemas.microsoft.com/office/drawing/2014/main" id="{2F6315C3-00ED-8449-A7AC-5401CE8271E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DBA68CE-0DAC-AE4C-A9C4-EFA3598B9BD0}"/>
              </a:ext>
            </a:extLst>
          </p:cNvPr>
          <p:cNvSpPr>
            <a:spLocks noGrp="1"/>
          </p:cNvSpPr>
          <p:nvPr>
            <p:ph type="sldNum" sz="quarter" idx="12"/>
          </p:nvPr>
        </p:nvSpPr>
        <p:spPr/>
        <p:txBody>
          <a:bodyPr/>
          <a:lstStyle/>
          <a:p>
            <a:fld id="{0DB57366-020F-D84F-8B8D-BB38BC26B290}" type="slidenum">
              <a:rPr lang="nl-NL" smtClean="0"/>
              <a:t>‹nr.›</a:t>
            </a:fld>
            <a:endParaRPr lang="nl-NL"/>
          </a:p>
        </p:txBody>
      </p:sp>
    </p:spTree>
    <p:extLst>
      <p:ext uri="{BB962C8B-B14F-4D97-AF65-F5344CB8AC3E}">
        <p14:creationId xmlns:p14="http://schemas.microsoft.com/office/powerpoint/2010/main" val="378348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DCE7E-7D09-B04C-8B36-089E9FD5322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138894A-50AE-B34B-B358-D258F5B3E623}"/>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9A7AAFD-65D4-024A-B822-11BC379435A4}"/>
              </a:ext>
            </a:extLst>
          </p:cNvPr>
          <p:cNvSpPr>
            <a:spLocks noGrp="1"/>
          </p:cNvSpPr>
          <p:nvPr>
            <p:ph type="dt" sz="half" idx="10"/>
          </p:nvPr>
        </p:nvSpPr>
        <p:spPr/>
        <p:txBody>
          <a:bodyPr/>
          <a:lstStyle/>
          <a:p>
            <a:fld id="{7B309474-33C3-7E4A-8D8D-2853B2D8847B}" type="datetimeFigureOut">
              <a:rPr lang="nl-NL" smtClean="0"/>
              <a:t>12-5-2023</a:t>
            </a:fld>
            <a:endParaRPr lang="nl-NL"/>
          </a:p>
        </p:txBody>
      </p:sp>
      <p:sp>
        <p:nvSpPr>
          <p:cNvPr id="5" name="Tijdelijke aanduiding voor voettekst 4">
            <a:extLst>
              <a:ext uri="{FF2B5EF4-FFF2-40B4-BE49-F238E27FC236}">
                <a16:creationId xmlns:a16="http://schemas.microsoft.com/office/drawing/2014/main" id="{D8254DA4-22D7-6747-9746-65406FDE32F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13DA3A7-27D9-F74A-B4A1-C60CB77FF452}"/>
              </a:ext>
            </a:extLst>
          </p:cNvPr>
          <p:cNvSpPr>
            <a:spLocks noGrp="1"/>
          </p:cNvSpPr>
          <p:nvPr>
            <p:ph type="sldNum" sz="quarter" idx="12"/>
          </p:nvPr>
        </p:nvSpPr>
        <p:spPr/>
        <p:txBody>
          <a:bodyPr/>
          <a:lstStyle/>
          <a:p>
            <a:fld id="{0DB57366-020F-D84F-8B8D-BB38BC26B290}" type="slidenum">
              <a:rPr lang="nl-NL" smtClean="0"/>
              <a:t>‹nr.›</a:t>
            </a:fld>
            <a:endParaRPr lang="nl-NL"/>
          </a:p>
        </p:txBody>
      </p:sp>
    </p:spTree>
    <p:extLst>
      <p:ext uri="{BB962C8B-B14F-4D97-AF65-F5344CB8AC3E}">
        <p14:creationId xmlns:p14="http://schemas.microsoft.com/office/powerpoint/2010/main" val="221338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FE36A0-5D17-874D-992B-5CD1E6EA533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233DAA0-AD3C-0D49-B79A-A4E2E7B990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14A217C-364D-6748-8358-1EDD5A2D1F00}"/>
              </a:ext>
            </a:extLst>
          </p:cNvPr>
          <p:cNvSpPr>
            <a:spLocks noGrp="1"/>
          </p:cNvSpPr>
          <p:nvPr>
            <p:ph type="dt" sz="half" idx="10"/>
          </p:nvPr>
        </p:nvSpPr>
        <p:spPr/>
        <p:txBody>
          <a:bodyPr/>
          <a:lstStyle/>
          <a:p>
            <a:fld id="{7B309474-33C3-7E4A-8D8D-2853B2D8847B}" type="datetimeFigureOut">
              <a:rPr lang="nl-NL" smtClean="0"/>
              <a:t>12-5-2023</a:t>
            </a:fld>
            <a:endParaRPr lang="nl-NL"/>
          </a:p>
        </p:txBody>
      </p:sp>
      <p:sp>
        <p:nvSpPr>
          <p:cNvPr id="5" name="Tijdelijke aanduiding voor voettekst 4">
            <a:extLst>
              <a:ext uri="{FF2B5EF4-FFF2-40B4-BE49-F238E27FC236}">
                <a16:creationId xmlns:a16="http://schemas.microsoft.com/office/drawing/2014/main" id="{0C27CC13-B7F5-2C44-995B-9EC37D9DF39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1501DAF-5C61-9A4A-978D-42653ADB4F9E}"/>
              </a:ext>
            </a:extLst>
          </p:cNvPr>
          <p:cNvSpPr>
            <a:spLocks noGrp="1"/>
          </p:cNvSpPr>
          <p:nvPr>
            <p:ph type="sldNum" sz="quarter" idx="12"/>
          </p:nvPr>
        </p:nvSpPr>
        <p:spPr/>
        <p:txBody>
          <a:bodyPr/>
          <a:lstStyle/>
          <a:p>
            <a:fld id="{0DB57366-020F-D84F-8B8D-BB38BC26B290}" type="slidenum">
              <a:rPr lang="nl-NL" smtClean="0"/>
              <a:t>‹nr.›</a:t>
            </a:fld>
            <a:endParaRPr lang="nl-NL"/>
          </a:p>
        </p:txBody>
      </p:sp>
    </p:spTree>
    <p:extLst>
      <p:ext uri="{BB962C8B-B14F-4D97-AF65-F5344CB8AC3E}">
        <p14:creationId xmlns:p14="http://schemas.microsoft.com/office/powerpoint/2010/main" val="4114706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1136BD-238B-B642-B475-A9882A9B90A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65783D8-515F-704A-A07A-DB2D8945395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D9D916E-EF02-CD47-8B5E-3B9D40B9FC6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82FCF5FD-B99F-D649-93F3-DDD912683A12}"/>
              </a:ext>
            </a:extLst>
          </p:cNvPr>
          <p:cNvSpPr>
            <a:spLocks noGrp="1"/>
          </p:cNvSpPr>
          <p:nvPr>
            <p:ph type="dt" sz="half" idx="10"/>
          </p:nvPr>
        </p:nvSpPr>
        <p:spPr/>
        <p:txBody>
          <a:bodyPr/>
          <a:lstStyle/>
          <a:p>
            <a:fld id="{7B309474-33C3-7E4A-8D8D-2853B2D8847B}" type="datetimeFigureOut">
              <a:rPr lang="nl-NL" smtClean="0"/>
              <a:t>12-5-2023</a:t>
            </a:fld>
            <a:endParaRPr lang="nl-NL"/>
          </a:p>
        </p:txBody>
      </p:sp>
      <p:sp>
        <p:nvSpPr>
          <p:cNvPr id="6" name="Tijdelijke aanduiding voor voettekst 5">
            <a:extLst>
              <a:ext uri="{FF2B5EF4-FFF2-40B4-BE49-F238E27FC236}">
                <a16:creationId xmlns:a16="http://schemas.microsoft.com/office/drawing/2014/main" id="{E766ECD2-4C5F-254D-8ECE-B8481D5C4F1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125B669-B4DE-5141-A388-C23C5E74FE0E}"/>
              </a:ext>
            </a:extLst>
          </p:cNvPr>
          <p:cNvSpPr>
            <a:spLocks noGrp="1"/>
          </p:cNvSpPr>
          <p:nvPr>
            <p:ph type="sldNum" sz="quarter" idx="12"/>
          </p:nvPr>
        </p:nvSpPr>
        <p:spPr/>
        <p:txBody>
          <a:bodyPr/>
          <a:lstStyle/>
          <a:p>
            <a:fld id="{0DB57366-020F-D84F-8B8D-BB38BC26B290}" type="slidenum">
              <a:rPr lang="nl-NL" smtClean="0"/>
              <a:t>‹nr.›</a:t>
            </a:fld>
            <a:endParaRPr lang="nl-NL"/>
          </a:p>
        </p:txBody>
      </p:sp>
    </p:spTree>
    <p:extLst>
      <p:ext uri="{BB962C8B-B14F-4D97-AF65-F5344CB8AC3E}">
        <p14:creationId xmlns:p14="http://schemas.microsoft.com/office/powerpoint/2010/main" val="1375202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BF911B-1576-CB40-9547-60F73977F046}"/>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2BACEAA-400B-2448-8B77-6C9480518A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9E3E2F6-0FED-0948-B102-40E7420DD04C}"/>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3AE7DD4-1ADC-BD49-A9E4-635F9560B0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393A862-233D-8E4D-985F-E4A26A1D79E9}"/>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37C71047-9930-E443-A775-C0FF2E9BA3AE}"/>
              </a:ext>
            </a:extLst>
          </p:cNvPr>
          <p:cNvSpPr>
            <a:spLocks noGrp="1"/>
          </p:cNvSpPr>
          <p:nvPr>
            <p:ph type="dt" sz="half" idx="10"/>
          </p:nvPr>
        </p:nvSpPr>
        <p:spPr/>
        <p:txBody>
          <a:bodyPr/>
          <a:lstStyle/>
          <a:p>
            <a:fld id="{7B309474-33C3-7E4A-8D8D-2853B2D8847B}" type="datetimeFigureOut">
              <a:rPr lang="nl-NL" smtClean="0"/>
              <a:t>12-5-2023</a:t>
            </a:fld>
            <a:endParaRPr lang="nl-NL"/>
          </a:p>
        </p:txBody>
      </p:sp>
      <p:sp>
        <p:nvSpPr>
          <p:cNvPr id="8" name="Tijdelijke aanduiding voor voettekst 7">
            <a:extLst>
              <a:ext uri="{FF2B5EF4-FFF2-40B4-BE49-F238E27FC236}">
                <a16:creationId xmlns:a16="http://schemas.microsoft.com/office/drawing/2014/main" id="{562DEE5D-B88F-0D40-87E3-1DE94411B90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7991CFE-4C7B-A545-8FB2-0FA2EC5C8CDD}"/>
              </a:ext>
            </a:extLst>
          </p:cNvPr>
          <p:cNvSpPr>
            <a:spLocks noGrp="1"/>
          </p:cNvSpPr>
          <p:nvPr>
            <p:ph type="sldNum" sz="quarter" idx="12"/>
          </p:nvPr>
        </p:nvSpPr>
        <p:spPr/>
        <p:txBody>
          <a:bodyPr/>
          <a:lstStyle/>
          <a:p>
            <a:fld id="{0DB57366-020F-D84F-8B8D-BB38BC26B290}" type="slidenum">
              <a:rPr lang="nl-NL" smtClean="0"/>
              <a:t>‹nr.›</a:t>
            </a:fld>
            <a:endParaRPr lang="nl-NL"/>
          </a:p>
        </p:txBody>
      </p:sp>
    </p:spTree>
    <p:extLst>
      <p:ext uri="{BB962C8B-B14F-4D97-AF65-F5344CB8AC3E}">
        <p14:creationId xmlns:p14="http://schemas.microsoft.com/office/powerpoint/2010/main" val="3830540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13E0FF-2816-9149-88E9-033DED83E39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CE56982-9110-534B-92D3-5EA8EDB9F1AB}"/>
              </a:ext>
            </a:extLst>
          </p:cNvPr>
          <p:cNvSpPr>
            <a:spLocks noGrp="1"/>
          </p:cNvSpPr>
          <p:nvPr>
            <p:ph type="dt" sz="half" idx="10"/>
          </p:nvPr>
        </p:nvSpPr>
        <p:spPr/>
        <p:txBody>
          <a:bodyPr/>
          <a:lstStyle/>
          <a:p>
            <a:fld id="{7B309474-33C3-7E4A-8D8D-2853B2D8847B}" type="datetimeFigureOut">
              <a:rPr lang="nl-NL" smtClean="0"/>
              <a:t>12-5-2023</a:t>
            </a:fld>
            <a:endParaRPr lang="nl-NL"/>
          </a:p>
        </p:txBody>
      </p:sp>
      <p:sp>
        <p:nvSpPr>
          <p:cNvPr id="4" name="Tijdelijke aanduiding voor voettekst 3">
            <a:extLst>
              <a:ext uri="{FF2B5EF4-FFF2-40B4-BE49-F238E27FC236}">
                <a16:creationId xmlns:a16="http://schemas.microsoft.com/office/drawing/2014/main" id="{1B9DA875-1F02-B04B-ACC7-F9A4F524B49A}"/>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8F7CBF77-23E7-1740-9246-9C6686C9EBF4}"/>
              </a:ext>
            </a:extLst>
          </p:cNvPr>
          <p:cNvSpPr>
            <a:spLocks noGrp="1"/>
          </p:cNvSpPr>
          <p:nvPr>
            <p:ph type="sldNum" sz="quarter" idx="12"/>
          </p:nvPr>
        </p:nvSpPr>
        <p:spPr/>
        <p:txBody>
          <a:bodyPr/>
          <a:lstStyle/>
          <a:p>
            <a:fld id="{0DB57366-020F-D84F-8B8D-BB38BC26B290}" type="slidenum">
              <a:rPr lang="nl-NL" smtClean="0"/>
              <a:t>‹nr.›</a:t>
            </a:fld>
            <a:endParaRPr lang="nl-NL"/>
          </a:p>
        </p:txBody>
      </p:sp>
    </p:spTree>
    <p:extLst>
      <p:ext uri="{BB962C8B-B14F-4D97-AF65-F5344CB8AC3E}">
        <p14:creationId xmlns:p14="http://schemas.microsoft.com/office/powerpoint/2010/main" val="3811628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79DC5B3-9940-0E41-A67C-31D4523C0917}"/>
              </a:ext>
            </a:extLst>
          </p:cNvPr>
          <p:cNvSpPr>
            <a:spLocks noGrp="1"/>
          </p:cNvSpPr>
          <p:nvPr>
            <p:ph type="dt" sz="half" idx="10"/>
          </p:nvPr>
        </p:nvSpPr>
        <p:spPr/>
        <p:txBody>
          <a:bodyPr/>
          <a:lstStyle/>
          <a:p>
            <a:fld id="{7B309474-33C3-7E4A-8D8D-2853B2D8847B}" type="datetimeFigureOut">
              <a:rPr lang="nl-NL" smtClean="0"/>
              <a:t>12-5-2023</a:t>
            </a:fld>
            <a:endParaRPr lang="nl-NL"/>
          </a:p>
        </p:txBody>
      </p:sp>
      <p:sp>
        <p:nvSpPr>
          <p:cNvPr id="3" name="Tijdelijke aanduiding voor voettekst 2">
            <a:extLst>
              <a:ext uri="{FF2B5EF4-FFF2-40B4-BE49-F238E27FC236}">
                <a16:creationId xmlns:a16="http://schemas.microsoft.com/office/drawing/2014/main" id="{0A732A94-249E-F648-A5FB-16AA03BC3DE1}"/>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70821B0-0D74-2047-921F-4CB17208747E}"/>
              </a:ext>
            </a:extLst>
          </p:cNvPr>
          <p:cNvSpPr>
            <a:spLocks noGrp="1"/>
          </p:cNvSpPr>
          <p:nvPr>
            <p:ph type="sldNum" sz="quarter" idx="12"/>
          </p:nvPr>
        </p:nvSpPr>
        <p:spPr/>
        <p:txBody>
          <a:bodyPr/>
          <a:lstStyle/>
          <a:p>
            <a:fld id="{0DB57366-020F-D84F-8B8D-BB38BC26B290}" type="slidenum">
              <a:rPr lang="nl-NL" smtClean="0"/>
              <a:t>‹nr.›</a:t>
            </a:fld>
            <a:endParaRPr lang="nl-NL"/>
          </a:p>
        </p:txBody>
      </p:sp>
    </p:spTree>
    <p:extLst>
      <p:ext uri="{BB962C8B-B14F-4D97-AF65-F5344CB8AC3E}">
        <p14:creationId xmlns:p14="http://schemas.microsoft.com/office/powerpoint/2010/main" val="791529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B561F8-A103-AC45-9325-3BF68041168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2B834A5-5605-CA4C-AD48-83B6DAE828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7F6FE355-B171-4148-B073-B33B14212B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895C246-6557-1942-A06C-3D1746D2DAD5}"/>
              </a:ext>
            </a:extLst>
          </p:cNvPr>
          <p:cNvSpPr>
            <a:spLocks noGrp="1"/>
          </p:cNvSpPr>
          <p:nvPr>
            <p:ph type="dt" sz="half" idx="10"/>
          </p:nvPr>
        </p:nvSpPr>
        <p:spPr/>
        <p:txBody>
          <a:bodyPr/>
          <a:lstStyle/>
          <a:p>
            <a:fld id="{7B309474-33C3-7E4A-8D8D-2853B2D8847B}" type="datetimeFigureOut">
              <a:rPr lang="nl-NL" smtClean="0"/>
              <a:t>12-5-2023</a:t>
            </a:fld>
            <a:endParaRPr lang="nl-NL"/>
          </a:p>
        </p:txBody>
      </p:sp>
      <p:sp>
        <p:nvSpPr>
          <p:cNvPr id="6" name="Tijdelijke aanduiding voor voettekst 5">
            <a:extLst>
              <a:ext uri="{FF2B5EF4-FFF2-40B4-BE49-F238E27FC236}">
                <a16:creationId xmlns:a16="http://schemas.microsoft.com/office/drawing/2014/main" id="{81EBEE36-2433-934F-9452-A9A3C99E9BA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13B1D4E-AF71-ED4C-A39B-1B53EF363FAC}"/>
              </a:ext>
            </a:extLst>
          </p:cNvPr>
          <p:cNvSpPr>
            <a:spLocks noGrp="1"/>
          </p:cNvSpPr>
          <p:nvPr>
            <p:ph type="sldNum" sz="quarter" idx="12"/>
          </p:nvPr>
        </p:nvSpPr>
        <p:spPr/>
        <p:txBody>
          <a:bodyPr/>
          <a:lstStyle/>
          <a:p>
            <a:fld id="{0DB57366-020F-D84F-8B8D-BB38BC26B290}" type="slidenum">
              <a:rPr lang="nl-NL" smtClean="0"/>
              <a:t>‹nr.›</a:t>
            </a:fld>
            <a:endParaRPr lang="nl-NL"/>
          </a:p>
        </p:txBody>
      </p:sp>
    </p:spTree>
    <p:extLst>
      <p:ext uri="{BB962C8B-B14F-4D97-AF65-F5344CB8AC3E}">
        <p14:creationId xmlns:p14="http://schemas.microsoft.com/office/powerpoint/2010/main" val="344604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E984BCF-E6B4-43CC-B210-E81211AD0CCC}" type="datetimeFigureOut">
              <a:rPr lang="nl-NL" smtClean="0"/>
              <a:t>12-5-2023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F55F53F-B51B-490F-996F-378DE6C3D4B2}" type="slidenum">
              <a:rPr lang="nl-NL" smtClean="0"/>
              <a:t>‹nr.›</a:t>
            </a:fld>
            <a:endParaRPr lang="nl-NL"/>
          </a:p>
        </p:txBody>
      </p:sp>
    </p:spTree>
    <p:extLst>
      <p:ext uri="{BB962C8B-B14F-4D97-AF65-F5344CB8AC3E}">
        <p14:creationId xmlns:p14="http://schemas.microsoft.com/office/powerpoint/2010/main" val="8731359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BD610A-50E0-094B-B9A7-147F9A84FEE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58F0F25D-B576-B745-A85C-065B37F14B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00EC4B1-20B0-8244-B4FA-AB95546301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0246B90-8E2D-9A47-8BED-B3D5C9494159}"/>
              </a:ext>
            </a:extLst>
          </p:cNvPr>
          <p:cNvSpPr>
            <a:spLocks noGrp="1"/>
          </p:cNvSpPr>
          <p:nvPr>
            <p:ph type="dt" sz="half" idx="10"/>
          </p:nvPr>
        </p:nvSpPr>
        <p:spPr/>
        <p:txBody>
          <a:bodyPr/>
          <a:lstStyle/>
          <a:p>
            <a:fld id="{7B309474-33C3-7E4A-8D8D-2853B2D8847B}" type="datetimeFigureOut">
              <a:rPr lang="nl-NL" smtClean="0"/>
              <a:t>12-5-2023</a:t>
            </a:fld>
            <a:endParaRPr lang="nl-NL"/>
          </a:p>
        </p:txBody>
      </p:sp>
      <p:sp>
        <p:nvSpPr>
          <p:cNvPr id="6" name="Tijdelijke aanduiding voor voettekst 5">
            <a:extLst>
              <a:ext uri="{FF2B5EF4-FFF2-40B4-BE49-F238E27FC236}">
                <a16:creationId xmlns:a16="http://schemas.microsoft.com/office/drawing/2014/main" id="{2CF71EAF-C4D7-1040-B3CC-A18B082A89D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9C84F2A-3281-B543-952C-1EDAFC07704B}"/>
              </a:ext>
            </a:extLst>
          </p:cNvPr>
          <p:cNvSpPr>
            <a:spLocks noGrp="1"/>
          </p:cNvSpPr>
          <p:nvPr>
            <p:ph type="sldNum" sz="quarter" idx="12"/>
          </p:nvPr>
        </p:nvSpPr>
        <p:spPr/>
        <p:txBody>
          <a:bodyPr/>
          <a:lstStyle/>
          <a:p>
            <a:fld id="{0DB57366-020F-D84F-8B8D-BB38BC26B290}" type="slidenum">
              <a:rPr lang="nl-NL" smtClean="0"/>
              <a:t>‹nr.›</a:t>
            </a:fld>
            <a:endParaRPr lang="nl-NL"/>
          </a:p>
        </p:txBody>
      </p:sp>
    </p:spTree>
    <p:extLst>
      <p:ext uri="{BB962C8B-B14F-4D97-AF65-F5344CB8AC3E}">
        <p14:creationId xmlns:p14="http://schemas.microsoft.com/office/powerpoint/2010/main" val="751662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45B231-FACF-0640-A7CF-D3A3E343DC9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5CC95F2A-B569-8A44-B51B-D29AAB846414}"/>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CAE9B42-89D0-8748-B0D3-0DBC80FD873C}"/>
              </a:ext>
            </a:extLst>
          </p:cNvPr>
          <p:cNvSpPr>
            <a:spLocks noGrp="1"/>
          </p:cNvSpPr>
          <p:nvPr>
            <p:ph type="dt" sz="half" idx="10"/>
          </p:nvPr>
        </p:nvSpPr>
        <p:spPr/>
        <p:txBody>
          <a:bodyPr/>
          <a:lstStyle/>
          <a:p>
            <a:fld id="{7B309474-33C3-7E4A-8D8D-2853B2D8847B}" type="datetimeFigureOut">
              <a:rPr lang="nl-NL" smtClean="0"/>
              <a:t>12-5-2023</a:t>
            </a:fld>
            <a:endParaRPr lang="nl-NL"/>
          </a:p>
        </p:txBody>
      </p:sp>
      <p:sp>
        <p:nvSpPr>
          <p:cNvPr id="5" name="Tijdelijke aanduiding voor voettekst 4">
            <a:extLst>
              <a:ext uri="{FF2B5EF4-FFF2-40B4-BE49-F238E27FC236}">
                <a16:creationId xmlns:a16="http://schemas.microsoft.com/office/drawing/2014/main" id="{63B47341-9DFE-2E4A-B809-DE5AFB71B7E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B4DD8F8-3FB2-4849-8980-912F7B8837AC}"/>
              </a:ext>
            </a:extLst>
          </p:cNvPr>
          <p:cNvSpPr>
            <a:spLocks noGrp="1"/>
          </p:cNvSpPr>
          <p:nvPr>
            <p:ph type="sldNum" sz="quarter" idx="12"/>
          </p:nvPr>
        </p:nvSpPr>
        <p:spPr/>
        <p:txBody>
          <a:bodyPr/>
          <a:lstStyle/>
          <a:p>
            <a:fld id="{0DB57366-020F-D84F-8B8D-BB38BC26B290}" type="slidenum">
              <a:rPr lang="nl-NL" smtClean="0"/>
              <a:t>‹nr.›</a:t>
            </a:fld>
            <a:endParaRPr lang="nl-NL"/>
          </a:p>
        </p:txBody>
      </p:sp>
    </p:spTree>
    <p:extLst>
      <p:ext uri="{BB962C8B-B14F-4D97-AF65-F5344CB8AC3E}">
        <p14:creationId xmlns:p14="http://schemas.microsoft.com/office/powerpoint/2010/main" val="31912963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AED3D31-CFD7-8448-854B-C2DBF8864E11}"/>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965BC48-D1EA-FF45-8437-85D6254573B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5EA3FE9-5C87-1740-9642-7D8D7A03ED21}"/>
              </a:ext>
            </a:extLst>
          </p:cNvPr>
          <p:cNvSpPr>
            <a:spLocks noGrp="1"/>
          </p:cNvSpPr>
          <p:nvPr>
            <p:ph type="dt" sz="half" idx="10"/>
          </p:nvPr>
        </p:nvSpPr>
        <p:spPr/>
        <p:txBody>
          <a:bodyPr/>
          <a:lstStyle/>
          <a:p>
            <a:fld id="{7B309474-33C3-7E4A-8D8D-2853B2D8847B}" type="datetimeFigureOut">
              <a:rPr lang="nl-NL" smtClean="0"/>
              <a:t>12-5-2023</a:t>
            </a:fld>
            <a:endParaRPr lang="nl-NL"/>
          </a:p>
        </p:txBody>
      </p:sp>
      <p:sp>
        <p:nvSpPr>
          <p:cNvPr id="5" name="Tijdelijke aanduiding voor voettekst 4">
            <a:extLst>
              <a:ext uri="{FF2B5EF4-FFF2-40B4-BE49-F238E27FC236}">
                <a16:creationId xmlns:a16="http://schemas.microsoft.com/office/drawing/2014/main" id="{79625A17-8C67-C443-942D-994FF40205F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38405B7-5D25-DE41-B00B-8C165288B7DA}"/>
              </a:ext>
            </a:extLst>
          </p:cNvPr>
          <p:cNvSpPr>
            <a:spLocks noGrp="1"/>
          </p:cNvSpPr>
          <p:nvPr>
            <p:ph type="sldNum" sz="quarter" idx="12"/>
          </p:nvPr>
        </p:nvSpPr>
        <p:spPr/>
        <p:txBody>
          <a:bodyPr/>
          <a:lstStyle/>
          <a:p>
            <a:fld id="{0DB57366-020F-D84F-8B8D-BB38BC26B290}" type="slidenum">
              <a:rPr lang="nl-NL" smtClean="0"/>
              <a:t>‹nr.›</a:t>
            </a:fld>
            <a:endParaRPr lang="nl-NL"/>
          </a:p>
        </p:txBody>
      </p:sp>
    </p:spTree>
    <p:extLst>
      <p:ext uri="{BB962C8B-B14F-4D97-AF65-F5344CB8AC3E}">
        <p14:creationId xmlns:p14="http://schemas.microsoft.com/office/powerpoint/2010/main" val="37117827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1E984BCF-E6B4-43CC-B210-E81211AD0CCC}" type="datetimeFigureOut">
              <a:rPr lang="nl-NL" smtClean="0"/>
              <a:t>12-5-2023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F55F53F-B51B-490F-996F-378DE6C3D4B2}" type="slidenum">
              <a:rPr lang="nl-NL" smtClean="0"/>
              <a:t>‹nr.›</a:t>
            </a:fld>
            <a:endParaRPr lang="nl-NL"/>
          </a:p>
        </p:txBody>
      </p:sp>
    </p:spTree>
    <p:extLst>
      <p:ext uri="{BB962C8B-B14F-4D97-AF65-F5344CB8AC3E}">
        <p14:creationId xmlns:p14="http://schemas.microsoft.com/office/powerpoint/2010/main" val="31075216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E984BCF-E6B4-43CC-B210-E81211AD0CCC}" type="datetimeFigureOut">
              <a:rPr lang="nl-NL" smtClean="0"/>
              <a:t>12-5-2023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F55F53F-B51B-490F-996F-378DE6C3D4B2}" type="slidenum">
              <a:rPr lang="nl-NL" smtClean="0"/>
              <a:t>‹nr.›</a:t>
            </a:fld>
            <a:endParaRPr lang="nl-NL"/>
          </a:p>
        </p:txBody>
      </p:sp>
    </p:spTree>
    <p:extLst>
      <p:ext uri="{BB962C8B-B14F-4D97-AF65-F5344CB8AC3E}">
        <p14:creationId xmlns:p14="http://schemas.microsoft.com/office/powerpoint/2010/main" val="12994895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E984BCF-E6B4-43CC-B210-E81211AD0CCC}" type="datetimeFigureOut">
              <a:rPr lang="nl-NL" smtClean="0"/>
              <a:t>12-5-2023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F55F53F-B51B-490F-996F-378DE6C3D4B2}" type="slidenum">
              <a:rPr lang="nl-NL" smtClean="0"/>
              <a:t>‹nr.›</a:t>
            </a:fld>
            <a:endParaRPr lang="nl-NL"/>
          </a:p>
        </p:txBody>
      </p:sp>
    </p:spTree>
    <p:extLst>
      <p:ext uri="{BB962C8B-B14F-4D97-AF65-F5344CB8AC3E}">
        <p14:creationId xmlns:p14="http://schemas.microsoft.com/office/powerpoint/2010/main" val="38335800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1E984BCF-E6B4-43CC-B210-E81211AD0CCC}" type="datetimeFigureOut">
              <a:rPr lang="nl-NL" smtClean="0"/>
              <a:t>12-5-2023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F55F53F-B51B-490F-996F-378DE6C3D4B2}" type="slidenum">
              <a:rPr lang="nl-NL" smtClean="0"/>
              <a:t>‹nr.›</a:t>
            </a:fld>
            <a:endParaRPr lang="nl-NL"/>
          </a:p>
        </p:txBody>
      </p:sp>
    </p:spTree>
    <p:extLst>
      <p:ext uri="{BB962C8B-B14F-4D97-AF65-F5344CB8AC3E}">
        <p14:creationId xmlns:p14="http://schemas.microsoft.com/office/powerpoint/2010/main" val="13656371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1E984BCF-E6B4-43CC-B210-E81211AD0CCC}" type="datetimeFigureOut">
              <a:rPr lang="nl-NL" smtClean="0"/>
              <a:t>12-5-2023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6F55F53F-B51B-490F-996F-378DE6C3D4B2}" type="slidenum">
              <a:rPr lang="nl-NL" smtClean="0"/>
              <a:t>‹nr.›</a:t>
            </a:fld>
            <a:endParaRPr lang="nl-NL"/>
          </a:p>
        </p:txBody>
      </p:sp>
    </p:spTree>
    <p:extLst>
      <p:ext uri="{BB962C8B-B14F-4D97-AF65-F5344CB8AC3E}">
        <p14:creationId xmlns:p14="http://schemas.microsoft.com/office/powerpoint/2010/main" val="1385895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1E984BCF-E6B4-43CC-B210-E81211AD0CCC}" type="datetimeFigureOut">
              <a:rPr lang="nl-NL" smtClean="0"/>
              <a:t>12-5-2023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6F55F53F-B51B-490F-996F-378DE6C3D4B2}" type="slidenum">
              <a:rPr lang="nl-NL" smtClean="0"/>
              <a:t>‹nr.›</a:t>
            </a:fld>
            <a:endParaRPr lang="nl-NL"/>
          </a:p>
        </p:txBody>
      </p:sp>
    </p:spTree>
    <p:extLst>
      <p:ext uri="{BB962C8B-B14F-4D97-AF65-F5344CB8AC3E}">
        <p14:creationId xmlns:p14="http://schemas.microsoft.com/office/powerpoint/2010/main" val="42395326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984BCF-E6B4-43CC-B210-E81211AD0CCC}" type="datetimeFigureOut">
              <a:rPr lang="nl-NL" smtClean="0"/>
              <a:t>12-5-2023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6F55F53F-B51B-490F-996F-378DE6C3D4B2}" type="slidenum">
              <a:rPr lang="nl-NL" smtClean="0"/>
              <a:t>‹nr.›</a:t>
            </a:fld>
            <a:endParaRPr lang="nl-NL"/>
          </a:p>
        </p:txBody>
      </p:sp>
    </p:spTree>
    <p:extLst>
      <p:ext uri="{BB962C8B-B14F-4D97-AF65-F5344CB8AC3E}">
        <p14:creationId xmlns:p14="http://schemas.microsoft.com/office/powerpoint/2010/main" val="713183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1E984BCF-E6B4-43CC-B210-E81211AD0CCC}" type="datetimeFigureOut">
              <a:rPr lang="nl-NL" smtClean="0"/>
              <a:t>12-5-2023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F55F53F-B51B-490F-996F-378DE6C3D4B2}" type="slidenum">
              <a:rPr lang="nl-NL" smtClean="0"/>
              <a:t>‹nr.›</a:t>
            </a:fld>
            <a:endParaRPr lang="nl-NL"/>
          </a:p>
        </p:txBody>
      </p:sp>
    </p:spTree>
    <p:extLst>
      <p:ext uri="{BB962C8B-B14F-4D97-AF65-F5344CB8AC3E}">
        <p14:creationId xmlns:p14="http://schemas.microsoft.com/office/powerpoint/2010/main" val="24340965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E984BCF-E6B4-43CC-B210-E81211AD0CCC}" type="datetimeFigureOut">
              <a:rPr lang="nl-NL" smtClean="0"/>
              <a:t>12-5-2023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F55F53F-B51B-490F-996F-378DE6C3D4B2}" type="slidenum">
              <a:rPr lang="nl-NL" smtClean="0"/>
              <a:t>‹nr.›</a:t>
            </a:fld>
            <a:endParaRPr lang="nl-NL"/>
          </a:p>
        </p:txBody>
      </p:sp>
    </p:spTree>
    <p:extLst>
      <p:ext uri="{BB962C8B-B14F-4D97-AF65-F5344CB8AC3E}">
        <p14:creationId xmlns:p14="http://schemas.microsoft.com/office/powerpoint/2010/main" val="14469949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E984BCF-E6B4-43CC-B210-E81211AD0CCC}" type="datetimeFigureOut">
              <a:rPr lang="nl-NL" smtClean="0"/>
              <a:t>12-5-2023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F55F53F-B51B-490F-996F-378DE6C3D4B2}" type="slidenum">
              <a:rPr lang="nl-NL" smtClean="0"/>
              <a:t>‹nr.›</a:t>
            </a:fld>
            <a:endParaRPr lang="nl-NL"/>
          </a:p>
        </p:txBody>
      </p:sp>
    </p:spTree>
    <p:extLst>
      <p:ext uri="{BB962C8B-B14F-4D97-AF65-F5344CB8AC3E}">
        <p14:creationId xmlns:p14="http://schemas.microsoft.com/office/powerpoint/2010/main" val="27429328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E984BCF-E6B4-43CC-B210-E81211AD0CCC}" type="datetimeFigureOut">
              <a:rPr lang="nl-NL" smtClean="0"/>
              <a:t>12-5-2023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F55F53F-B51B-490F-996F-378DE6C3D4B2}" type="slidenum">
              <a:rPr lang="nl-NL" smtClean="0"/>
              <a:t>‹nr.›</a:t>
            </a:fld>
            <a:endParaRPr lang="nl-NL"/>
          </a:p>
        </p:txBody>
      </p:sp>
    </p:spTree>
    <p:extLst>
      <p:ext uri="{BB962C8B-B14F-4D97-AF65-F5344CB8AC3E}">
        <p14:creationId xmlns:p14="http://schemas.microsoft.com/office/powerpoint/2010/main" val="5134378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E984BCF-E6B4-43CC-B210-E81211AD0CCC}" type="datetimeFigureOut">
              <a:rPr lang="nl-NL" smtClean="0"/>
              <a:t>12-5-2023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F55F53F-B51B-490F-996F-378DE6C3D4B2}" type="slidenum">
              <a:rPr lang="nl-NL" smtClean="0"/>
              <a:t>‹nr.›</a:t>
            </a:fld>
            <a:endParaRPr lang="nl-NL"/>
          </a:p>
        </p:txBody>
      </p:sp>
    </p:spTree>
    <p:extLst>
      <p:ext uri="{BB962C8B-B14F-4D97-AF65-F5344CB8AC3E}">
        <p14:creationId xmlns:p14="http://schemas.microsoft.com/office/powerpoint/2010/main" val="1239607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1E984BCF-E6B4-43CC-B210-E81211AD0CCC}" type="datetimeFigureOut">
              <a:rPr lang="nl-NL" smtClean="0"/>
              <a:t>12-5-2023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F55F53F-B51B-490F-996F-378DE6C3D4B2}" type="slidenum">
              <a:rPr lang="nl-NL" smtClean="0"/>
              <a:t>‹nr.›</a:t>
            </a:fld>
            <a:endParaRPr lang="nl-NL"/>
          </a:p>
        </p:txBody>
      </p:sp>
    </p:spTree>
    <p:extLst>
      <p:ext uri="{BB962C8B-B14F-4D97-AF65-F5344CB8AC3E}">
        <p14:creationId xmlns:p14="http://schemas.microsoft.com/office/powerpoint/2010/main" val="1203514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1E984BCF-E6B4-43CC-B210-E81211AD0CCC}" type="datetimeFigureOut">
              <a:rPr lang="nl-NL" smtClean="0"/>
              <a:t>12-5-2023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6F55F53F-B51B-490F-996F-378DE6C3D4B2}" type="slidenum">
              <a:rPr lang="nl-NL" smtClean="0"/>
              <a:t>‹nr.›</a:t>
            </a:fld>
            <a:endParaRPr lang="nl-NL"/>
          </a:p>
        </p:txBody>
      </p:sp>
    </p:spTree>
    <p:extLst>
      <p:ext uri="{BB962C8B-B14F-4D97-AF65-F5344CB8AC3E}">
        <p14:creationId xmlns:p14="http://schemas.microsoft.com/office/powerpoint/2010/main" val="1035015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1E984BCF-E6B4-43CC-B210-E81211AD0CCC}" type="datetimeFigureOut">
              <a:rPr lang="nl-NL" smtClean="0"/>
              <a:t>12-5-2023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6F55F53F-B51B-490F-996F-378DE6C3D4B2}" type="slidenum">
              <a:rPr lang="nl-NL" smtClean="0"/>
              <a:t>‹nr.›</a:t>
            </a:fld>
            <a:endParaRPr lang="nl-NL"/>
          </a:p>
        </p:txBody>
      </p:sp>
    </p:spTree>
    <p:extLst>
      <p:ext uri="{BB962C8B-B14F-4D97-AF65-F5344CB8AC3E}">
        <p14:creationId xmlns:p14="http://schemas.microsoft.com/office/powerpoint/2010/main" val="501321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E984BCF-E6B4-43CC-B210-E81211AD0CCC}" type="datetimeFigureOut">
              <a:rPr lang="nl-NL" smtClean="0"/>
              <a:t>12-5-2023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6F55F53F-B51B-490F-996F-378DE6C3D4B2}" type="slidenum">
              <a:rPr lang="nl-NL" smtClean="0"/>
              <a:t>‹nr.›</a:t>
            </a:fld>
            <a:endParaRPr lang="nl-NL"/>
          </a:p>
        </p:txBody>
      </p:sp>
    </p:spTree>
    <p:extLst>
      <p:ext uri="{BB962C8B-B14F-4D97-AF65-F5344CB8AC3E}">
        <p14:creationId xmlns:p14="http://schemas.microsoft.com/office/powerpoint/2010/main" val="2852179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1E984BCF-E6B4-43CC-B210-E81211AD0CCC}" type="datetimeFigureOut">
              <a:rPr lang="nl-NL" smtClean="0"/>
              <a:t>12-5-2023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F55F53F-B51B-490F-996F-378DE6C3D4B2}" type="slidenum">
              <a:rPr lang="nl-NL" smtClean="0"/>
              <a:t>‹nr.›</a:t>
            </a:fld>
            <a:endParaRPr lang="nl-NL"/>
          </a:p>
        </p:txBody>
      </p:sp>
    </p:spTree>
    <p:extLst>
      <p:ext uri="{BB962C8B-B14F-4D97-AF65-F5344CB8AC3E}">
        <p14:creationId xmlns:p14="http://schemas.microsoft.com/office/powerpoint/2010/main" val="916456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1E984BCF-E6B4-43CC-B210-E81211AD0CCC}" type="datetimeFigureOut">
              <a:rPr lang="nl-NL" smtClean="0"/>
              <a:t>12-5-2023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F55F53F-B51B-490F-996F-378DE6C3D4B2}" type="slidenum">
              <a:rPr lang="nl-NL" smtClean="0"/>
              <a:t>‹nr.›</a:t>
            </a:fld>
            <a:endParaRPr lang="nl-NL"/>
          </a:p>
        </p:txBody>
      </p:sp>
    </p:spTree>
    <p:extLst>
      <p:ext uri="{BB962C8B-B14F-4D97-AF65-F5344CB8AC3E}">
        <p14:creationId xmlns:p14="http://schemas.microsoft.com/office/powerpoint/2010/main" val="573028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984BCF-E6B4-43CC-B210-E81211AD0CCC}" type="datetimeFigureOut">
              <a:rPr lang="nl-NL" smtClean="0"/>
              <a:t>12-5-2023</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55F53F-B51B-490F-996F-378DE6C3D4B2}" type="slidenum">
              <a:rPr lang="nl-NL" smtClean="0"/>
              <a:t>‹nr.›</a:t>
            </a:fld>
            <a:endParaRPr lang="nl-NL"/>
          </a:p>
        </p:txBody>
      </p:sp>
    </p:spTree>
    <p:extLst>
      <p:ext uri="{BB962C8B-B14F-4D97-AF65-F5344CB8AC3E}">
        <p14:creationId xmlns:p14="http://schemas.microsoft.com/office/powerpoint/2010/main" val="28613269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B3F2910-17E0-6544-81AC-7A10E8715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71E604B7-D1A7-B143-94FD-03EC61E3CD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DDB1F84-5960-BD47-8976-78B4775EBD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309474-33C3-7E4A-8D8D-2853B2D8847B}" type="datetimeFigureOut">
              <a:rPr lang="nl-NL" smtClean="0"/>
              <a:t>12-5-2023</a:t>
            </a:fld>
            <a:endParaRPr lang="nl-NL"/>
          </a:p>
        </p:txBody>
      </p:sp>
      <p:sp>
        <p:nvSpPr>
          <p:cNvPr id="5" name="Tijdelijke aanduiding voor voettekst 4">
            <a:extLst>
              <a:ext uri="{FF2B5EF4-FFF2-40B4-BE49-F238E27FC236}">
                <a16:creationId xmlns:a16="http://schemas.microsoft.com/office/drawing/2014/main" id="{BFE74D44-30C0-0648-B078-CEFE92A462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AB1C525-DA00-A344-9825-DE7BF33B8D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B57366-020F-D84F-8B8D-BB38BC26B290}" type="slidenum">
              <a:rPr lang="nl-NL" smtClean="0"/>
              <a:t>‹nr.›</a:t>
            </a:fld>
            <a:endParaRPr lang="nl-NL"/>
          </a:p>
        </p:txBody>
      </p:sp>
    </p:spTree>
    <p:extLst>
      <p:ext uri="{BB962C8B-B14F-4D97-AF65-F5344CB8AC3E}">
        <p14:creationId xmlns:p14="http://schemas.microsoft.com/office/powerpoint/2010/main" val="3446709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984BCF-E6B4-43CC-B210-E81211AD0CCC}" type="datetimeFigureOut">
              <a:rPr lang="nl-NL" smtClean="0"/>
              <a:t>12-5-2023</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55F53F-B51B-490F-996F-378DE6C3D4B2}" type="slidenum">
              <a:rPr lang="nl-NL" smtClean="0"/>
              <a:t>‹nr.›</a:t>
            </a:fld>
            <a:endParaRPr lang="nl-NL"/>
          </a:p>
        </p:txBody>
      </p:sp>
    </p:spTree>
    <p:extLst>
      <p:ext uri="{BB962C8B-B14F-4D97-AF65-F5344CB8AC3E}">
        <p14:creationId xmlns:p14="http://schemas.microsoft.com/office/powerpoint/2010/main" val="3997018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oleObject" Target="../embeddings/oleObject1.bin"/><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5" descr="Afbeelding met illustratie&#10;&#10;Automatisch gegenereerde beschrijving">
            <a:extLst>
              <a:ext uri="{FF2B5EF4-FFF2-40B4-BE49-F238E27FC236}">
                <a16:creationId xmlns:a16="http://schemas.microsoft.com/office/drawing/2014/main" id="{20136394-58FF-63E9-4BD1-26B990486BA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31"/>
          <a:stretch/>
        </p:blipFill>
        <p:spPr>
          <a:xfrm>
            <a:off x="315551" y="399494"/>
            <a:ext cx="4234381" cy="6264491"/>
          </a:xfrm>
          <a:prstGeom prst="rect">
            <a:avLst/>
          </a:prstGeom>
        </p:spPr>
      </p:pic>
      <p:sp>
        <p:nvSpPr>
          <p:cNvPr id="11" name="Freeform: Shape 10">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el 1"/>
          <p:cNvSpPr>
            <a:spLocks noGrp="1"/>
          </p:cNvSpPr>
          <p:nvPr>
            <p:ph type="ctrTitle"/>
          </p:nvPr>
        </p:nvSpPr>
        <p:spPr>
          <a:xfrm>
            <a:off x="5622061" y="762538"/>
            <a:ext cx="5649349" cy="3199862"/>
          </a:xfrm>
        </p:spPr>
        <p:txBody>
          <a:bodyPr anchor="b">
            <a:normAutofit/>
          </a:bodyPr>
          <a:lstStyle/>
          <a:p>
            <a:pPr algn="l"/>
            <a:r>
              <a:rPr lang="nl-NL" sz="6600" dirty="0">
                <a:solidFill>
                  <a:srgbClr val="FFFFFF"/>
                </a:solidFill>
              </a:rPr>
              <a:t>Voorstellen</a:t>
            </a:r>
          </a:p>
        </p:txBody>
      </p:sp>
      <p:sp>
        <p:nvSpPr>
          <p:cNvPr id="13" name="sketch line">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7682" y="4043302"/>
            <a:ext cx="5303520" cy="18288"/>
          </a:xfrm>
          <a:custGeom>
            <a:avLst/>
            <a:gdLst>
              <a:gd name="connsiteX0" fmla="*/ 0 w 5303520"/>
              <a:gd name="connsiteY0" fmla="*/ 0 h 18288"/>
              <a:gd name="connsiteX1" fmla="*/ 556870 w 5303520"/>
              <a:gd name="connsiteY1" fmla="*/ 0 h 18288"/>
              <a:gd name="connsiteX2" fmla="*/ 1272845 w 5303520"/>
              <a:gd name="connsiteY2" fmla="*/ 0 h 18288"/>
              <a:gd name="connsiteX3" fmla="*/ 1882750 w 5303520"/>
              <a:gd name="connsiteY3" fmla="*/ 0 h 18288"/>
              <a:gd name="connsiteX4" fmla="*/ 2439619 w 5303520"/>
              <a:gd name="connsiteY4" fmla="*/ 0 h 18288"/>
              <a:gd name="connsiteX5" fmla="*/ 3155594 w 5303520"/>
              <a:gd name="connsiteY5" fmla="*/ 0 h 18288"/>
              <a:gd name="connsiteX6" fmla="*/ 3818534 w 5303520"/>
              <a:gd name="connsiteY6" fmla="*/ 0 h 18288"/>
              <a:gd name="connsiteX7" fmla="*/ 4481474 w 5303520"/>
              <a:gd name="connsiteY7" fmla="*/ 0 h 18288"/>
              <a:gd name="connsiteX8" fmla="*/ 5303520 w 5303520"/>
              <a:gd name="connsiteY8" fmla="*/ 0 h 18288"/>
              <a:gd name="connsiteX9" fmla="*/ 5303520 w 5303520"/>
              <a:gd name="connsiteY9" fmla="*/ 18288 h 18288"/>
              <a:gd name="connsiteX10" fmla="*/ 4746650 w 5303520"/>
              <a:gd name="connsiteY10" fmla="*/ 18288 h 18288"/>
              <a:gd name="connsiteX11" fmla="*/ 4242816 w 5303520"/>
              <a:gd name="connsiteY11" fmla="*/ 18288 h 18288"/>
              <a:gd name="connsiteX12" fmla="*/ 3526841 w 5303520"/>
              <a:gd name="connsiteY12" fmla="*/ 18288 h 18288"/>
              <a:gd name="connsiteX13" fmla="*/ 2969971 w 5303520"/>
              <a:gd name="connsiteY13" fmla="*/ 18288 h 18288"/>
              <a:gd name="connsiteX14" fmla="*/ 2253996 w 5303520"/>
              <a:gd name="connsiteY14" fmla="*/ 18288 h 18288"/>
              <a:gd name="connsiteX15" fmla="*/ 1484986 w 5303520"/>
              <a:gd name="connsiteY15" fmla="*/ 18288 h 18288"/>
              <a:gd name="connsiteX16" fmla="*/ 875081 w 5303520"/>
              <a:gd name="connsiteY16" fmla="*/ 18288 h 18288"/>
              <a:gd name="connsiteX17" fmla="*/ 0 w 5303520"/>
              <a:gd name="connsiteY17" fmla="*/ 18288 h 18288"/>
              <a:gd name="connsiteX18" fmla="*/ 0 w 530352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03520" h="18288"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4050" y="6954"/>
                  <a:pt x="5304254" y="12839"/>
                  <a:pt x="5303520" y="18288"/>
                </a:cubicBezTo>
                <a:cubicBezTo>
                  <a:pt x="5132450" y="501"/>
                  <a:pt x="4953391" y="18714"/>
                  <a:pt x="4746650" y="18288"/>
                </a:cubicBezTo>
                <a:cubicBezTo>
                  <a:pt x="4539909" y="17863"/>
                  <a:pt x="4361261" y="7168"/>
                  <a:pt x="4242816" y="18288"/>
                </a:cubicBezTo>
                <a:cubicBezTo>
                  <a:pt x="4124371" y="29408"/>
                  <a:pt x="3754907" y="21026"/>
                  <a:pt x="3526841" y="18288"/>
                </a:cubicBezTo>
                <a:cubicBezTo>
                  <a:pt x="3298775" y="15550"/>
                  <a:pt x="3164473" y="3913"/>
                  <a:pt x="2969971" y="18288"/>
                </a:cubicBezTo>
                <a:cubicBezTo>
                  <a:pt x="2775469" y="32664"/>
                  <a:pt x="2608536" y="2050"/>
                  <a:pt x="2253996" y="18288"/>
                </a:cubicBezTo>
                <a:cubicBezTo>
                  <a:pt x="1899456" y="34526"/>
                  <a:pt x="1752044" y="28789"/>
                  <a:pt x="1484986" y="18288"/>
                </a:cubicBezTo>
                <a:cubicBezTo>
                  <a:pt x="1217928" y="7788"/>
                  <a:pt x="1060609" y="-4784"/>
                  <a:pt x="875081" y="18288"/>
                </a:cubicBezTo>
                <a:cubicBezTo>
                  <a:pt x="689553" y="41360"/>
                  <a:pt x="188846" y="25228"/>
                  <a:pt x="0" y="18288"/>
                </a:cubicBezTo>
                <a:cubicBezTo>
                  <a:pt x="-570" y="9279"/>
                  <a:pt x="132" y="5100"/>
                  <a:pt x="0" y="0"/>
                </a:cubicBezTo>
                <a:close/>
              </a:path>
              <a:path w="5303520" h="18288" stroke="0"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2837" y="5414"/>
                  <a:pt x="5302800" y="12510"/>
                  <a:pt x="5303520" y="18288"/>
                </a:cubicBezTo>
                <a:cubicBezTo>
                  <a:pt x="5082751" y="18456"/>
                  <a:pt x="4993374" y="24100"/>
                  <a:pt x="4746650" y="18288"/>
                </a:cubicBezTo>
                <a:cubicBezTo>
                  <a:pt x="4499926" y="12477"/>
                  <a:pt x="4368648" y="-7187"/>
                  <a:pt x="4083710" y="18288"/>
                </a:cubicBezTo>
                <a:cubicBezTo>
                  <a:pt x="3798772" y="43763"/>
                  <a:pt x="3729434" y="5501"/>
                  <a:pt x="3473806" y="18288"/>
                </a:cubicBezTo>
                <a:cubicBezTo>
                  <a:pt x="3218178" y="31075"/>
                  <a:pt x="3056855" y="30003"/>
                  <a:pt x="2704795" y="18288"/>
                </a:cubicBezTo>
                <a:cubicBezTo>
                  <a:pt x="2352735" y="6573"/>
                  <a:pt x="2319447" y="29257"/>
                  <a:pt x="1935785" y="18288"/>
                </a:cubicBezTo>
                <a:cubicBezTo>
                  <a:pt x="1552123" y="7320"/>
                  <a:pt x="1532619" y="-467"/>
                  <a:pt x="1378915" y="18288"/>
                </a:cubicBezTo>
                <a:cubicBezTo>
                  <a:pt x="1225211" y="37043"/>
                  <a:pt x="1038692" y="34308"/>
                  <a:pt x="715975" y="18288"/>
                </a:cubicBezTo>
                <a:cubicBezTo>
                  <a:pt x="393258" y="2268"/>
                  <a:pt x="303768" y="26944"/>
                  <a:pt x="0" y="18288"/>
                </a:cubicBezTo>
                <a:cubicBezTo>
                  <a:pt x="-306" y="11061"/>
                  <a:pt x="-655" y="7751"/>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4002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845126" y="26041"/>
            <a:ext cx="8941062"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alibri Light" panose="020F0302020204030204"/>
                <a:ea typeface="+mn-ea"/>
                <a:cs typeface="+mn-cs"/>
              </a:rPr>
              <a:t>Voortgang</a:t>
            </a:r>
            <a:r>
              <a:rPr kumimoji="0" lang="en-US" sz="2400" b="1"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2400" b="1" i="0" u="none" strike="noStrike" kern="1200" cap="none" spc="0" normalizeH="0" baseline="0" noProof="0" dirty="0" err="1">
                <a:ln>
                  <a:noFill/>
                </a:ln>
                <a:solidFill>
                  <a:prstClr val="black"/>
                </a:solidFill>
                <a:effectLst/>
                <a:uLnTx/>
                <a:uFillTx/>
                <a:latin typeface="Calibri Light" panose="020F0302020204030204"/>
                <a:ea typeface="+mn-ea"/>
                <a:cs typeface="+mn-cs"/>
              </a:rPr>
              <a:t>schooljaar</a:t>
            </a:r>
            <a:r>
              <a:rPr kumimoji="0" lang="en-US" sz="2400" b="1" i="0" u="none" strike="noStrike" kern="1200" cap="none" spc="0" normalizeH="0" baseline="0" noProof="0" dirty="0">
                <a:ln>
                  <a:noFill/>
                </a:ln>
                <a:solidFill>
                  <a:prstClr val="black"/>
                </a:solidFill>
                <a:effectLst/>
                <a:uLnTx/>
                <a:uFillTx/>
                <a:latin typeface="Calibri Light" panose="020F0302020204030204"/>
                <a:ea typeface="+mn-ea"/>
                <a:cs typeface="+mn-cs"/>
              </a:rPr>
              <a:t> 2022-2023 </a:t>
            </a:r>
            <a:r>
              <a:rPr kumimoji="0" lang="en-US" sz="2400" b="1" i="0" u="none" strike="noStrike" kern="1200" cap="none" spc="0" normalizeH="0" baseline="0" noProof="0" dirty="0" err="1">
                <a:ln>
                  <a:noFill/>
                </a:ln>
                <a:solidFill>
                  <a:prstClr val="black"/>
                </a:solidFill>
                <a:effectLst/>
                <a:uLnTx/>
                <a:uFillTx/>
                <a:latin typeface="Calibri Light" panose="020F0302020204030204"/>
                <a:ea typeface="+mn-ea"/>
                <a:cs typeface="+mn-cs"/>
              </a:rPr>
              <a:t>regio</a:t>
            </a:r>
            <a:r>
              <a:rPr kumimoji="0" lang="en-US" sz="2400" b="1" i="0" u="none" strike="noStrike" kern="1200" cap="none" spc="0" normalizeH="0" baseline="0" noProof="0" dirty="0">
                <a:ln>
                  <a:noFill/>
                </a:ln>
                <a:solidFill>
                  <a:prstClr val="black"/>
                </a:solidFill>
                <a:effectLst/>
                <a:uLnTx/>
                <a:uFillTx/>
                <a:latin typeface="Calibri Light" panose="020F0302020204030204"/>
                <a:ea typeface="+mn-ea"/>
                <a:cs typeface="+mn-cs"/>
              </a:rPr>
              <a:t> Helmond en NO Brabant met:</a:t>
            </a:r>
            <a:endPar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2" name="Tijdelijke aanduiding voor inhoud 11"/>
          <p:cNvSpPr>
            <a:spLocks noGrp="1"/>
          </p:cNvSpPr>
          <p:nvPr>
            <p:ph sz="half" idx="2"/>
          </p:nvPr>
        </p:nvSpPr>
        <p:spPr>
          <a:xfrm>
            <a:off x="6096000" y="1340292"/>
            <a:ext cx="3341384" cy="5440218"/>
          </a:xfrm>
        </p:spPr>
        <p:txBody>
          <a:bodyPr vert="horz" lIns="91440" tIns="45720" rIns="91440" bIns="45720" rtlCol="0" anchor="ctr">
            <a:normAutofit/>
          </a:bodyPr>
          <a:lstStyle/>
          <a:p>
            <a:pPr marL="0" indent="0">
              <a:buNone/>
            </a:pPr>
            <a:endParaRPr lang="nl-NL" sz="5600" dirty="0"/>
          </a:p>
          <a:p>
            <a:pPr marL="285750" indent="-285750">
              <a:buFont typeface="Arial" panose="020B0604020202020204" pitchFamily="34" charset="0"/>
              <a:buChar char="•"/>
            </a:pPr>
            <a:endParaRPr lang="nl-NL" sz="5600" dirty="0"/>
          </a:p>
          <a:p>
            <a:pPr marL="0"/>
            <a:endParaRPr lang="en-US" sz="2400" dirty="0"/>
          </a:p>
          <a:p>
            <a:pPr marL="0"/>
            <a:endParaRPr lang="en-US" sz="2400" dirty="0"/>
          </a:p>
          <a:p>
            <a:pPr marL="0"/>
            <a:endParaRPr lang="en-US" sz="2400" dirty="0"/>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6581" y="457435"/>
            <a:ext cx="1490294" cy="766148"/>
          </a:xfrm>
          <a:prstGeom prst="rect">
            <a:avLst/>
          </a:prstGeom>
        </p:spPr>
      </p:pic>
      <p:sp>
        <p:nvSpPr>
          <p:cNvPr id="10" name="Titel 1"/>
          <p:cNvSpPr txBox="1">
            <a:spLocks/>
          </p:cNvSpPr>
          <p:nvPr/>
        </p:nvSpPr>
        <p:spPr>
          <a:xfrm>
            <a:off x="554182" y="952487"/>
            <a:ext cx="3709593" cy="5440218"/>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nl-NL"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9" name="Tijdelijke aanduiding voor inhoud 11">
            <a:extLst>
              <a:ext uri="{FF2B5EF4-FFF2-40B4-BE49-F238E27FC236}">
                <a16:creationId xmlns:a16="http://schemas.microsoft.com/office/drawing/2014/main" id="{D37BADDD-BC32-46B1-8FC2-937E0BB8D070}"/>
              </a:ext>
            </a:extLst>
          </p:cNvPr>
          <p:cNvSpPr txBox="1">
            <a:spLocks/>
          </p:cNvSpPr>
          <p:nvPr/>
        </p:nvSpPr>
        <p:spPr>
          <a:xfrm>
            <a:off x="816510" y="2926770"/>
            <a:ext cx="3562491" cy="3250671"/>
          </a:xfrm>
          <a:prstGeom prst="rect">
            <a:avLst/>
          </a:prstGeom>
        </p:spPr>
        <p:txBody>
          <a:bodyPr vert="horz" lIns="91440" tIns="45720" rIns="91440" bIns="45720" rtlCol="0" anchor="ct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6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6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indent="-285750">
              <a:buFont typeface="Arial" panose="020B0604020202020204" pitchFamily="34" charset="0"/>
              <a:buChar char="•"/>
            </a:pPr>
            <a:r>
              <a:rPr lang="nl-NL" sz="6400" dirty="0" err="1"/>
              <a:t>Elde</a:t>
            </a:r>
            <a:r>
              <a:rPr lang="nl-NL" sz="6400" dirty="0"/>
              <a:t> College</a:t>
            </a:r>
          </a:p>
          <a:p>
            <a:pPr marL="285750" indent="-285750">
              <a:buFont typeface="Arial" panose="020B0604020202020204" pitchFamily="34" charset="0"/>
              <a:buChar char="•"/>
            </a:pPr>
            <a:r>
              <a:rPr lang="nl-NL" sz="6400" dirty="0" err="1"/>
              <a:t>Fioretti</a:t>
            </a:r>
            <a:r>
              <a:rPr lang="nl-NL" sz="6400" dirty="0"/>
              <a:t> College </a:t>
            </a:r>
          </a:p>
          <a:p>
            <a:pPr marL="285750" indent="-285750">
              <a:buFont typeface="Arial" panose="020B0604020202020204" pitchFamily="34" charset="0"/>
              <a:buChar char="•"/>
            </a:pPr>
            <a:r>
              <a:rPr lang="nl-NL" sz="6400" dirty="0"/>
              <a:t>Udens College</a:t>
            </a:r>
          </a:p>
          <a:p>
            <a:pPr marL="285750" indent="-285750">
              <a:buFont typeface="Arial" panose="020B0604020202020204" pitchFamily="34" charset="0"/>
              <a:buChar char="•"/>
            </a:pPr>
            <a:r>
              <a:rPr lang="nl-NL" sz="6400" dirty="0"/>
              <a:t>Maasland College TL</a:t>
            </a:r>
          </a:p>
          <a:p>
            <a:pPr marL="285750" indent="-285750">
              <a:buFont typeface="Arial" panose="020B0604020202020204" pitchFamily="34" charset="0"/>
              <a:buChar char="•"/>
            </a:pPr>
            <a:r>
              <a:rPr lang="nl-NL" sz="6400" dirty="0"/>
              <a:t>Het </a:t>
            </a:r>
            <a:r>
              <a:rPr lang="nl-NL" sz="6400" dirty="0" err="1"/>
              <a:t>Hooghuis</a:t>
            </a:r>
            <a:r>
              <a:rPr lang="nl-NL" sz="6400" dirty="0"/>
              <a:t> college </a:t>
            </a:r>
          </a:p>
          <a:p>
            <a:pPr marL="285750" indent="-285750">
              <a:buFont typeface="Arial" panose="020B0604020202020204" pitchFamily="34" charset="0"/>
              <a:buChar char="•"/>
            </a:pPr>
            <a:r>
              <a:rPr lang="nl-NL" sz="6400" dirty="0" err="1"/>
              <a:t>Merletcollege</a:t>
            </a:r>
            <a:endParaRPr lang="nl-NL" sz="6400" dirty="0"/>
          </a:p>
          <a:p>
            <a:pPr marL="285750" indent="-285750"/>
            <a:r>
              <a:rPr lang="nl-NL" sz="6400" dirty="0"/>
              <a:t>Commanderij College </a:t>
            </a:r>
          </a:p>
          <a:p>
            <a:pPr marL="285750" indent="-285750">
              <a:buFont typeface="Arial" panose="020B0604020202020204" pitchFamily="34" charset="0"/>
              <a:buChar char="•"/>
            </a:pPr>
            <a:r>
              <a:rPr lang="nl-NL" sz="6400" dirty="0"/>
              <a:t>Sint Jans Lyceum</a:t>
            </a:r>
          </a:p>
          <a:p>
            <a:pPr marL="285750" indent="-285750">
              <a:buFont typeface="Arial" panose="020B0604020202020204" pitchFamily="34" charset="0"/>
              <a:buChar char="•"/>
            </a:pPr>
            <a:r>
              <a:rPr lang="nl-NL" sz="6400" dirty="0"/>
              <a:t>SG De Overlaat.</a:t>
            </a:r>
          </a:p>
          <a:p>
            <a:pPr marL="285750" indent="-285750">
              <a:buFont typeface="Arial" panose="020B0604020202020204" pitchFamily="34" charset="0"/>
              <a:buChar char="•"/>
            </a:pPr>
            <a:r>
              <a:rPr lang="nl-NL" sz="6400" dirty="0"/>
              <a:t>De Leijgraaf</a:t>
            </a:r>
          </a:p>
          <a:p>
            <a:pPr marL="285750" indent="-285750">
              <a:buFont typeface="Arial" panose="020B0604020202020204" pitchFamily="34" charset="0"/>
              <a:buChar char="•"/>
            </a:pPr>
            <a:r>
              <a:rPr lang="nl-NL" sz="6400" dirty="0" err="1"/>
              <a:t>Maurickcollege</a:t>
            </a:r>
            <a:endParaRPr lang="nl-NL" sz="6400" dirty="0"/>
          </a:p>
          <a:p>
            <a:pPr marL="285750" indent="-285750">
              <a:buFont typeface="Arial" panose="020B0604020202020204" pitchFamily="34" charset="0"/>
              <a:buChar char="•"/>
            </a:pPr>
            <a:r>
              <a:rPr lang="nl-NL" sz="6400" dirty="0" err="1"/>
              <a:t>Sancta</a:t>
            </a:r>
            <a:r>
              <a:rPr lang="nl-NL" sz="6400" dirty="0"/>
              <a:t> Maria Mavo</a:t>
            </a:r>
          </a:p>
          <a:p>
            <a:pPr marL="285750" indent="-285750"/>
            <a:r>
              <a:rPr lang="nl-NL" sz="6400" dirty="0"/>
              <a:t>KW1C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6400" b="0" i="0" u="none" strike="noStrike" kern="1200" cap="none" spc="0" normalizeH="0" baseline="0" noProof="0" dirty="0">
                <a:ln>
                  <a:noFill/>
                </a:ln>
                <a:solidFill>
                  <a:prstClr val="black"/>
                </a:solidFill>
                <a:effectLst/>
                <a:uLnTx/>
                <a:uFillTx/>
                <a:latin typeface="Calibri" panose="020F0502020204030204"/>
                <a:ea typeface="+mn-ea"/>
                <a:cs typeface="+mn-cs"/>
              </a:rPr>
              <a:t>Carolus </a:t>
            </a:r>
            <a:r>
              <a:rPr kumimoji="0" lang="nl-NL" sz="6400" b="0" i="0" u="none" strike="noStrike" kern="1200" cap="none" spc="0" normalizeH="0" baseline="0" noProof="0" dirty="0" err="1">
                <a:ln>
                  <a:noFill/>
                </a:ln>
                <a:solidFill>
                  <a:prstClr val="black"/>
                </a:solidFill>
                <a:effectLst/>
                <a:uLnTx/>
                <a:uFillTx/>
                <a:latin typeface="Calibri" panose="020F0502020204030204"/>
                <a:ea typeface="+mn-ea"/>
                <a:cs typeface="+mn-cs"/>
              </a:rPr>
              <a:t>Borromeus</a:t>
            </a:r>
            <a:endParaRPr kumimoji="0" lang="nl-NL" sz="6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6400" b="0" i="0" u="none" strike="noStrike" kern="1200" cap="none" spc="0" normalizeH="0" baseline="0" noProof="0" dirty="0" err="1">
                <a:ln>
                  <a:noFill/>
                </a:ln>
                <a:solidFill>
                  <a:prstClr val="black"/>
                </a:solidFill>
                <a:effectLst/>
                <a:uLnTx/>
                <a:uFillTx/>
                <a:latin typeface="Calibri" panose="020F0502020204030204"/>
                <a:ea typeface="+mn-ea"/>
                <a:cs typeface="+mn-cs"/>
              </a:rPr>
              <a:t>Vakcollege</a:t>
            </a:r>
            <a:endParaRPr kumimoji="0" lang="nl-NL" sz="6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6400" b="0" i="0" u="none" strike="noStrike" kern="1200" cap="none" spc="0" normalizeH="0" baseline="0" noProof="0" dirty="0">
                <a:ln>
                  <a:noFill/>
                </a:ln>
                <a:solidFill>
                  <a:prstClr val="black"/>
                </a:solidFill>
                <a:effectLst/>
                <a:uLnTx/>
                <a:uFillTx/>
                <a:latin typeface="Calibri" panose="020F0502020204030204"/>
                <a:ea typeface="+mn-ea"/>
                <a:cs typeface="+mn-cs"/>
              </a:rPr>
              <a:t>Commanderij College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6400" b="0" i="0" u="none" strike="noStrike" kern="1200" cap="none" spc="0" normalizeH="0" baseline="0" noProof="0" dirty="0" err="1">
                <a:ln>
                  <a:noFill/>
                </a:ln>
                <a:solidFill>
                  <a:prstClr val="black"/>
                </a:solidFill>
                <a:effectLst/>
                <a:uLnTx/>
                <a:uFillTx/>
                <a:latin typeface="Calibri" panose="020F0502020204030204"/>
                <a:ea typeface="+mn-ea"/>
                <a:cs typeface="+mn-cs"/>
              </a:rPr>
              <a:t>Yuverta</a:t>
            </a:r>
            <a:r>
              <a:rPr kumimoji="0" lang="nl-NL" sz="6400" b="0" i="0" u="none" strike="noStrike" kern="1200" cap="none" spc="0" normalizeH="0" baseline="0" noProof="0" dirty="0">
                <a:ln>
                  <a:noFill/>
                </a:ln>
                <a:solidFill>
                  <a:prstClr val="black"/>
                </a:solidFill>
                <a:effectLst/>
                <a:uLnTx/>
                <a:uFillTx/>
                <a:latin typeface="Calibri" panose="020F0502020204030204"/>
                <a:ea typeface="+mn-ea"/>
                <a:cs typeface="+mn-cs"/>
              </a:rPr>
              <a:t> mbo Helmond</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6400" b="0" i="0" u="none" strike="noStrike" kern="1200" cap="none" spc="0" normalizeH="0" baseline="0" noProof="0" dirty="0">
                <a:ln>
                  <a:noFill/>
                </a:ln>
                <a:solidFill>
                  <a:prstClr val="black"/>
                </a:solidFill>
                <a:effectLst/>
                <a:uLnTx/>
                <a:uFillTx/>
                <a:latin typeface="Calibri" panose="020F0502020204030204"/>
                <a:ea typeface="+mn-ea"/>
                <a:cs typeface="+mn-cs"/>
              </a:rPr>
              <a:t>ROC Ter Aa</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6400" b="0" i="0" u="none" strike="noStrike" kern="1200" cap="none" spc="0" normalizeH="0" baseline="0" noProof="0" dirty="0">
                <a:ln>
                  <a:noFill/>
                </a:ln>
                <a:solidFill>
                  <a:prstClr val="black"/>
                </a:solidFill>
                <a:effectLst/>
                <a:uLnTx/>
                <a:uFillTx/>
                <a:latin typeface="Calibri" panose="020F0502020204030204"/>
                <a:ea typeface="+mn-ea"/>
                <a:cs typeface="+mn-cs"/>
              </a:rPr>
              <a:t>De Rooi Pannen mbo</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nl-NL" sz="2000" dirty="0">
              <a:solidFill>
                <a:prstClr val="black"/>
              </a:solidFill>
              <a:latin typeface="Calibri" panose="020F0502020204030204"/>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nl-NL" sz="2000" dirty="0">
              <a:solidFill>
                <a:prstClr val="black"/>
              </a:solidFill>
              <a:latin typeface="Calibri" panose="020F0502020204030204"/>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5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descr="Ouders betrekken bij de presentatie van het loopbaandossier | Expertisepunt  LOB">
            <a:extLst>
              <a:ext uri="{FF2B5EF4-FFF2-40B4-BE49-F238E27FC236}">
                <a16:creationId xmlns:a16="http://schemas.microsoft.com/office/drawing/2014/main" id="{28759161-8868-41D3-BC53-789981A06C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4590" y="2926770"/>
            <a:ext cx="1317070" cy="1004458"/>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80127A5D-63FC-6FAE-6EF1-DB9DECED9C9A}"/>
              </a:ext>
            </a:extLst>
          </p:cNvPr>
          <p:cNvSpPr txBox="1"/>
          <p:nvPr/>
        </p:nvSpPr>
        <p:spPr>
          <a:xfrm>
            <a:off x="4124529" y="4163131"/>
            <a:ext cx="7222346" cy="1985159"/>
          </a:xfrm>
          <a:prstGeom prst="rect">
            <a:avLst/>
          </a:prstGeom>
          <a:noFill/>
        </p:spPr>
        <p:txBody>
          <a:bodyPr wrap="square" rtlCol="0">
            <a:spAutoFit/>
          </a:bodyPr>
          <a:lstStyle/>
          <a:p>
            <a:pPr marL="342900" lvl="0" indent="-342900">
              <a:lnSpc>
                <a:spcPts val="1400"/>
              </a:lnSpc>
              <a:buFont typeface="Arial" panose="020B0604020202020204" pitchFamily="34" charset="0"/>
              <a:buChar char="•"/>
              <a:tabLst>
                <a:tab pos="457200" algn="l"/>
              </a:tabLst>
            </a:pPr>
            <a:r>
              <a:rPr lang="nl-NL" sz="1600" dirty="0">
                <a:effectLst/>
                <a:latin typeface="Calibri" panose="020F0502020204030204" pitchFamily="34" charset="0"/>
                <a:ea typeface="Times New Roman" panose="02020603050405020304" pitchFamily="18" charset="0"/>
                <a:cs typeface="Poppins" panose="00000500000000000000" pitchFamily="2" charset="0"/>
              </a:rPr>
              <a:t>Het Summacollege, Baanderherencollege, De Bossche Vakschool, Het Cambium zijn betrokken bij het proces. Het Summa heeft de intentie om de loopbaanbegeleiding op het mbo te starten met het regionale loopbaandossier.</a:t>
            </a:r>
            <a:endParaRPr lang="nl-NL" sz="16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342900" lvl="0" indent="-342900">
              <a:lnSpc>
                <a:spcPts val="1400"/>
              </a:lnSpc>
              <a:buFont typeface="Arial" panose="020B0604020202020204" pitchFamily="34" charset="0"/>
              <a:buChar char="•"/>
              <a:tabLst>
                <a:tab pos="457200" algn="l"/>
              </a:tabLst>
            </a:pPr>
            <a:r>
              <a:rPr lang="nl-NL" sz="1600" dirty="0">
                <a:effectLst/>
                <a:latin typeface="Calibri" panose="020F0502020204030204" pitchFamily="34" charset="0"/>
                <a:ea typeface="Times New Roman" panose="02020603050405020304" pitchFamily="18" charset="0"/>
                <a:cs typeface="Poppins" panose="00000500000000000000" pitchFamily="2" charset="0"/>
              </a:rPr>
              <a:t>Er is een Initiatief decanenkring Eindhoven om ervaring op te doen in de regio Eindhoven; met </a:t>
            </a:r>
            <a:r>
              <a:rPr lang="nl-NL" sz="1600" dirty="0" err="1">
                <a:effectLst/>
                <a:latin typeface="Calibri" panose="020F0502020204030204" pitchFamily="34" charset="0"/>
                <a:ea typeface="Times New Roman" panose="02020603050405020304" pitchFamily="18" charset="0"/>
                <a:cs typeface="Poppins" panose="00000500000000000000" pitchFamily="2" charset="0"/>
              </a:rPr>
              <a:t>oa</a:t>
            </a:r>
            <a:r>
              <a:rPr lang="nl-NL" sz="1600" dirty="0">
                <a:effectLst/>
                <a:latin typeface="Calibri" panose="020F0502020204030204" pitchFamily="34" charset="0"/>
                <a:ea typeface="Times New Roman" panose="02020603050405020304" pitchFamily="18" charset="0"/>
                <a:cs typeface="Poppins" panose="00000500000000000000" pitchFamily="2" charset="0"/>
              </a:rPr>
              <a:t>; </a:t>
            </a:r>
            <a:r>
              <a:rPr lang="nl-NL" sz="1600" dirty="0" err="1">
                <a:effectLst/>
                <a:latin typeface="Calibri" panose="020F0502020204030204" pitchFamily="34" charset="0"/>
                <a:ea typeface="Times New Roman" panose="02020603050405020304" pitchFamily="18" charset="0"/>
                <a:cs typeface="Poppins" panose="00000500000000000000" pitchFamily="2" charset="0"/>
              </a:rPr>
              <a:t>Eckartcollege</a:t>
            </a:r>
            <a:r>
              <a:rPr lang="nl-NL" sz="1600" dirty="0">
                <a:effectLst/>
                <a:latin typeface="Calibri" panose="020F0502020204030204" pitchFamily="34" charset="0"/>
                <a:ea typeface="Times New Roman" panose="02020603050405020304" pitchFamily="18" charset="0"/>
                <a:cs typeface="Poppins" panose="00000500000000000000" pitchFamily="2" charset="0"/>
              </a:rPr>
              <a:t>, Rooi Pannen vmbo, Pius X-college, en het </a:t>
            </a:r>
            <a:r>
              <a:rPr lang="nl-NL" sz="1600" dirty="0" err="1">
                <a:effectLst/>
                <a:latin typeface="Calibri" panose="020F0502020204030204" pitchFamily="34" charset="0"/>
                <a:ea typeface="Times New Roman" panose="02020603050405020304" pitchFamily="18" charset="0"/>
                <a:cs typeface="Poppins" panose="00000500000000000000" pitchFamily="2" charset="0"/>
              </a:rPr>
              <a:t>Nuenense</a:t>
            </a:r>
            <a:r>
              <a:rPr lang="nl-NL" sz="1600" dirty="0">
                <a:effectLst/>
                <a:latin typeface="Calibri" panose="020F0502020204030204" pitchFamily="34" charset="0"/>
                <a:ea typeface="Times New Roman" panose="02020603050405020304" pitchFamily="18" charset="0"/>
                <a:cs typeface="Poppins" panose="00000500000000000000" pitchFamily="2" charset="0"/>
              </a:rPr>
              <a:t> college,</a:t>
            </a:r>
            <a:endParaRPr lang="nl-NL" sz="16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342900" lvl="0" indent="-342900">
              <a:lnSpc>
                <a:spcPts val="1400"/>
              </a:lnSpc>
              <a:buFont typeface="Arial" panose="020B0604020202020204" pitchFamily="34" charset="0"/>
              <a:buChar char="•"/>
              <a:tabLst>
                <a:tab pos="457200" algn="l"/>
              </a:tabLst>
            </a:pPr>
            <a:r>
              <a:rPr lang="nl-NL" sz="1600" dirty="0">
                <a:effectLst/>
                <a:latin typeface="Calibri" panose="020F0502020204030204" pitchFamily="34" charset="0"/>
                <a:ea typeface="Times New Roman" panose="02020603050405020304" pitchFamily="18" charset="0"/>
                <a:cs typeface="Poppins" panose="00000500000000000000" pitchFamily="2" charset="0"/>
              </a:rPr>
              <a:t>Gesproken wordt met stakeholders in de regio Tilburg, Noord Limburg, Rivierenland en Nijmegen met de intentie op processen op elkaar af te stemmen (gezamenlijke taal).</a:t>
            </a:r>
            <a:endParaRPr lang="nl-NL" sz="1600" dirty="0">
              <a:effectLst/>
              <a:latin typeface="Trebuchet MS" panose="020B0603020202020204" pitchFamily="34" charset="0"/>
              <a:ea typeface="Times New Roman" panose="02020603050405020304" pitchFamily="18" charset="0"/>
              <a:cs typeface="Times New Roman" panose="02020603050405020304" pitchFamily="18" charset="0"/>
            </a:endParaRPr>
          </a:p>
          <a:p>
            <a:endParaRPr lang="nl-NL" dirty="0"/>
          </a:p>
        </p:txBody>
      </p:sp>
    </p:spTree>
    <p:extLst>
      <p:ext uri="{BB962C8B-B14F-4D97-AF65-F5344CB8AC3E}">
        <p14:creationId xmlns:p14="http://schemas.microsoft.com/office/powerpoint/2010/main" val="350312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36">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Picture 5" descr="Eén in een menigte">
            <a:extLst>
              <a:ext uri="{FF2B5EF4-FFF2-40B4-BE49-F238E27FC236}">
                <a16:creationId xmlns:a16="http://schemas.microsoft.com/office/drawing/2014/main" id="{DE672D7F-A828-8E8A-70DC-44CBB67D20F7}"/>
              </a:ext>
            </a:extLst>
          </p:cNvPr>
          <p:cNvPicPr>
            <a:picLocks noChangeAspect="1"/>
          </p:cNvPicPr>
          <p:nvPr/>
        </p:nvPicPr>
        <p:blipFill rotWithShape="1">
          <a:blip r:embed="rId2"/>
          <a:srcRect l="5200"/>
          <a:stretch/>
        </p:blipFill>
        <p:spPr>
          <a:xfrm>
            <a:off x="1011238" y="1844675"/>
            <a:ext cx="5640388" cy="4449763"/>
          </a:xfrm>
          <a:prstGeom prst="rect">
            <a:avLst/>
          </a:prstGeom>
        </p:spPr>
      </p:pic>
      <p:pic>
        <p:nvPicPr>
          <p:cNvPr id="27" name="Picture 2" descr="Werkwijze | Fabulor.nl">
            <a:extLst>
              <a:ext uri="{FF2B5EF4-FFF2-40B4-BE49-F238E27FC236}">
                <a16:creationId xmlns:a16="http://schemas.microsoft.com/office/drawing/2014/main" id="{B99C38EF-51CE-9D33-F669-E42D078BE36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21475" y="1844675"/>
            <a:ext cx="4454525" cy="4449763"/>
          </a:xfrm>
          <a:prstGeom prst="rect">
            <a:avLst/>
          </a:prstGeom>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A74B0114-3C92-D44B-6679-1B9852B38E17}"/>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kern="1200">
                <a:solidFill>
                  <a:schemeClr val="tx1"/>
                </a:solidFill>
                <a:latin typeface="+mj-lt"/>
                <a:ea typeface="+mj-ea"/>
                <a:cs typeface="+mj-cs"/>
              </a:rPr>
              <a:t>Een cyclisch (en begeleid) proces</a:t>
            </a:r>
          </a:p>
        </p:txBody>
      </p:sp>
      <p:pic>
        <p:nvPicPr>
          <p:cNvPr id="33" name="Afbeelding 32">
            <a:extLst>
              <a:ext uri="{FF2B5EF4-FFF2-40B4-BE49-F238E27FC236}">
                <a16:creationId xmlns:a16="http://schemas.microsoft.com/office/drawing/2014/main" id="{2109B917-C38E-B0EB-42F3-CFD6E2EB7C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8658" y="171598"/>
            <a:ext cx="1490294" cy="766148"/>
          </a:xfrm>
          <a:prstGeom prst="rect">
            <a:avLst/>
          </a:prstGeom>
        </p:spPr>
      </p:pic>
    </p:spTree>
    <p:extLst>
      <p:ext uri="{BB962C8B-B14F-4D97-AF65-F5344CB8AC3E}">
        <p14:creationId xmlns:p14="http://schemas.microsoft.com/office/powerpoint/2010/main" val="3933053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74B0114-3C92-D44B-6679-1B9852B38E17}"/>
              </a:ext>
            </a:extLst>
          </p:cNvPr>
          <p:cNvSpPr>
            <a:spLocks noGrp="1"/>
          </p:cNvSpPr>
          <p:nvPr>
            <p:ph type="title"/>
          </p:nvPr>
        </p:nvSpPr>
        <p:spPr>
          <a:xfrm>
            <a:off x="838200" y="365125"/>
            <a:ext cx="10515600" cy="1325563"/>
          </a:xfrm>
        </p:spPr>
        <p:txBody>
          <a:bodyPr vert="horz" lIns="91440" tIns="45720" rIns="91440" bIns="45720" rtlCol="0">
            <a:normAutofit/>
          </a:bodyPr>
          <a:lstStyle/>
          <a:p>
            <a:r>
              <a:rPr lang="en-US" sz="5400" kern="1200">
                <a:latin typeface="+mj-lt"/>
                <a:ea typeface="+mj-ea"/>
                <a:cs typeface="+mj-cs"/>
              </a:rPr>
              <a:t>Succesfactoren</a:t>
            </a:r>
          </a:p>
        </p:txBody>
      </p:sp>
      <p:sp>
        <p:nvSpPr>
          <p:cNvPr id="5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B977AC8F-CF59-3C1B-9702-42B9D177CAF3}"/>
              </a:ext>
            </a:extLst>
          </p:cNvPr>
          <p:cNvSpPr>
            <a:spLocks noGrp="1"/>
          </p:cNvSpPr>
          <p:nvPr>
            <p:ph idx="1"/>
          </p:nvPr>
        </p:nvSpPr>
        <p:spPr>
          <a:xfrm>
            <a:off x="838200" y="1929384"/>
            <a:ext cx="10515600" cy="4251960"/>
          </a:xfrm>
        </p:spPr>
        <p:txBody>
          <a:bodyPr>
            <a:normAutofit/>
          </a:bodyPr>
          <a:lstStyle/>
          <a:p>
            <a:pPr marL="0" indent="0">
              <a:spcAft>
                <a:spcPts val="600"/>
              </a:spcAft>
              <a:buNone/>
            </a:pPr>
            <a:r>
              <a:rPr lang="nl-NL" sz="1500" spc="10" dirty="0">
                <a:effectLst/>
                <a:latin typeface="Calibri" panose="020F0502020204030204" pitchFamily="34" charset="0"/>
                <a:ea typeface="MS Mincho" panose="02020609040205080304" pitchFamily="49" charset="-128"/>
                <a:cs typeface="Calibri" panose="020F0502020204030204" pitchFamily="34" charset="0"/>
              </a:rPr>
              <a:t> </a:t>
            </a:r>
            <a:endParaRPr lang="nl-NL" sz="1500" dirty="0">
              <a:effectLst/>
              <a:latin typeface="Calibri" panose="020F0502020204030204" pitchFamily="34" charset="0"/>
              <a:ea typeface="MS Mincho" panose="02020609040205080304" pitchFamily="49" charset="-128"/>
              <a:cs typeface="Arial" panose="020B0604020202020204" pitchFamily="34" charset="0"/>
            </a:endParaRPr>
          </a:p>
          <a:p>
            <a:pPr marL="342900" lvl="0" indent="-342900">
              <a:buFont typeface="+mj-lt"/>
              <a:buAutoNum type="arabicPeriod"/>
            </a:pPr>
            <a:r>
              <a:rPr lang="nl-NL" sz="1500" dirty="0">
                <a:effectLst/>
                <a:latin typeface="Calibri" panose="020F0502020204030204" pitchFamily="34" charset="0"/>
                <a:ea typeface="Calibri" panose="020F0502020204030204" pitchFamily="34" charset="0"/>
                <a:cs typeface="Arial" panose="020B0604020202020204" pitchFamily="34" charset="0"/>
              </a:rPr>
              <a:t>Er is in de regio een gedeelde visie is op de loopbaanbegeleiding op begeleiding op de schoolovergangen.</a:t>
            </a:r>
          </a:p>
          <a:p>
            <a:pPr marL="342900" lvl="0" indent="-342900">
              <a:buFont typeface="+mj-lt"/>
              <a:buAutoNum type="arabicPeriod"/>
            </a:pPr>
            <a:r>
              <a:rPr lang="nl-NL" sz="1500" spc="10" dirty="0">
                <a:effectLst/>
                <a:latin typeface="Calibri" panose="020F0502020204030204" pitchFamily="34" charset="0"/>
                <a:ea typeface="Calibri" panose="020F0502020204030204" pitchFamily="34" charset="0"/>
                <a:cs typeface="Calibri" panose="020F0502020204030204" pitchFamily="34" charset="0"/>
              </a:rPr>
              <a:t>Het loopbaandossier moet van </a:t>
            </a:r>
            <a:r>
              <a:rPr lang="nl-NL" sz="1500" b="1" spc="10" dirty="0">
                <a:effectLst/>
                <a:latin typeface="Calibri" panose="020F0502020204030204" pitchFamily="34" charset="0"/>
                <a:ea typeface="Calibri" panose="020F0502020204030204" pitchFamily="34" charset="0"/>
                <a:cs typeface="Calibri" panose="020F0502020204030204" pitchFamily="34" charset="0"/>
              </a:rPr>
              <a:t>voldoende kwaliteit</a:t>
            </a:r>
            <a:r>
              <a:rPr lang="nl-NL" sz="1500" spc="10" dirty="0">
                <a:effectLst/>
                <a:latin typeface="Calibri" panose="020F0502020204030204" pitchFamily="34" charset="0"/>
                <a:ea typeface="Calibri" panose="020F0502020204030204" pitchFamily="34" charset="0"/>
                <a:cs typeface="Calibri" panose="020F0502020204030204" pitchFamily="34" charset="0"/>
              </a:rPr>
              <a:t> zijn. Het loopbaandossier  moet inhoud bevatten wat daadwerkelijk iets zegt over </a:t>
            </a:r>
            <a:r>
              <a:rPr lang="nl-NL" sz="1500" dirty="0">
                <a:effectLst/>
                <a:latin typeface="Calibri" panose="020F0502020204030204" pitchFamily="34" charset="0"/>
                <a:ea typeface="Calibri" panose="020F0502020204030204" pitchFamily="34" charset="0"/>
                <a:cs typeface="Arial" panose="020B0604020202020204" pitchFamily="34" charset="0"/>
              </a:rPr>
              <a:t>de leerling en  zijn ontwikkeling. Het gaat hierbij  over vaardigheden, competenties, kennis en inzichten waaraan betekenis gegeven wordt in relatie tot de  volgende stap te kunnen. Het gaat dus bij voorkeur niet over het hele lob-proces maar juist de </a:t>
            </a:r>
            <a:r>
              <a:rPr lang="nl-NL" sz="1500" b="1" dirty="0">
                <a:effectLst/>
                <a:latin typeface="Calibri" panose="020F0502020204030204" pitchFamily="34" charset="0"/>
                <a:ea typeface="Calibri" panose="020F0502020204030204" pitchFamily="34" charset="0"/>
                <a:cs typeface="Arial" panose="020B0604020202020204" pitchFamily="34" charset="0"/>
              </a:rPr>
              <a:t>samenvatting/conclusie</a:t>
            </a:r>
            <a:r>
              <a:rPr lang="nl-NL" sz="15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buFont typeface="+mj-lt"/>
              <a:buAutoNum type="arabicPeriod"/>
            </a:pPr>
            <a:r>
              <a:rPr lang="nl-NL" sz="1500" dirty="0">
                <a:effectLst/>
                <a:latin typeface="Calibri" panose="020F0502020204030204" pitchFamily="34" charset="0"/>
                <a:ea typeface="Times New Roman" panose="02020603050405020304" pitchFamily="18" charset="0"/>
                <a:cs typeface="Calibri" panose="020F0502020204030204" pitchFamily="34" charset="0"/>
              </a:rPr>
              <a:t>Het mbo wil </a:t>
            </a:r>
            <a:r>
              <a:rPr lang="nl-NL" sz="1500" b="1" dirty="0">
                <a:effectLst/>
                <a:latin typeface="Calibri" panose="020F0502020204030204" pitchFamily="34" charset="0"/>
                <a:ea typeface="Times New Roman" panose="02020603050405020304" pitchFamily="18" charset="0"/>
                <a:cs typeface="Calibri" panose="020F0502020204030204" pitchFamily="34" charset="0"/>
              </a:rPr>
              <a:t>specifieke informatie van de leerling  zoals bijv. eventuele certificaten, inhoud over keuzevakken </a:t>
            </a:r>
            <a:r>
              <a:rPr lang="nl-NL" sz="1500" b="1" dirty="0" err="1">
                <a:effectLst/>
                <a:latin typeface="Calibri" panose="020F0502020204030204" pitchFamily="34" charset="0"/>
                <a:ea typeface="Times New Roman" panose="02020603050405020304" pitchFamily="18" charset="0"/>
                <a:cs typeface="Calibri" panose="020F0502020204030204" pitchFamily="34" charset="0"/>
              </a:rPr>
              <a:t>etc</a:t>
            </a:r>
            <a:endParaRPr lang="nl-NL" sz="15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mj-lt"/>
              <a:buAutoNum type="arabicPeriod"/>
            </a:pPr>
            <a:r>
              <a:rPr lang="nl-NL" sz="1500" dirty="0">
                <a:effectLst/>
                <a:latin typeface="Calibri" panose="020F0502020204030204" pitchFamily="34" charset="0"/>
                <a:ea typeface="Calibri" panose="020F0502020204030204" pitchFamily="34" charset="0"/>
                <a:cs typeface="Arial" panose="020B0604020202020204" pitchFamily="34" charset="0"/>
              </a:rPr>
              <a:t>De  leerlingen krijgen, om te komen tot een goede inhoud van het loopbaandossier, </a:t>
            </a:r>
            <a:r>
              <a:rPr lang="nl-NL" sz="1500" b="1" dirty="0">
                <a:effectLst/>
                <a:latin typeface="Calibri" panose="020F0502020204030204" pitchFamily="34" charset="0"/>
                <a:ea typeface="Calibri" panose="020F0502020204030204" pitchFamily="34" charset="0"/>
                <a:cs typeface="Arial" panose="020B0604020202020204" pitchFamily="34" charset="0"/>
              </a:rPr>
              <a:t>begeleiding en ondersteuning</a:t>
            </a:r>
            <a:r>
              <a:rPr lang="nl-NL" sz="15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buFont typeface="+mj-lt"/>
              <a:buAutoNum type="arabicPeriod"/>
            </a:pPr>
            <a:r>
              <a:rPr lang="nl-NL" sz="1500" dirty="0">
                <a:effectLst/>
                <a:latin typeface="Calibri" panose="020F0502020204030204" pitchFamily="34" charset="0"/>
                <a:ea typeface="Calibri" panose="020F0502020204030204" pitchFamily="34" charset="0"/>
                <a:cs typeface="Arial" panose="020B0604020202020204" pitchFamily="34" charset="0"/>
              </a:rPr>
              <a:t>Er is les-/begeleidingstijd aan het werken aan het loopbaandossier. Het loopbaandossier is hierbij bijvoorbeeld gekoppeld aan </a:t>
            </a:r>
            <a:r>
              <a:rPr lang="nl-NL" sz="1500" b="1" dirty="0">
                <a:effectLst/>
                <a:latin typeface="Calibri" panose="020F0502020204030204" pitchFamily="34" charset="0"/>
                <a:ea typeface="Calibri" panose="020F0502020204030204" pitchFamily="34" charset="0"/>
                <a:cs typeface="Arial" panose="020B0604020202020204" pitchFamily="34" charset="0"/>
              </a:rPr>
              <a:t> </a:t>
            </a:r>
            <a:r>
              <a:rPr lang="nl-NL" sz="1500" b="1" dirty="0" err="1">
                <a:effectLst/>
                <a:latin typeface="Calibri" panose="020F0502020204030204" pitchFamily="34" charset="0"/>
                <a:ea typeface="Calibri" panose="020F0502020204030204" pitchFamily="34" charset="0"/>
                <a:cs typeface="Arial" panose="020B0604020202020204" pitchFamily="34" charset="0"/>
              </a:rPr>
              <a:t>aan</a:t>
            </a:r>
            <a:r>
              <a:rPr lang="nl-NL" sz="1500" b="1" dirty="0">
                <a:effectLst/>
                <a:latin typeface="Calibri" panose="020F0502020204030204" pitchFamily="34" charset="0"/>
                <a:ea typeface="Calibri" panose="020F0502020204030204" pitchFamily="34" charset="0"/>
                <a:cs typeface="Arial" panose="020B0604020202020204" pitchFamily="34" charset="0"/>
              </a:rPr>
              <a:t> een coach-/mentor-/lob- programma in het rooster en eventueel het PTA.</a:t>
            </a:r>
            <a:endParaRPr lang="nl-NL" sz="15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mj-lt"/>
              <a:buAutoNum type="arabicPeriod"/>
            </a:pPr>
            <a:r>
              <a:rPr lang="nl-NL" sz="1500" dirty="0">
                <a:effectLst/>
                <a:latin typeface="Calibri" panose="020F0502020204030204" pitchFamily="34" charset="0"/>
                <a:ea typeface="Calibri" panose="020F0502020204030204" pitchFamily="34" charset="0"/>
                <a:cs typeface="Arial" panose="020B0604020202020204" pitchFamily="34" charset="0"/>
              </a:rPr>
              <a:t>Om de begeleiding inhoudelijk en procesmatig goed te kunnen geven is het belangrijk dat er in de school wordt gewerkt vanuit </a:t>
            </a:r>
            <a:r>
              <a:rPr lang="nl-NL" sz="1500" b="1" dirty="0">
                <a:effectLst/>
                <a:latin typeface="Calibri" panose="020F0502020204030204" pitchFamily="34" charset="0"/>
                <a:ea typeface="Calibri" panose="020F0502020204030204" pitchFamily="34" charset="0"/>
                <a:cs typeface="Arial" panose="020B0604020202020204" pitchFamily="34" charset="0"/>
              </a:rPr>
              <a:t>een gedeelde visie</a:t>
            </a:r>
            <a:r>
              <a:rPr lang="nl-NL" sz="1500" dirty="0">
                <a:effectLst/>
                <a:latin typeface="Calibri" panose="020F0502020204030204" pitchFamily="34" charset="0"/>
                <a:ea typeface="Calibri" panose="020F0502020204030204" pitchFamily="34" charset="0"/>
                <a:cs typeface="Arial" panose="020B0604020202020204" pitchFamily="34" charset="0"/>
              </a:rPr>
              <a:t> op het loopbaandossier. </a:t>
            </a:r>
          </a:p>
          <a:p>
            <a:pPr marL="342900" lvl="0" indent="-342900">
              <a:spcAft>
                <a:spcPts val="800"/>
              </a:spcAft>
              <a:buFont typeface="+mj-lt"/>
              <a:buAutoNum type="arabicPeriod"/>
            </a:pPr>
            <a:r>
              <a:rPr lang="nl-NL" sz="1500" dirty="0">
                <a:effectLst/>
                <a:latin typeface="Calibri" panose="020F0502020204030204" pitchFamily="34" charset="0"/>
                <a:ea typeface="Calibri" panose="020F0502020204030204" pitchFamily="34" charset="0"/>
                <a:cs typeface="Arial" panose="020B0604020202020204" pitchFamily="34" charset="0"/>
              </a:rPr>
              <a:t>Mentoren / coaches moeten hierbij voldoende zijn toegerust (handelingsbekwaam zijn). We hebben het hierbij o.a. over ondersteunende </a:t>
            </a:r>
            <a:r>
              <a:rPr lang="nl-NL" sz="1500" b="1" dirty="0">
                <a:effectLst/>
                <a:latin typeface="Calibri" panose="020F0502020204030204" pitchFamily="34" charset="0"/>
                <a:ea typeface="Calibri" panose="020F0502020204030204" pitchFamily="34" charset="0"/>
                <a:cs typeface="Arial" panose="020B0604020202020204" pitchFamily="34" charset="0"/>
              </a:rPr>
              <a:t>hulpmiddelen en begeleidingsvaardigheden</a:t>
            </a:r>
            <a:r>
              <a:rPr lang="nl-NL" sz="1500" dirty="0">
                <a:effectLst/>
                <a:latin typeface="Calibri" panose="020F0502020204030204" pitchFamily="34" charset="0"/>
                <a:ea typeface="Calibri" panose="020F0502020204030204" pitchFamily="34" charset="0"/>
                <a:cs typeface="Arial" panose="020B0604020202020204" pitchFamily="34" charset="0"/>
              </a:rPr>
              <a:t>.</a:t>
            </a:r>
          </a:p>
          <a:p>
            <a:endParaRPr lang="nl-NL" sz="1500" dirty="0"/>
          </a:p>
        </p:txBody>
      </p:sp>
      <p:pic>
        <p:nvPicPr>
          <p:cNvPr id="33" name="Afbeelding 32">
            <a:extLst>
              <a:ext uri="{FF2B5EF4-FFF2-40B4-BE49-F238E27FC236}">
                <a16:creationId xmlns:a16="http://schemas.microsoft.com/office/drawing/2014/main" id="{2109B917-C38E-B0EB-42F3-CFD6E2EB7C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8658" y="171598"/>
            <a:ext cx="1490294" cy="766148"/>
          </a:xfrm>
          <a:prstGeom prst="rect">
            <a:avLst/>
          </a:prstGeom>
        </p:spPr>
      </p:pic>
    </p:spTree>
    <p:extLst>
      <p:ext uri="{BB962C8B-B14F-4D97-AF65-F5344CB8AC3E}">
        <p14:creationId xmlns:p14="http://schemas.microsoft.com/office/powerpoint/2010/main" val="2498553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74B0114-3C92-D44B-6679-1B9852B38E17}"/>
              </a:ext>
            </a:extLst>
          </p:cNvPr>
          <p:cNvSpPr>
            <a:spLocks noGrp="1"/>
          </p:cNvSpPr>
          <p:nvPr>
            <p:ph type="title"/>
          </p:nvPr>
        </p:nvSpPr>
        <p:spPr>
          <a:xfrm>
            <a:off x="838200" y="365125"/>
            <a:ext cx="10515600" cy="1325563"/>
          </a:xfrm>
        </p:spPr>
        <p:txBody>
          <a:bodyPr vert="horz" lIns="91440" tIns="45720" rIns="91440" bIns="45720" rtlCol="0">
            <a:normAutofit/>
          </a:bodyPr>
          <a:lstStyle/>
          <a:p>
            <a:r>
              <a:rPr lang="en-US" sz="5400" kern="1200" dirty="0" err="1">
                <a:latin typeface="+mj-lt"/>
                <a:ea typeface="+mj-ea"/>
                <a:cs typeface="+mj-cs"/>
              </a:rPr>
              <a:t>Succesfactoren</a:t>
            </a:r>
            <a:endParaRPr lang="en-US" sz="5400" kern="1200" dirty="0">
              <a:latin typeface="+mj-lt"/>
              <a:ea typeface="+mj-ea"/>
              <a:cs typeface="+mj-cs"/>
            </a:endParaRPr>
          </a:p>
        </p:txBody>
      </p:sp>
      <p:sp>
        <p:nvSpPr>
          <p:cNvPr id="4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B977AC8F-CF59-3C1B-9702-42B9D177CAF3}"/>
              </a:ext>
            </a:extLst>
          </p:cNvPr>
          <p:cNvSpPr>
            <a:spLocks noGrp="1"/>
          </p:cNvSpPr>
          <p:nvPr>
            <p:ph idx="1"/>
          </p:nvPr>
        </p:nvSpPr>
        <p:spPr>
          <a:xfrm>
            <a:off x="499872" y="1884215"/>
            <a:ext cx="11023092" cy="4608660"/>
          </a:xfrm>
        </p:spPr>
        <p:txBody>
          <a:bodyPr>
            <a:normAutofit lnSpcReduction="10000"/>
          </a:bodyPr>
          <a:lstStyle/>
          <a:p>
            <a:pPr marL="0" indent="0">
              <a:spcAft>
                <a:spcPts val="600"/>
              </a:spcAft>
              <a:buNone/>
            </a:pPr>
            <a:r>
              <a:rPr lang="nl-NL" sz="1200" dirty="0">
                <a:effectLst/>
                <a:latin typeface="Calibri" panose="020F0502020204030204" pitchFamily="34" charset="0"/>
                <a:ea typeface="Times New Roman" panose="02020603050405020304" pitchFamily="18" charset="0"/>
                <a:cs typeface="Calibri" panose="020F0502020204030204" pitchFamily="34" charset="0"/>
              </a:rPr>
              <a:t> </a:t>
            </a:r>
            <a:endParaRPr lang="nl-NL" sz="1200" dirty="0">
              <a:effectLst/>
              <a:latin typeface="Calibri" panose="020F0502020204030204" pitchFamily="34" charset="0"/>
              <a:ea typeface="MS Mincho" panose="02020609040205080304" pitchFamily="49" charset="-128"/>
              <a:cs typeface="Arial" panose="020B0604020202020204" pitchFamily="34" charset="0"/>
            </a:endParaRPr>
          </a:p>
          <a:p>
            <a:pPr marL="342900" lvl="0" indent="-342900">
              <a:buFont typeface="+mj-lt"/>
              <a:buAutoNum type="arabicPeriod"/>
            </a:pPr>
            <a:r>
              <a:rPr lang="nl-NL" sz="1400" dirty="0">
                <a:effectLst/>
                <a:latin typeface="Calibri" panose="020F0502020204030204" pitchFamily="34" charset="0"/>
                <a:ea typeface="Times New Roman" panose="02020603050405020304" pitchFamily="18" charset="0"/>
                <a:cs typeface="Calibri" panose="020F0502020204030204" pitchFamily="34" charset="0"/>
              </a:rPr>
              <a:t>Voor het mbo is het belangrijk dat de onderwijsteams </a:t>
            </a:r>
            <a:r>
              <a:rPr lang="nl-NL" sz="1400" b="1" dirty="0">
                <a:effectLst/>
                <a:latin typeface="Calibri" panose="020F0502020204030204" pitchFamily="34" charset="0"/>
                <a:ea typeface="Times New Roman" panose="02020603050405020304" pitchFamily="18" charset="0"/>
                <a:cs typeface="Calibri" panose="020F0502020204030204" pitchFamily="34" charset="0"/>
              </a:rPr>
              <a:t>daadwerkelijk loopbaandossiers </a:t>
            </a:r>
            <a:r>
              <a:rPr lang="nl-NL" sz="1400" dirty="0">
                <a:effectLst/>
                <a:latin typeface="Calibri" panose="020F0502020204030204" pitchFamily="34" charset="0"/>
                <a:ea typeface="Times New Roman" panose="02020603050405020304" pitchFamily="18" charset="0"/>
                <a:cs typeface="Calibri" panose="020F0502020204030204" pitchFamily="34" charset="0"/>
              </a:rPr>
              <a:t>ontvangen. </a:t>
            </a:r>
            <a:endParaRPr lang="nl-NL"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mj-lt"/>
              <a:buAutoNum type="arabicPeriod"/>
            </a:pPr>
            <a:r>
              <a:rPr lang="nl-NL" sz="1400" dirty="0">
                <a:effectLst/>
                <a:latin typeface="Calibri" panose="020F0502020204030204" pitchFamily="34" charset="0"/>
                <a:ea typeface="Times New Roman" panose="02020603050405020304" pitchFamily="18" charset="0"/>
                <a:cs typeface="Calibri" panose="020F0502020204030204" pitchFamily="34" charset="0"/>
              </a:rPr>
              <a:t>In de begeleidings-</a:t>
            </a:r>
            <a:r>
              <a:rPr lang="nl-NL" sz="1400">
                <a:effectLst/>
                <a:latin typeface="Calibri" panose="020F0502020204030204" pitchFamily="34" charset="0"/>
                <a:ea typeface="Times New Roman" panose="02020603050405020304" pitchFamily="18" charset="0"/>
                <a:cs typeface="Calibri" panose="020F0502020204030204" pitchFamily="34" charset="0"/>
              </a:rPr>
              <a:t>/gesprekscyclus op het mbo </a:t>
            </a:r>
            <a:r>
              <a:rPr lang="nl-NL" sz="1400" dirty="0">
                <a:effectLst/>
                <a:latin typeface="Calibri" panose="020F0502020204030204" pitchFamily="34" charset="0"/>
                <a:ea typeface="Times New Roman" panose="02020603050405020304" pitchFamily="18" charset="0"/>
                <a:cs typeface="Calibri" panose="020F0502020204030204" pitchFamily="34" charset="0"/>
              </a:rPr>
              <a:t>moet het loopbaandossier een plek krijgen.</a:t>
            </a:r>
            <a:endParaRPr lang="nl-NL"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mj-lt"/>
              <a:buAutoNum type="arabicPeriod"/>
            </a:pPr>
            <a:r>
              <a:rPr lang="nl-NL" sz="1400" dirty="0">
                <a:effectLst/>
                <a:latin typeface="Calibri" panose="020F0502020204030204" pitchFamily="34" charset="0"/>
                <a:ea typeface="Times New Roman" panose="02020603050405020304" pitchFamily="18" charset="0"/>
                <a:cs typeface="Calibri" panose="020F0502020204030204" pitchFamily="34" charset="0"/>
              </a:rPr>
              <a:t>Hierdoor is in principe </a:t>
            </a:r>
            <a:r>
              <a:rPr lang="nl-NL" sz="1400" b="1" dirty="0">
                <a:effectLst/>
                <a:latin typeface="Calibri" panose="020F0502020204030204" pitchFamily="34" charset="0"/>
                <a:ea typeface="Times New Roman" panose="02020603050405020304" pitchFamily="18" charset="0"/>
                <a:cs typeface="Calibri" panose="020F0502020204030204" pitchFamily="34" charset="0"/>
              </a:rPr>
              <a:t>de aard van deze gesprekken (ook zonder loopbaandossier) loopbaangericht</a:t>
            </a:r>
            <a:r>
              <a:rPr lang="nl-NL" sz="1400" dirty="0">
                <a:effectLst/>
                <a:latin typeface="Calibri" panose="020F0502020204030204" pitchFamily="34" charset="0"/>
                <a:ea typeface="Times New Roman" panose="02020603050405020304" pitchFamily="18" charset="0"/>
                <a:cs typeface="Calibri" panose="020F0502020204030204" pitchFamily="34" charset="0"/>
              </a:rPr>
              <a:t> en in verbinding met wat de leerling al op het vo gedaan en ontwikkeld heeft.</a:t>
            </a:r>
            <a:endParaRPr lang="nl-NL"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mj-lt"/>
              <a:buAutoNum type="arabicPeriod"/>
            </a:pPr>
            <a:r>
              <a:rPr lang="nl-NL" sz="1400" dirty="0">
                <a:effectLst/>
                <a:latin typeface="Calibri" panose="020F0502020204030204" pitchFamily="34" charset="0"/>
                <a:ea typeface="Times New Roman" panose="02020603050405020304" pitchFamily="18" charset="0"/>
                <a:cs typeface="Calibri" panose="020F0502020204030204" pitchFamily="34" charset="0"/>
              </a:rPr>
              <a:t>De overdracht van het loopbaandossier, van het vo naar het mbo, dient bij voorkeur digitaal te gebeuren. </a:t>
            </a:r>
            <a:endParaRPr lang="nl-NL"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mj-lt"/>
              <a:buAutoNum type="arabicPeriod"/>
            </a:pPr>
            <a:r>
              <a:rPr lang="nl-NL" sz="1400" dirty="0">
                <a:effectLst/>
                <a:latin typeface="Calibri" panose="020F0502020204030204" pitchFamily="34" charset="0"/>
                <a:ea typeface="Times New Roman" panose="02020603050405020304" pitchFamily="18" charset="0"/>
                <a:cs typeface="Calibri" panose="020F0502020204030204" pitchFamily="34" charset="0"/>
              </a:rPr>
              <a:t>Hiervoor is een systeem en een koppeling nodig tussen de student/leerling informatie systemen van het vo en het mbo die AVG-</a:t>
            </a:r>
            <a:r>
              <a:rPr lang="nl-NL" sz="1400" dirty="0" err="1">
                <a:effectLst/>
                <a:latin typeface="Calibri" panose="020F0502020204030204" pitchFamily="34" charset="0"/>
                <a:ea typeface="Times New Roman" panose="02020603050405020304" pitchFamily="18" charset="0"/>
                <a:cs typeface="Calibri" panose="020F0502020204030204" pitchFamily="34" charset="0"/>
              </a:rPr>
              <a:t>proof</a:t>
            </a:r>
            <a:r>
              <a:rPr lang="nl-NL" sz="1400" dirty="0">
                <a:effectLst/>
                <a:latin typeface="Calibri" panose="020F0502020204030204" pitchFamily="34" charset="0"/>
                <a:ea typeface="Times New Roman" panose="02020603050405020304" pitchFamily="18" charset="0"/>
                <a:cs typeface="Calibri" panose="020F0502020204030204" pitchFamily="34" charset="0"/>
              </a:rPr>
              <a:t> is.</a:t>
            </a:r>
            <a:endParaRPr lang="nl-NL"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mj-lt"/>
              <a:buAutoNum type="arabicPeriod"/>
            </a:pPr>
            <a:r>
              <a:rPr lang="nl-NL" sz="1400" dirty="0">
                <a:effectLst/>
                <a:latin typeface="Calibri" panose="020F0502020204030204" pitchFamily="34" charset="0"/>
                <a:ea typeface="Times New Roman" panose="02020603050405020304" pitchFamily="18" charset="0"/>
                <a:cs typeface="Calibri" panose="020F0502020204030204" pitchFamily="34" charset="0"/>
              </a:rPr>
              <a:t>Dit systeem moet gemakkelijk in het gebruik zijn voor de leerling </a:t>
            </a:r>
            <a:endParaRPr lang="nl-NL"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mj-lt"/>
              <a:buAutoNum type="arabicPeriod"/>
            </a:pPr>
            <a:r>
              <a:rPr lang="nl-NL" sz="1400" dirty="0">
                <a:effectLst/>
                <a:latin typeface="Calibri" panose="020F0502020204030204" pitchFamily="34" charset="0"/>
                <a:ea typeface="Times New Roman" panose="02020603050405020304" pitchFamily="18" charset="0"/>
                <a:cs typeface="Calibri" panose="020F0502020204030204" pitchFamily="34" charset="0"/>
              </a:rPr>
              <a:t>Dit systeem moet monitormogelijkheden hebben voor de decaan/mentor/coach.</a:t>
            </a:r>
            <a:endParaRPr lang="nl-NL"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mj-lt"/>
              <a:buAutoNum type="arabicPeriod"/>
            </a:pPr>
            <a:r>
              <a:rPr lang="nl-NL" sz="1400" dirty="0">
                <a:effectLst/>
                <a:latin typeface="Calibri" panose="020F0502020204030204" pitchFamily="34" charset="0"/>
                <a:ea typeface="Times New Roman" panose="02020603050405020304" pitchFamily="18" charset="0"/>
                <a:cs typeface="Calibri" panose="020F0502020204030204" pitchFamily="34" charset="0"/>
              </a:rPr>
              <a:t>Dit systeem moet niet te veel kosten met zich meebrengen. Omdat het gaat over een systeem wat sector- en school overstijgend ingezet wordt vraagt het draagvlak en commitment van alle betrokkenen. Zeker als het hierbij gaat om (hoge) kosten werkt dit belemmerend in het proces. In </a:t>
            </a:r>
            <a:r>
              <a:rPr lang="nl-NL" sz="1400" dirty="0" err="1">
                <a:effectLst/>
                <a:latin typeface="Calibri" panose="020F0502020204030204" pitchFamily="34" charset="0"/>
                <a:ea typeface="Times New Roman" panose="02020603050405020304" pitchFamily="18" charset="0"/>
                <a:cs typeface="Calibri" panose="020F0502020204030204" pitchFamily="34" charset="0"/>
              </a:rPr>
              <a:t>oa</a:t>
            </a:r>
            <a:r>
              <a:rPr lang="nl-NL" sz="1400" dirty="0">
                <a:effectLst/>
                <a:latin typeface="Calibri" panose="020F0502020204030204" pitchFamily="34" charset="0"/>
                <a:ea typeface="Times New Roman" panose="02020603050405020304" pitchFamily="18" charset="0"/>
                <a:cs typeface="Calibri" panose="020F0502020204030204" pitchFamily="34" charset="0"/>
              </a:rPr>
              <a:t> de regio Oost Brabant zie we dat de kosten belemmerend werken in de voortgang van het proces. Iedereen onderschrijft waarom dit waardevol kan zijn maar niemand is eigenaar (en wil de kosten voor zijn rekening nemen). De kosten delen is een complex proces.</a:t>
            </a:r>
            <a:endParaRPr lang="nl-NL"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800"/>
              </a:spcAft>
              <a:buFont typeface="+mj-lt"/>
              <a:buAutoNum type="arabicPeriod"/>
            </a:pPr>
            <a:r>
              <a:rPr lang="nl-NL" sz="1400" dirty="0">
                <a:effectLst/>
                <a:latin typeface="Calibri" panose="020F0502020204030204" pitchFamily="34" charset="0"/>
                <a:ea typeface="Calibri" panose="020F0502020204030204" pitchFamily="34" charset="0"/>
                <a:cs typeface="Arial" panose="020B0604020202020204" pitchFamily="34" charset="0"/>
              </a:rPr>
              <a:t>Onderzoek wat mogelijkheden zijn (i.s.m. CAMBO) om </a:t>
            </a:r>
            <a:r>
              <a:rPr lang="nl-NL" sz="1400" spc="10" dirty="0">
                <a:effectLst/>
                <a:latin typeface="Calibri" panose="020F0502020204030204" pitchFamily="34" charset="0"/>
                <a:ea typeface="Calibri" panose="020F0502020204030204" pitchFamily="34" charset="0"/>
                <a:cs typeface="Calibri" panose="020F0502020204030204" pitchFamily="34" charset="0"/>
              </a:rPr>
              <a:t> deel 1 van het DDD te beperken en de inhoud van het loopbaandossier als alternatief hiervoor inzetten.</a:t>
            </a:r>
            <a:r>
              <a:rPr lang="nl-NL" sz="1400" dirty="0">
                <a:effectLst/>
                <a:latin typeface="Calibri" panose="020F0502020204030204" pitchFamily="34" charset="0"/>
                <a:ea typeface="Times New Roman" panose="02020603050405020304" pitchFamily="18" charset="0"/>
                <a:cs typeface="Calibri" panose="020F0502020204030204" pitchFamily="34" charset="0"/>
              </a:rPr>
              <a:t> </a:t>
            </a:r>
            <a:endParaRPr lang="nl-NL" sz="1400" dirty="0">
              <a:effectLst/>
              <a:latin typeface="Calibri" panose="020F0502020204030204" pitchFamily="34" charset="0"/>
              <a:ea typeface="MS Mincho" panose="02020609040205080304" pitchFamily="49" charset="-128"/>
              <a:cs typeface="Arial" panose="020B0604020202020204" pitchFamily="34" charset="0"/>
            </a:endParaRPr>
          </a:p>
          <a:p>
            <a:pPr marL="342900" lvl="0" indent="-342900">
              <a:spcAft>
                <a:spcPts val="800"/>
              </a:spcAft>
              <a:buFont typeface="+mj-lt"/>
              <a:buAutoNum type="arabicPeriod"/>
            </a:pPr>
            <a:r>
              <a:rPr lang="nl-NL" sz="1400" i="1" u="sng" dirty="0">
                <a:effectLst/>
                <a:latin typeface="Calibri" panose="020F0502020204030204" pitchFamily="34" charset="0"/>
                <a:ea typeface="Times New Roman" panose="02020603050405020304" pitchFamily="18" charset="0"/>
                <a:cs typeface="Calibri" panose="020F0502020204030204" pitchFamily="34" charset="0"/>
              </a:rPr>
              <a:t>Bij dit gehele proces  is sturing en commitment vanuit de directies van de scholen voorwaardelijk.</a:t>
            </a:r>
            <a:endParaRPr lang="nl-NL" sz="1400" i="1" u="sng" dirty="0">
              <a:effectLst/>
              <a:latin typeface="Calibri" panose="020F0502020204030204" pitchFamily="34" charset="0"/>
              <a:ea typeface="Calibri" panose="020F0502020204030204" pitchFamily="34" charset="0"/>
              <a:cs typeface="Arial" panose="020B0604020202020204" pitchFamily="34" charset="0"/>
            </a:endParaRPr>
          </a:p>
          <a:p>
            <a:endParaRPr lang="nl-NL" sz="1200" dirty="0"/>
          </a:p>
        </p:txBody>
      </p:sp>
      <p:pic>
        <p:nvPicPr>
          <p:cNvPr id="33" name="Afbeelding 32">
            <a:extLst>
              <a:ext uri="{FF2B5EF4-FFF2-40B4-BE49-F238E27FC236}">
                <a16:creationId xmlns:a16="http://schemas.microsoft.com/office/drawing/2014/main" id="{2109B917-C38E-B0EB-42F3-CFD6E2EB7C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8658" y="171598"/>
            <a:ext cx="1490294" cy="766148"/>
          </a:xfrm>
          <a:prstGeom prst="rect">
            <a:avLst/>
          </a:prstGeom>
        </p:spPr>
      </p:pic>
    </p:spTree>
    <p:extLst>
      <p:ext uri="{BB962C8B-B14F-4D97-AF65-F5344CB8AC3E}">
        <p14:creationId xmlns:p14="http://schemas.microsoft.com/office/powerpoint/2010/main" val="2595909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25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Tijdelijke aanduiding voor inhoud 7">
            <a:extLst>
              <a:ext uri="{FF2B5EF4-FFF2-40B4-BE49-F238E27FC236}">
                <a16:creationId xmlns:a16="http://schemas.microsoft.com/office/drawing/2014/main" id="{2B916849-EAA5-5A23-298E-3EA3C173AEF7}"/>
              </a:ext>
            </a:extLst>
          </p:cNvPr>
          <p:cNvPicPr>
            <a:picLocks noGrp="1" noChangeAspect="1"/>
          </p:cNvPicPr>
          <p:nvPr>
            <p:ph idx="4294967295"/>
          </p:nvPr>
        </p:nvPicPr>
        <p:blipFill>
          <a:blip r:embed="rId2"/>
          <a:stretch>
            <a:fillRect/>
          </a:stretch>
        </p:blipFill>
        <p:spPr>
          <a:xfrm>
            <a:off x="6632152" y="643467"/>
            <a:ext cx="4707549" cy="5571066"/>
          </a:xfrm>
          <a:prstGeom prst="rect">
            <a:avLst/>
          </a:prstGeom>
        </p:spPr>
      </p:pic>
      <p:sp>
        <p:nvSpPr>
          <p:cNvPr id="17" name="Rectangle 16">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450DC9EB-5D1D-1DBA-6AEE-02535500ACF7}"/>
              </a:ext>
            </a:extLst>
          </p:cNvPr>
          <p:cNvPicPr>
            <a:picLocks noChangeAspect="1"/>
          </p:cNvPicPr>
          <p:nvPr/>
        </p:nvPicPr>
        <p:blipFill>
          <a:blip r:embed="rId3"/>
          <a:stretch>
            <a:fillRect/>
          </a:stretch>
        </p:blipFill>
        <p:spPr>
          <a:xfrm>
            <a:off x="641180" y="648629"/>
            <a:ext cx="5129784" cy="5560741"/>
          </a:xfrm>
          <a:prstGeom prst="rect">
            <a:avLst/>
          </a:prstGeom>
        </p:spPr>
      </p:pic>
    </p:spTree>
    <p:extLst>
      <p:ext uri="{BB962C8B-B14F-4D97-AF65-F5344CB8AC3E}">
        <p14:creationId xmlns:p14="http://schemas.microsoft.com/office/powerpoint/2010/main" val="1142381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E4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a:extLst>
              <a:ext uri="{FF2B5EF4-FFF2-40B4-BE49-F238E27FC236}">
                <a16:creationId xmlns:a16="http://schemas.microsoft.com/office/drawing/2014/main" id="{AC72C032-244C-EEB9-DA6E-F73F01A118E4}"/>
              </a:ext>
            </a:extLst>
          </p:cNvPr>
          <p:cNvPicPr>
            <a:picLocks noChangeAspect="1"/>
          </p:cNvPicPr>
          <p:nvPr/>
        </p:nvPicPr>
        <p:blipFill>
          <a:blip r:embed="rId2"/>
          <a:stretch>
            <a:fillRect/>
          </a:stretch>
        </p:blipFill>
        <p:spPr>
          <a:xfrm>
            <a:off x="3582057" y="643467"/>
            <a:ext cx="5027886" cy="5571066"/>
          </a:xfrm>
          <a:prstGeom prst="rect">
            <a:avLst/>
          </a:prstGeom>
        </p:spPr>
      </p:pic>
    </p:spTree>
    <p:extLst>
      <p:ext uri="{BB962C8B-B14F-4D97-AF65-F5344CB8AC3E}">
        <p14:creationId xmlns:p14="http://schemas.microsoft.com/office/powerpoint/2010/main" val="2223292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Plaknotities met vraagtekens">
            <a:extLst>
              <a:ext uri="{FF2B5EF4-FFF2-40B4-BE49-F238E27FC236}">
                <a16:creationId xmlns:a16="http://schemas.microsoft.com/office/drawing/2014/main" id="{8B62E617-BD80-2732-7749-D978FC485C82}"/>
              </a:ext>
            </a:extLst>
          </p:cNvPr>
          <p:cNvPicPr>
            <a:picLocks noChangeAspect="1"/>
          </p:cNvPicPr>
          <p:nvPr/>
        </p:nvPicPr>
        <p:blipFill rotWithShape="1">
          <a:blip r:embed="rId2"/>
          <a:srcRect l="4163" r="1719" b="-1"/>
          <a:stretch/>
        </p:blipFill>
        <p:spPr>
          <a:xfrm>
            <a:off x="2522358" y="10"/>
            <a:ext cx="9669642" cy="6857990"/>
          </a:xfrm>
          <a:prstGeom prst="rect">
            <a:avLst/>
          </a:prstGeom>
        </p:spPr>
      </p:pic>
      <p:sp>
        <p:nvSpPr>
          <p:cNvPr id="15" name="Rectangle 1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p:cNvSpPr>
            <a:spLocks noGrp="1"/>
          </p:cNvSpPr>
          <p:nvPr>
            <p:ph type="ctrTitle"/>
          </p:nvPr>
        </p:nvSpPr>
        <p:spPr>
          <a:xfrm>
            <a:off x="952228" y="743447"/>
            <a:ext cx="3973385" cy="3692028"/>
          </a:xfrm>
          <a:noFill/>
        </p:spPr>
        <p:txBody>
          <a:bodyPr>
            <a:normAutofit/>
          </a:bodyPr>
          <a:lstStyle/>
          <a:p>
            <a:pPr algn="l"/>
            <a:r>
              <a:rPr lang="nl-NL" sz="5200"/>
              <a:t>Vragen?</a:t>
            </a:r>
          </a:p>
        </p:txBody>
      </p:sp>
      <p:sp>
        <p:nvSpPr>
          <p:cNvPr id="3" name="Ondertitel 2"/>
          <p:cNvSpPr>
            <a:spLocks noGrp="1"/>
          </p:cNvSpPr>
          <p:nvPr>
            <p:ph type="subTitle" idx="1"/>
          </p:nvPr>
        </p:nvSpPr>
        <p:spPr>
          <a:xfrm>
            <a:off x="952229" y="4629234"/>
            <a:ext cx="3973386" cy="1485319"/>
          </a:xfrm>
          <a:noFill/>
        </p:spPr>
        <p:txBody>
          <a:bodyPr>
            <a:normAutofit/>
          </a:bodyPr>
          <a:lstStyle/>
          <a:p>
            <a:pPr algn="l"/>
            <a:endParaRPr lang="nl-NL"/>
          </a:p>
        </p:txBody>
      </p:sp>
    </p:spTree>
    <p:extLst>
      <p:ext uri="{BB962C8B-B14F-4D97-AF65-F5344CB8AC3E}">
        <p14:creationId xmlns:p14="http://schemas.microsoft.com/office/powerpoint/2010/main" val="357827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Tijdelijke aanduiding voor inhoud 5" descr="Afbeelding met illustratie&#10;&#10;Automatisch gegenereerde beschrijving">
            <a:extLst>
              <a:ext uri="{FF2B5EF4-FFF2-40B4-BE49-F238E27FC236}">
                <a16:creationId xmlns:a16="http://schemas.microsoft.com/office/drawing/2014/main" id="{20136394-58FF-63E9-4BD1-26B990486BA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31"/>
          <a:stretch/>
        </p:blipFill>
        <p:spPr>
          <a:xfrm>
            <a:off x="315551" y="399494"/>
            <a:ext cx="4234381" cy="6264491"/>
          </a:xfrm>
          <a:prstGeom prst="rect">
            <a:avLst/>
          </a:prstGeom>
        </p:spPr>
      </p:pic>
      <p:sp>
        <p:nvSpPr>
          <p:cNvPr id="11" name="Freeform: Shape 10">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p:cNvSpPr>
            <a:spLocks noGrp="1"/>
          </p:cNvSpPr>
          <p:nvPr>
            <p:ph type="ctrTitle"/>
          </p:nvPr>
        </p:nvSpPr>
        <p:spPr>
          <a:xfrm>
            <a:off x="5433134" y="0"/>
            <a:ext cx="6835878" cy="4725880"/>
          </a:xfrm>
        </p:spPr>
        <p:txBody>
          <a:bodyPr anchor="b">
            <a:normAutofit fontScale="90000"/>
          </a:bodyPr>
          <a:lstStyle/>
          <a:p>
            <a:pPr algn="l"/>
            <a:br>
              <a:rPr lang="nl-NL" sz="2000" dirty="0">
                <a:solidFill>
                  <a:srgbClr val="FFFFFF"/>
                </a:solidFill>
              </a:rPr>
            </a:br>
            <a:r>
              <a:rPr lang="nl-NL" sz="2000" dirty="0">
                <a:solidFill>
                  <a:srgbClr val="FFFFFF"/>
                </a:solidFill>
              </a:rPr>
              <a:t>1.	Wat is je naam?</a:t>
            </a:r>
            <a:br>
              <a:rPr lang="nl-NL" sz="2000" dirty="0">
                <a:solidFill>
                  <a:srgbClr val="FFFFFF"/>
                </a:solidFill>
              </a:rPr>
            </a:br>
            <a:br>
              <a:rPr lang="nl-NL" sz="2000" dirty="0">
                <a:solidFill>
                  <a:srgbClr val="FFFFFF"/>
                </a:solidFill>
              </a:rPr>
            </a:br>
            <a:br>
              <a:rPr lang="nl-NL" sz="2000" dirty="0">
                <a:solidFill>
                  <a:srgbClr val="FFFFFF"/>
                </a:solidFill>
              </a:rPr>
            </a:br>
            <a:br>
              <a:rPr lang="nl-NL" sz="2000" dirty="0">
                <a:solidFill>
                  <a:srgbClr val="FFFFFF"/>
                </a:solidFill>
              </a:rPr>
            </a:br>
            <a:r>
              <a:rPr lang="nl-NL" sz="2000" dirty="0">
                <a:solidFill>
                  <a:srgbClr val="FFFFFF"/>
                </a:solidFill>
              </a:rPr>
              <a:t>2.	Waar werk je, wat is daar je rol?</a:t>
            </a:r>
            <a:br>
              <a:rPr lang="nl-NL" sz="2000" dirty="0">
                <a:solidFill>
                  <a:srgbClr val="FFFFFF"/>
                </a:solidFill>
              </a:rPr>
            </a:br>
            <a:br>
              <a:rPr lang="nl-NL" sz="2000" dirty="0">
                <a:solidFill>
                  <a:srgbClr val="FFFFFF"/>
                </a:solidFill>
              </a:rPr>
            </a:br>
            <a:br>
              <a:rPr lang="nl-NL" sz="2000" dirty="0">
                <a:solidFill>
                  <a:srgbClr val="FFFFFF"/>
                </a:solidFill>
              </a:rPr>
            </a:br>
            <a:br>
              <a:rPr lang="nl-NL" sz="2000" dirty="0">
                <a:solidFill>
                  <a:srgbClr val="FFFFFF"/>
                </a:solidFill>
              </a:rPr>
            </a:br>
            <a:r>
              <a:rPr lang="nl-NL" sz="2000" dirty="0">
                <a:solidFill>
                  <a:srgbClr val="FFFFFF"/>
                </a:solidFill>
              </a:rPr>
              <a:t>3.	Waar ben je trots op? Noem bijvoorbeeld iets wat je 	gedaan/bereikt hebt?</a:t>
            </a:r>
            <a:br>
              <a:rPr lang="nl-NL" sz="2000" dirty="0">
                <a:solidFill>
                  <a:srgbClr val="FFFFFF"/>
                </a:solidFill>
              </a:rPr>
            </a:br>
            <a:br>
              <a:rPr lang="nl-NL" sz="2000" dirty="0">
                <a:solidFill>
                  <a:srgbClr val="FFFFFF"/>
                </a:solidFill>
              </a:rPr>
            </a:br>
            <a:br>
              <a:rPr lang="nl-NL" sz="2000" dirty="0">
                <a:solidFill>
                  <a:srgbClr val="FFFFFF"/>
                </a:solidFill>
              </a:rPr>
            </a:br>
            <a:br>
              <a:rPr lang="nl-NL" sz="2000" dirty="0">
                <a:solidFill>
                  <a:srgbClr val="FFFFFF"/>
                </a:solidFill>
              </a:rPr>
            </a:br>
            <a:br>
              <a:rPr lang="nl-NL" sz="2000" dirty="0">
                <a:solidFill>
                  <a:srgbClr val="FFFFFF"/>
                </a:solidFill>
              </a:rPr>
            </a:br>
            <a:br>
              <a:rPr lang="nl-NL" sz="2000" dirty="0">
                <a:solidFill>
                  <a:srgbClr val="FFFFFF"/>
                </a:solidFill>
              </a:rPr>
            </a:br>
            <a:endParaRPr lang="nl-NL" sz="2000" dirty="0">
              <a:solidFill>
                <a:srgbClr val="FFFFFF"/>
              </a:solidFill>
            </a:endParaRPr>
          </a:p>
        </p:txBody>
      </p:sp>
      <p:sp>
        <p:nvSpPr>
          <p:cNvPr id="13" name="sketch line">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7682" y="4043302"/>
            <a:ext cx="5303520" cy="18288"/>
          </a:xfrm>
          <a:custGeom>
            <a:avLst/>
            <a:gdLst>
              <a:gd name="connsiteX0" fmla="*/ 0 w 5303520"/>
              <a:gd name="connsiteY0" fmla="*/ 0 h 18288"/>
              <a:gd name="connsiteX1" fmla="*/ 556870 w 5303520"/>
              <a:gd name="connsiteY1" fmla="*/ 0 h 18288"/>
              <a:gd name="connsiteX2" fmla="*/ 1272845 w 5303520"/>
              <a:gd name="connsiteY2" fmla="*/ 0 h 18288"/>
              <a:gd name="connsiteX3" fmla="*/ 1882750 w 5303520"/>
              <a:gd name="connsiteY3" fmla="*/ 0 h 18288"/>
              <a:gd name="connsiteX4" fmla="*/ 2439619 w 5303520"/>
              <a:gd name="connsiteY4" fmla="*/ 0 h 18288"/>
              <a:gd name="connsiteX5" fmla="*/ 3155594 w 5303520"/>
              <a:gd name="connsiteY5" fmla="*/ 0 h 18288"/>
              <a:gd name="connsiteX6" fmla="*/ 3818534 w 5303520"/>
              <a:gd name="connsiteY6" fmla="*/ 0 h 18288"/>
              <a:gd name="connsiteX7" fmla="*/ 4481474 w 5303520"/>
              <a:gd name="connsiteY7" fmla="*/ 0 h 18288"/>
              <a:gd name="connsiteX8" fmla="*/ 5303520 w 5303520"/>
              <a:gd name="connsiteY8" fmla="*/ 0 h 18288"/>
              <a:gd name="connsiteX9" fmla="*/ 5303520 w 5303520"/>
              <a:gd name="connsiteY9" fmla="*/ 18288 h 18288"/>
              <a:gd name="connsiteX10" fmla="*/ 4746650 w 5303520"/>
              <a:gd name="connsiteY10" fmla="*/ 18288 h 18288"/>
              <a:gd name="connsiteX11" fmla="*/ 4242816 w 5303520"/>
              <a:gd name="connsiteY11" fmla="*/ 18288 h 18288"/>
              <a:gd name="connsiteX12" fmla="*/ 3526841 w 5303520"/>
              <a:gd name="connsiteY12" fmla="*/ 18288 h 18288"/>
              <a:gd name="connsiteX13" fmla="*/ 2969971 w 5303520"/>
              <a:gd name="connsiteY13" fmla="*/ 18288 h 18288"/>
              <a:gd name="connsiteX14" fmla="*/ 2253996 w 5303520"/>
              <a:gd name="connsiteY14" fmla="*/ 18288 h 18288"/>
              <a:gd name="connsiteX15" fmla="*/ 1484986 w 5303520"/>
              <a:gd name="connsiteY15" fmla="*/ 18288 h 18288"/>
              <a:gd name="connsiteX16" fmla="*/ 875081 w 5303520"/>
              <a:gd name="connsiteY16" fmla="*/ 18288 h 18288"/>
              <a:gd name="connsiteX17" fmla="*/ 0 w 5303520"/>
              <a:gd name="connsiteY17" fmla="*/ 18288 h 18288"/>
              <a:gd name="connsiteX18" fmla="*/ 0 w 530352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03520" h="18288"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4050" y="6954"/>
                  <a:pt x="5304254" y="12839"/>
                  <a:pt x="5303520" y="18288"/>
                </a:cubicBezTo>
                <a:cubicBezTo>
                  <a:pt x="5132450" y="501"/>
                  <a:pt x="4953391" y="18714"/>
                  <a:pt x="4746650" y="18288"/>
                </a:cubicBezTo>
                <a:cubicBezTo>
                  <a:pt x="4539909" y="17863"/>
                  <a:pt x="4361261" y="7168"/>
                  <a:pt x="4242816" y="18288"/>
                </a:cubicBezTo>
                <a:cubicBezTo>
                  <a:pt x="4124371" y="29408"/>
                  <a:pt x="3754907" y="21026"/>
                  <a:pt x="3526841" y="18288"/>
                </a:cubicBezTo>
                <a:cubicBezTo>
                  <a:pt x="3298775" y="15550"/>
                  <a:pt x="3164473" y="3913"/>
                  <a:pt x="2969971" y="18288"/>
                </a:cubicBezTo>
                <a:cubicBezTo>
                  <a:pt x="2775469" y="32664"/>
                  <a:pt x="2608536" y="2050"/>
                  <a:pt x="2253996" y="18288"/>
                </a:cubicBezTo>
                <a:cubicBezTo>
                  <a:pt x="1899456" y="34526"/>
                  <a:pt x="1752044" y="28789"/>
                  <a:pt x="1484986" y="18288"/>
                </a:cubicBezTo>
                <a:cubicBezTo>
                  <a:pt x="1217928" y="7788"/>
                  <a:pt x="1060609" y="-4784"/>
                  <a:pt x="875081" y="18288"/>
                </a:cubicBezTo>
                <a:cubicBezTo>
                  <a:pt x="689553" y="41360"/>
                  <a:pt x="188846" y="25228"/>
                  <a:pt x="0" y="18288"/>
                </a:cubicBezTo>
                <a:cubicBezTo>
                  <a:pt x="-570" y="9279"/>
                  <a:pt x="132" y="5100"/>
                  <a:pt x="0" y="0"/>
                </a:cubicBezTo>
                <a:close/>
              </a:path>
              <a:path w="5303520" h="18288" stroke="0"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2837" y="5414"/>
                  <a:pt x="5302800" y="12510"/>
                  <a:pt x="5303520" y="18288"/>
                </a:cubicBezTo>
                <a:cubicBezTo>
                  <a:pt x="5082751" y="18456"/>
                  <a:pt x="4993374" y="24100"/>
                  <a:pt x="4746650" y="18288"/>
                </a:cubicBezTo>
                <a:cubicBezTo>
                  <a:pt x="4499926" y="12477"/>
                  <a:pt x="4368648" y="-7187"/>
                  <a:pt x="4083710" y="18288"/>
                </a:cubicBezTo>
                <a:cubicBezTo>
                  <a:pt x="3798772" y="43763"/>
                  <a:pt x="3729434" y="5501"/>
                  <a:pt x="3473806" y="18288"/>
                </a:cubicBezTo>
                <a:cubicBezTo>
                  <a:pt x="3218178" y="31075"/>
                  <a:pt x="3056855" y="30003"/>
                  <a:pt x="2704795" y="18288"/>
                </a:cubicBezTo>
                <a:cubicBezTo>
                  <a:pt x="2352735" y="6573"/>
                  <a:pt x="2319447" y="29257"/>
                  <a:pt x="1935785" y="18288"/>
                </a:cubicBezTo>
                <a:cubicBezTo>
                  <a:pt x="1552123" y="7320"/>
                  <a:pt x="1532619" y="-467"/>
                  <a:pt x="1378915" y="18288"/>
                </a:cubicBezTo>
                <a:cubicBezTo>
                  <a:pt x="1225211" y="37043"/>
                  <a:pt x="1038692" y="34308"/>
                  <a:pt x="715975" y="18288"/>
                </a:cubicBezTo>
                <a:cubicBezTo>
                  <a:pt x="393258" y="2268"/>
                  <a:pt x="303768" y="26944"/>
                  <a:pt x="0" y="18288"/>
                </a:cubicBezTo>
                <a:cubicBezTo>
                  <a:pt x="-306" y="11061"/>
                  <a:pt x="-655" y="7751"/>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kstvak 2">
            <a:extLst>
              <a:ext uri="{FF2B5EF4-FFF2-40B4-BE49-F238E27FC236}">
                <a16:creationId xmlns:a16="http://schemas.microsoft.com/office/drawing/2014/main" id="{807166BA-1CB4-C70D-AAA4-8468E4890335}"/>
              </a:ext>
            </a:extLst>
          </p:cNvPr>
          <p:cNvSpPr txBox="1"/>
          <p:nvPr/>
        </p:nvSpPr>
        <p:spPr>
          <a:xfrm>
            <a:off x="506027" y="399495"/>
            <a:ext cx="3089429" cy="369332"/>
          </a:xfrm>
          <a:prstGeom prst="rect">
            <a:avLst/>
          </a:prstGeom>
          <a:noFill/>
        </p:spPr>
        <p:txBody>
          <a:bodyPr wrap="square" rtlCol="0">
            <a:spAutoFit/>
          </a:bodyPr>
          <a:lstStyle/>
          <a:p>
            <a:r>
              <a:rPr lang="nl-NL" dirty="0"/>
              <a:t>Kennismaken</a:t>
            </a:r>
          </a:p>
        </p:txBody>
      </p:sp>
    </p:spTree>
    <p:extLst>
      <p:ext uri="{BB962C8B-B14F-4D97-AF65-F5344CB8AC3E}">
        <p14:creationId xmlns:p14="http://schemas.microsoft.com/office/powerpoint/2010/main" val="1832796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CAD20A5-B9BF-4C29-B1C0-882CF36B4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5" descr="Afbeelding met illustratie&#10;&#10;Automatisch gegenereerde beschrijving">
            <a:extLst>
              <a:ext uri="{FF2B5EF4-FFF2-40B4-BE49-F238E27FC236}">
                <a16:creationId xmlns:a16="http://schemas.microsoft.com/office/drawing/2014/main" id="{20136394-58FF-63E9-4BD1-26B990486BA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39" r="1" b="1"/>
          <a:stretch/>
        </p:blipFill>
        <p:spPr>
          <a:xfrm>
            <a:off x="20" y="1"/>
            <a:ext cx="4752733" cy="6858000"/>
          </a:xfrm>
          <a:prstGeom prst="rect">
            <a:avLst/>
          </a:prstGeom>
        </p:spPr>
      </p:pic>
      <p:sp>
        <p:nvSpPr>
          <p:cNvPr id="20" name="Rectangle 19">
            <a:extLst>
              <a:ext uri="{FF2B5EF4-FFF2-40B4-BE49-F238E27FC236}">
                <a16:creationId xmlns:a16="http://schemas.microsoft.com/office/drawing/2014/main" id="{7283847B-B7B4-4D47-875A-C45ADEF4C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0" y="685800"/>
            <a:ext cx="60579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6262578" y="1259958"/>
            <a:ext cx="4405422" cy="3213719"/>
          </a:xfrm>
        </p:spPr>
        <p:txBody>
          <a:bodyPr anchor="b">
            <a:normAutofit/>
          </a:bodyPr>
          <a:lstStyle/>
          <a:p>
            <a:r>
              <a:rPr lang="nl-NL" sz="3200" dirty="0">
                <a:solidFill>
                  <a:srgbClr val="595959"/>
                </a:solidFill>
              </a:rPr>
              <a:t>Komen tot een regionaal (overdrachtsdocument) voor het loopbaandossier, </a:t>
            </a:r>
            <a:br>
              <a:rPr lang="nl-NL" sz="3200" dirty="0">
                <a:solidFill>
                  <a:srgbClr val="595959"/>
                </a:solidFill>
              </a:rPr>
            </a:br>
            <a:r>
              <a:rPr lang="nl-NL" sz="3200" dirty="0">
                <a:solidFill>
                  <a:srgbClr val="595959"/>
                </a:solidFill>
              </a:rPr>
              <a:t>hoe is dit proces gegaan in de regio </a:t>
            </a:r>
            <a:r>
              <a:rPr lang="nl-NL" sz="3200">
                <a:solidFill>
                  <a:srgbClr val="595959"/>
                </a:solidFill>
              </a:rPr>
              <a:t>NO Brabant?</a:t>
            </a:r>
            <a:endParaRPr lang="nl-NL" sz="3200" dirty="0">
              <a:solidFill>
                <a:srgbClr val="595959"/>
              </a:solidFill>
            </a:endParaRPr>
          </a:p>
        </p:txBody>
      </p:sp>
    </p:spTree>
    <p:extLst>
      <p:ext uri="{BB962C8B-B14F-4D97-AF65-F5344CB8AC3E}">
        <p14:creationId xmlns:p14="http://schemas.microsoft.com/office/powerpoint/2010/main" val="418853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3"/>
          <a:stretch>
            <a:fillRect/>
          </a:stretch>
        </p:blipFill>
        <p:spPr>
          <a:xfrm>
            <a:off x="838199" y="4029933"/>
            <a:ext cx="5098383" cy="2372655"/>
          </a:xfrm>
          <a:prstGeom prst="rect">
            <a:avLst/>
          </a:prstGeom>
        </p:spPr>
      </p:pic>
      <p:sp>
        <p:nvSpPr>
          <p:cNvPr id="7" name="Rechthoek 6"/>
          <p:cNvSpPr/>
          <p:nvPr/>
        </p:nvSpPr>
        <p:spPr>
          <a:xfrm>
            <a:off x="1262012" y="1225226"/>
            <a:ext cx="9667976" cy="2308324"/>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nl-NL" sz="2400" b="0" i="0" u="none" strike="noStrike" kern="1200" cap="none" spc="0" normalizeH="0" baseline="0" noProof="0" dirty="0">
                <a:ln>
                  <a:noFill/>
                </a:ln>
                <a:solidFill>
                  <a:srgbClr val="CC0099"/>
                </a:solidFill>
                <a:effectLst/>
                <a:uLnTx/>
                <a:uFillTx/>
                <a:latin typeface="Calibri" panose="020F0502020204030204"/>
                <a:ea typeface="+mn-ea"/>
                <a:cs typeface="+mn-cs"/>
              </a:rPr>
              <a:t>Op 4 april 2019 namen LOB-professionals van de vo en mbo-scholen (met begeleiding van de regiocontactpersonen van het Expertisepunt LOB) in de regio NO Brabant een gezamenlijk initiatief om;</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2400" b="0" i="0" u="none" strike="noStrike" kern="1200" cap="none" spc="0" normalizeH="0" baseline="0" noProof="0" dirty="0">
                <a:ln>
                  <a:noFill/>
                </a:ln>
                <a:solidFill>
                  <a:srgbClr val="CC0099"/>
                </a:solidFill>
                <a:effectLst/>
                <a:uLnTx/>
                <a:uFillTx/>
                <a:latin typeface="Calibri" panose="020F0502020204030204"/>
                <a:ea typeface="+mn-ea"/>
                <a:cs typeface="+mn-cs"/>
              </a:rPr>
              <a:t>Gemeenschappelijke verantwoordelijkheid te nemen het voor de loopbaanbegeleiding op de overgang van het vo naar het mbo</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2400" b="0" i="0" u="none" strike="noStrike" kern="1200" cap="none" spc="0" normalizeH="0" baseline="0" noProof="0" dirty="0">
                <a:ln>
                  <a:noFill/>
                </a:ln>
                <a:solidFill>
                  <a:srgbClr val="CC0099"/>
                </a:solidFill>
                <a:effectLst/>
                <a:uLnTx/>
                <a:uFillTx/>
                <a:latin typeface="Calibri" panose="020F0502020204030204"/>
                <a:ea typeface="+mn-ea"/>
                <a:cs typeface="Arial" panose="020B0604020202020204" pitchFamily="34" charset="0"/>
              </a:rPr>
              <a:t>Om hier het loopbaandossier een rol en betekenis in te geven.</a:t>
            </a:r>
            <a:endParaRPr kumimoji="0" lang="nl-NL" sz="2400" b="0" i="0" u="none" strike="noStrike" kern="1200" cap="none" spc="0" normalizeH="0" baseline="0" noProof="0" dirty="0">
              <a:ln>
                <a:noFill/>
              </a:ln>
              <a:solidFill>
                <a:srgbClr val="CC0099"/>
              </a:solidFill>
              <a:effectLst/>
              <a:uLnTx/>
              <a:uFillTx/>
              <a:latin typeface="Calibri" panose="020F0502020204030204"/>
              <a:ea typeface="+mn-ea"/>
              <a:cs typeface="+mn-cs"/>
            </a:endParaRPr>
          </a:p>
        </p:txBody>
      </p:sp>
      <p:pic>
        <p:nvPicPr>
          <p:cNvPr id="8" name="Afbeelding 7"/>
          <p:cNvPicPr>
            <a:picLocks noChangeAspect="1"/>
          </p:cNvPicPr>
          <p:nvPr/>
        </p:nvPicPr>
        <p:blipFill>
          <a:blip r:embed="rId4"/>
          <a:stretch>
            <a:fillRect/>
          </a:stretch>
        </p:blipFill>
        <p:spPr>
          <a:xfrm>
            <a:off x="7981025" y="3613413"/>
            <a:ext cx="3419778" cy="2638751"/>
          </a:xfrm>
          <a:prstGeom prst="rect">
            <a:avLst/>
          </a:prstGeom>
        </p:spPr>
      </p:pic>
      <p:pic>
        <p:nvPicPr>
          <p:cNvPr id="9" name="Afbeelding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238" y="258661"/>
            <a:ext cx="1027923" cy="570153"/>
          </a:xfrm>
          <a:prstGeom prst="rect">
            <a:avLst/>
          </a:prstGeom>
        </p:spPr>
      </p:pic>
      <p:graphicFrame>
        <p:nvGraphicFramePr>
          <p:cNvPr id="10" name="Object 9"/>
          <p:cNvGraphicFramePr>
            <a:graphicFrameLocks noChangeAspect="1"/>
          </p:cNvGraphicFramePr>
          <p:nvPr>
            <p:extLst>
              <p:ext uri="{D42A27DB-BD31-4B8C-83A1-F6EECF244321}">
                <p14:modId xmlns:p14="http://schemas.microsoft.com/office/powerpoint/2010/main" val="3068324914"/>
              </p:ext>
            </p:extLst>
          </p:nvPr>
        </p:nvGraphicFramePr>
        <p:xfrm>
          <a:off x="-225490" y="6238287"/>
          <a:ext cx="12642980" cy="951654"/>
        </p:xfrm>
        <a:graphic>
          <a:graphicData uri="http://schemas.openxmlformats.org/presentationml/2006/ole">
            <mc:AlternateContent xmlns:mc="http://schemas.openxmlformats.org/markup-compatibility/2006">
              <mc:Choice xmlns:v="urn:schemas-microsoft-com:vml" Requires="v">
                <p:oleObj name="Image" r:id="rId6" imgW="7046640" imgH="1280160" progId="Photoshop.Image.18">
                  <p:embed/>
                </p:oleObj>
              </mc:Choice>
              <mc:Fallback>
                <p:oleObj name="Image" r:id="rId6" imgW="7046640" imgH="1280160" progId="Photoshop.Image.18">
                  <p:embed/>
                  <p:pic>
                    <p:nvPicPr>
                      <p:cNvPr id="10" name="Object 9"/>
                      <p:cNvPicPr/>
                      <p:nvPr/>
                    </p:nvPicPr>
                    <p:blipFill>
                      <a:blip r:embed="rId7"/>
                      <a:stretch>
                        <a:fillRect/>
                      </a:stretch>
                    </p:blipFill>
                    <p:spPr>
                      <a:xfrm>
                        <a:off x="-225490" y="6238287"/>
                        <a:ext cx="12642980" cy="951654"/>
                      </a:xfrm>
                      <a:prstGeom prst="rect">
                        <a:avLst/>
                      </a:prstGeom>
                    </p:spPr>
                  </p:pic>
                </p:oleObj>
              </mc:Fallback>
            </mc:AlternateContent>
          </a:graphicData>
        </a:graphic>
      </p:graphicFrame>
      <p:sp>
        <p:nvSpPr>
          <p:cNvPr id="11" name="Rechthoek 10"/>
          <p:cNvSpPr/>
          <p:nvPr/>
        </p:nvSpPr>
        <p:spPr>
          <a:xfrm>
            <a:off x="5052036" y="6337649"/>
            <a:ext cx="693010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Initiatief van VO-raad  MBO Raad en vereniging Hogescholen </a:t>
            </a:r>
          </a:p>
        </p:txBody>
      </p:sp>
      <p:sp>
        <p:nvSpPr>
          <p:cNvPr id="2" name="Tekstvak 1"/>
          <p:cNvSpPr txBox="1"/>
          <p:nvPr/>
        </p:nvSpPr>
        <p:spPr>
          <a:xfrm>
            <a:off x="1262012" y="839461"/>
            <a:ext cx="6972598" cy="461665"/>
          </a:xfrm>
          <a:prstGeom prst="rect">
            <a:avLst/>
          </a:prstGeom>
          <a:noFill/>
        </p:spPr>
        <p:txBody>
          <a:bodyPr wrap="square" rtlCol="0">
            <a:spAutoFit/>
          </a:bodyPr>
          <a:lstStyle/>
          <a:p>
            <a:r>
              <a:rPr lang="nl-NL" sz="2400" i="1" dirty="0">
                <a:solidFill>
                  <a:schemeClr val="accent2">
                    <a:lumMod val="50000"/>
                  </a:schemeClr>
                </a:solidFill>
              </a:rPr>
              <a:t>Hoe zijn we gestart in de regio NO Brabant?</a:t>
            </a:r>
          </a:p>
        </p:txBody>
      </p:sp>
    </p:spTree>
    <p:extLst>
      <p:ext uri="{BB962C8B-B14F-4D97-AF65-F5344CB8AC3E}">
        <p14:creationId xmlns:p14="http://schemas.microsoft.com/office/powerpoint/2010/main" val="1524445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0">
            <a:extLst>
              <a:ext uri="{FF2B5EF4-FFF2-40B4-BE49-F238E27FC236}">
                <a16:creationId xmlns:a16="http://schemas.microsoft.com/office/drawing/2014/main" id="{624D8376-6E48-4B62-8469-E3BC5ED6A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1" y="0"/>
            <a:ext cx="755640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el 3">
            <a:extLst>
              <a:ext uri="{FF2B5EF4-FFF2-40B4-BE49-F238E27FC236}">
                <a16:creationId xmlns:a16="http://schemas.microsoft.com/office/drawing/2014/main" id="{FE25A773-92E9-42A3-B01C-7125A310C0B2}"/>
              </a:ext>
            </a:extLst>
          </p:cNvPr>
          <p:cNvSpPr>
            <a:spLocks noGrp="1"/>
          </p:cNvSpPr>
          <p:nvPr>
            <p:ph type="title"/>
          </p:nvPr>
        </p:nvSpPr>
        <p:spPr>
          <a:xfrm>
            <a:off x="5042990" y="673654"/>
            <a:ext cx="6586491" cy="1676603"/>
          </a:xfrm>
        </p:spPr>
        <p:txBody>
          <a:bodyPr vert="horz" lIns="91440" tIns="45720" rIns="91440" bIns="45720" rtlCol="0" anchor="ctr">
            <a:normAutofit/>
          </a:bodyPr>
          <a:lstStyle/>
          <a:p>
            <a:r>
              <a:rPr lang="en-US" sz="3800">
                <a:solidFill>
                  <a:schemeClr val="bg1"/>
                </a:solidFill>
              </a:rPr>
              <a:t>Waarom een (regionaal overdrachtsdocument) voor het loopbaandossier?</a:t>
            </a:r>
          </a:p>
        </p:txBody>
      </p:sp>
      <p:sp>
        <p:nvSpPr>
          <p:cNvPr id="3" name="Tijdelijke aanduiding voor inhoud 2">
            <a:extLst>
              <a:ext uri="{FF2B5EF4-FFF2-40B4-BE49-F238E27FC236}">
                <a16:creationId xmlns:a16="http://schemas.microsoft.com/office/drawing/2014/main" id="{7E2B4E0C-1D7B-47CC-8970-CB25EA8EACF1}"/>
              </a:ext>
            </a:extLst>
          </p:cNvPr>
          <p:cNvSpPr>
            <a:spLocks noGrp="1"/>
          </p:cNvSpPr>
          <p:nvPr>
            <p:ph sz="half" idx="1"/>
          </p:nvPr>
        </p:nvSpPr>
        <p:spPr>
          <a:xfrm>
            <a:off x="5198110" y="2482788"/>
            <a:ext cx="6586490" cy="4095750"/>
          </a:xfrm>
        </p:spPr>
        <p:txBody>
          <a:bodyPr vert="horz" lIns="91440" tIns="45720" rIns="91440" bIns="45720" rtlCol="0">
            <a:normAutofit lnSpcReduction="10000"/>
          </a:bodyPr>
          <a:lstStyle/>
          <a:p>
            <a:pPr marL="0" indent="0">
              <a:buNone/>
            </a:pPr>
            <a:r>
              <a:rPr lang="nl-NL" sz="1700">
                <a:solidFill>
                  <a:schemeClr val="accent1">
                    <a:lumMod val="20000"/>
                    <a:lumOff val="80000"/>
                  </a:schemeClr>
                </a:solidFill>
              </a:rPr>
              <a:t>De begeleiding op de ontwikkeling -van de loopbaancompetenties- van jongeren zou geen onderbreking mogen hebben op de overgang van vmbo naar het mbo.</a:t>
            </a:r>
          </a:p>
          <a:p>
            <a:pPr marL="0"/>
            <a:endParaRPr lang="nl-NL" sz="1700">
              <a:solidFill>
                <a:schemeClr val="accent1">
                  <a:lumMod val="20000"/>
                  <a:lumOff val="80000"/>
                </a:schemeClr>
              </a:solidFill>
            </a:endParaRPr>
          </a:p>
          <a:p>
            <a:pPr marL="0" indent="0">
              <a:buNone/>
            </a:pPr>
            <a:r>
              <a:rPr lang="nl-NL" sz="1700">
                <a:solidFill>
                  <a:schemeClr val="accent1">
                    <a:lumMod val="20000"/>
                    <a:lumOff val="80000"/>
                  </a:schemeClr>
                </a:solidFill>
              </a:rPr>
              <a:t>Dit zou een doorlopend en continu proces moeten zijn.</a:t>
            </a:r>
          </a:p>
          <a:p>
            <a:pPr marL="0"/>
            <a:endParaRPr lang="nl-NL" sz="1700">
              <a:solidFill>
                <a:schemeClr val="accent1">
                  <a:lumMod val="20000"/>
                  <a:lumOff val="80000"/>
                </a:schemeClr>
              </a:solidFill>
            </a:endParaRPr>
          </a:p>
          <a:p>
            <a:pPr marL="0" indent="0">
              <a:buNone/>
            </a:pPr>
            <a:r>
              <a:rPr lang="nl-NL" sz="1700">
                <a:solidFill>
                  <a:schemeClr val="accent1">
                    <a:lumMod val="20000"/>
                    <a:lumOff val="80000"/>
                  </a:schemeClr>
                </a:solidFill>
              </a:rPr>
              <a:t>Waarbij op het mbo aangesloten wordt bij de ontwikkeling die de jongere al heeft doorgemaakt op het vo waardoor hij een goede start kan maken.</a:t>
            </a:r>
          </a:p>
          <a:p>
            <a:pPr marL="0"/>
            <a:endParaRPr lang="nl-NL" sz="1700">
              <a:solidFill>
                <a:schemeClr val="accent1">
                  <a:lumMod val="20000"/>
                  <a:lumOff val="80000"/>
                </a:schemeClr>
              </a:solidFill>
            </a:endParaRPr>
          </a:p>
          <a:p>
            <a:pPr marL="0" indent="0">
              <a:buNone/>
            </a:pPr>
            <a:r>
              <a:rPr lang="nl-NL" sz="1700">
                <a:solidFill>
                  <a:schemeClr val="accent1">
                    <a:lumMod val="20000"/>
                    <a:lumOff val="80000"/>
                  </a:schemeClr>
                </a:solidFill>
              </a:rPr>
              <a:t>Hierbij helpt het de jongere én de scholen als hierbij zoveel mogelijk ‘dezelfde taal’ gesproken wordt.</a:t>
            </a:r>
          </a:p>
          <a:p>
            <a:pPr marL="0" indent="0">
              <a:buNone/>
            </a:pPr>
            <a:r>
              <a:rPr lang="nl-NL" sz="1700">
                <a:solidFill>
                  <a:schemeClr val="accent1">
                    <a:lumMod val="20000"/>
                    <a:lumOff val="80000"/>
                  </a:schemeClr>
                </a:solidFill>
              </a:rPr>
              <a:t>Het regionale (overdrachtsdocument)  loopbaandossier kan hierbij een hulpmiddel zijn. </a:t>
            </a:r>
          </a:p>
          <a:p>
            <a:endParaRPr lang="en-US" sz="1700" dirty="0">
              <a:solidFill>
                <a:schemeClr val="accent1">
                  <a:lumMod val="20000"/>
                  <a:lumOff val="80000"/>
                </a:schemeClr>
              </a:solidFill>
            </a:endParaRPr>
          </a:p>
        </p:txBody>
      </p:sp>
      <p:pic>
        <p:nvPicPr>
          <p:cNvPr id="7" name="Picture 2" descr="Begin met het waarom Banner Image">
            <a:extLst>
              <a:ext uri="{FF2B5EF4-FFF2-40B4-BE49-F238E27FC236}">
                <a16:creationId xmlns:a16="http://schemas.microsoft.com/office/drawing/2014/main" id="{FE4DE6AF-0848-4246-9FFD-764D4013B7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769" b="1"/>
          <a:stretch/>
        </p:blipFill>
        <p:spPr bwMode="auto">
          <a:xfrm>
            <a:off x="1" y="0"/>
            <a:ext cx="4869832" cy="5060515"/>
          </a:xfrm>
          <a:custGeom>
            <a:avLst/>
            <a:gdLst/>
            <a:ahLst/>
            <a:cxnLst/>
            <a:rect l="l" t="t" r="r" b="b"/>
            <a:pathLst>
              <a:path w="5067519" h="5265942">
                <a:moveTo>
                  <a:pt x="0" y="0"/>
                </a:moveTo>
                <a:lnTo>
                  <a:pt x="4097786" y="0"/>
                </a:lnTo>
                <a:lnTo>
                  <a:pt x="4176264" y="71326"/>
                </a:lnTo>
                <a:cubicBezTo>
                  <a:pt x="4726927" y="621989"/>
                  <a:pt x="5067519" y="1382723"/>
                  <a:pt x="5067519" y="2223006"/>
                </a:cubicBezTo>
                <a:cubicBezTo>
                  <a:pt x="5067519" y="3903573"/>
                  <a:pt x="3705150" y="5265942"/>
                  <a:pt x="2024583" y="5265942"/>
                </a:cubicBezTo>
                <a:cubicBezTo>
                  <a:pt x="1315594" y="5265942"/>
                  <a:pt x="663237" y="5023470"/>
                  <a:pt x="145914" y="4616926"/>
                </a:cubicBezTo>
                <a:lnTo>
                  <a:pt x="0" y="4489006"/>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174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 name="Rectangle 1053">
            <a:extLst>
              <a:ext uri="{FF2B5EF4-FFF2-40B4-BE49-F238E27FC236}">
                <a16:creationId xmlns:a16="http://schemas.microsoft.com/office/drawing/2014/main" id="{F9DA4879-7C97-47D8-8954-7F0E549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38174" y="639401"/>
            <a:ext cx="5374005" cy="5577162"/>
          </a:xfrm>
          <a:prstGeom prst="rect">
            <a:avLst/>
          </a:prstGeom>
          <a:solidFill>
            <a:srgbClr val="404040">
              <a:alpha val="92941"/>
            </a:srgbClr>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hthoek 3"/>
          <p:cNvSpPr/>
          <p:nvPr/>
        </p:nvSpPr>
        <p:spPr>
          <a:xfrm>
            <a:off x="739739" y="885825"/>
            <a:ext cx="5082249" cy="4953001"/>
          </a:xfrm>
          <a:prstGeom prst="rect">
            <a:avLst/>
          </a:prstGeom>
        </p:spPr>
        <p:txBody>
          <a:bodyPr vert="horz" lIns="91440" tIns="45720" rIns="91440" bIns="45720" rtlCol="0">
            <a:normAutofit/>
          </a:bodyPr>
          <a:lstStyle/>
          <a:p>
            <a:pPr marR="0" lvl="0" fontAlgn="auto">
              <a:lnSpc>
                <a:spcPct val="90000"/>
              </a:lnSpc>
              <a:spcBef>
                <a:spcPts val="0"/>
              </a:spcBef>
              <a:spcAft>
                <a:spcPts val="600"/>
              </a:spcAft>
              <a:buClrTx/>
              <a:buSzTx/>
              <a:tabLst/>
              <a:defRPr/>
            </a:pPr>
            <a:r>
              <a:rPr kumimoji="0" lang="nl-NL" sz="1600" b="1" i="0" u="none" strike="noStrike" cap="none" spc="0" normalizeH="0" baseline="0" dirty="0">
                <a:ln>
                  <a:noFill/>
                </a:ln>
                <a:solidFill>
                  <a:srgbClr val="FFFFFF"/>
                </a:solidFill>
                <a:effectLst/>
                <a:uLnTx/>
                <a:uFillTx/>
              </a:rPr>
              <a:t>Het (regionale)  loopbaandossier als overdrachtsdocument sluit aan bij landelijke beleidsmaatregelen en ontwikkelingen van de afgelopen jaren zoals;</a:t>
            </a:r>
          </a:p>
          <a:p>
            <a:pPr marL="514350" marR="0" lvl="0" indent="-228600" fontAlgn="auto">
              <a:lnSpc>
                <a:spcPct val="90000"/>
              </a:lnSpc>
              <a:spcBef>
                <a:spcPts val="0"/>
              </a:spcBef>
              <a:spcAft>
                <a:spcPts val="600"/>
              </a:spcAft>
              <a:buClrTx/>
              <a:buSzTx/>
              <a:buFont typeface="Arial" panose="020B0604020202020204" pitchFamily="34" charset="0"/>
              <a:buChar char="•"/>
              <a:tabLst/>
              <a:defRPr/>
            </a:pPr>
            <a:r>
              <a:rPr kumimoji="0" lang="nl-NL" sz="1600" b="0" i="0" u="none" strike="noStrike" cap="none" spc="0" normalizeH="0" baseline="0" dirty="0">
                <a:ln>
                  <a:noFill/>
                </a:ln>
                <a:solidFill>
                  <a:srgbClr val="FFFFFF"/>
                </a:solidFill>
                <a:effectLst/>
                <a:uLnTx/>
                <a:uFillTx/>
              </a:rPr>
              <a:t>Het loopbaandossier is een exameneis in het vmbo</a:t>
            </a:r>
            <a:endParaRPr kumimoji="0" lang="nl-NL" sz="1600" b="1" i="0" u="none" strike="noStrike" cap="none" spc="0" normalizeH="0" baseline="0" dirty="0">
              <a:ln>
                <a:noFill/>
              </a:ln>
              <a:solidFill>
                <a:srgbClr val="FFFFFF"/>
              </a:solidFill>
              <a:effectLst/>
              <a:uLnTx/>
              <a:uFillTx/>
            </a:endParaRPr>
          </a:p>
          <a:p>
            <a:pPr marL="514350" marR="0" lvl="0" indent="-228600" fontAlgn="auto">
              <a:lnSpc>
                <a:spcPct val="90000"/>
              </a:lnSpc>
              <a:spcBef>
                <a:spcPts val="0"/>
              </a:spcBef>
              <a:spcAft>
                <a:spcPts val="600"/>
              </a:spcAft>
              <a:buClrTx/>
              <a:buSzTx/>
              <a:buFont typeface="Arial" panose="020B0604020202020204" pitchFamily="34" charset="0"/>
              <a:buChar char="•"/>
              <a:tabLst/>
              <a:defRPr/>
            </a:pPr>
            <a:r>
              <a:rPr kumimoji="0" lang="nl-NL" sz="1600" b="0" i="0" u="none" strike="noStrike" cap="none" spc="0" normalizeH="0" baseline="0" dirty="0">
                <a:ln>
                  <a:noFill/>
                </a:ln>
                <a:solidFill>
                  <a:srgbClr val="FFFFFF"/>
                </a:solidFill>
                <a:effectLst/>
                <a:uLnTx/>
                <a:uFillTx/>
              </a:rPr>
              <a:t>Kamerbrieven LOB (2016, 2017, 2020, dec 2022)</a:t>
            </a:r>
          </a:p>
          <a:p>
            <a:pPr marL="971550" marR="0" lvl="1" indent="-228600" fontAlgn="auto">
              <a:lnSpc>
                <a:spcPct val="90000"/>
              </a:lnSpc>
              <a:spcBef>
                <a:spcPts val="0"/>
              </a:spcBef>
              <a:spcAft>
                <a:spcPts val="600"/>
              </a:spcAft>
              <a:buClrTx/>
              <a:buSzTx/>
              <a:buFont typeface="Arial" panose="020B0604020202020204" pitchFamily="34" charset="0"/>
              <a:buChar char="•"/>
              <a:tabLst/>
              <a:defRPr/>
            </a:pPr>
            <a:r>
              <a:rPr kumimoji="0" lang="nl-NL" sz="1600" b="1" i="1" u="none" strike="noStrike" cap="none" spc="0" normalizeH="0" baseline="0" dirty="0">
                <a:ln>
                  <a:noFill/>
                </a:ln>
                <a:solidFill>
                  <a:srgbClr val="FFFFFF"/>
                </a:solidFill>
                <a:effectLst/>
                <a:uLnTx/>
                <a:uFillTx/>
              </a:rPr>
              <a:t>Betere samenwerking en begeleiding op de onderwijsovergangen </a:t>
            </a:r>
          </a:p>
          <a:p>
            <a:pPr marL="514350" marR="0" lvl="0" indent="-228600" fontAlgn="auto">
              <a:lnSpc>
                <a:spcPct val="90000"/>
              </a:lnSpc>
              <a:spcBef>
                <a:spcPts val="0"/>
              </a:spcBef>
              <a:spcAft>
                <a:spcPts val="600"/>
              </a:spcAft>
              <a:buClrTx/>
              <a:buSzTx/>
              <a:buFont typeface="Arial" panose="020B0604020202020204" pitchFamily="34" charset="0"/>
              <a:buChar char="•"/>
              <a:tabLst/>
              <a:defRPr/>
            </a:pPr>
            <a:r>
              <a:rPr kumimoji="0" lang="nl-NL" sz="1600" b="0" i="0" u="none" strike="noStrike" cap="none" spc="0" normalizeH="0" baseline="0" dirty="0">
                <a:ln>
                  <a:noFill/>
                </a:ln>
                <a:solidFill>
                  <a:srgbClr val="FFFFFF"/>
                </a:solidFill>
                <a:effectLst/>
                <a:uLnTx/>
                <a:uFillTx/>
              </a:rPr>
              <a:t>Sterk Beroepsonderwijs (versterken beroepsonderwijs in de regio , verbeteren aansluiting vmbo-mbo)</a:t>
            </a:r>
          </a:p>
          <a:p>
            <a:pPr marL="514350" marR="0" lvl="0" indent="-228600" fontAlgn="auto">
              <a:lnSpc>
                <a:spcPct val="90000"/>
              </a:lnSpc>
              <a:spcBef>
                <a:spcPts val="0"/>
              </a:spcBef>
              <a:spcAft>
                <a:spcPts val="600"/>
              </a:spcAft>
              <a:buClrTx/>
              <a:buSzTx/>
              <a:buFont typeface="Arial" panose="020B0604020202020204" pitchFamily="34" charset="0"/>
              <a:buChar char="•"/>
              <a:tabLst/>
              <a:defRPr/>
            </a:pPr>
            <a:r>
              <a:rPr kumimoji="0" lang="nl-NL" sz="1600" b="0" i="0" u="none" strike="noStrike" cap="none" spc="0" normalizeH="0" baseline="0" dirty="0">
                <a:ln>
                  <a:noFill/>
                </a:ln>
                <a:solidFill>
                  <a:srgbClr val="FFFFFF"/>
                </a:solidFill>
                <a:effectLst/>
                <a:uLnTx/>
                <a:uFillTx/>
              </a:rPr>
              <a:t>De wetgeving rond doorlopende leerroutes vmbo-mbo (2020)</a:t>
            </a:r>
            <a:endParaRPr kumimoji="0" lang="nl-NL" sz="1600" b="1" i="0" u="none" strike="noStrike" cap="none" spc="0" normalizeH="0" baseline="0" dirty="0">
              <a:ln>
                <a:noFill/>
              </a:ln>
              <a:solidFill>
                <a:srgbClr val="FFFFFF"/>
              </a:solidFill>
              <a:effectLst/>
              <a:uLnTx/>
              <a:uFillTx/>
            </a:endParaRPr>
          </a:p>
          <a:p>
            <a:pPr marL="514350" marR="0" lvl="0" indent="-228600" fontAlgn="auto">
              <a:lnSpc>
                <a:spcPct val="90000"/>
              </a:lnSpc>
              <a:spcBef>
                <a:spcPts val="0"/>
              </a:spcBef>
              <a:spcAft>
                <a:spcPts val="600"/>
              </a:spcAft>
              <a:buClrTx/>
              <a:buSzTx/>
              <a:buFont typeface="Arial" panose="020B0604020202020204" pitchFamily="34" charset="0"/>
              <a:buChar char="•"/>
              <a:tabLst/>
              <a:defRPr/>
            </a:pPr>
            <a:r>
              <a:rPr kumimoji="0" lang="nl-NL" sz="1600" b="0" i="0" u="none" strike="noStrike" cap="none" spc="0" normalizeH="0" baseline="0" dirty="0">
                <a:ln>
                  <a:noFill/>
                </a:ln>
                <a:solidFill>
                  <a:srgbClr val="FFFFFF"/>
                </a:solidFill>
                <a:effectLst/>
                <a:uLnTx/>
                <a:uFillTx/>
              </a:rPr>
              <a:t>Programma Sterk techniekonderwijs</a:t>
            </a:r>
          </a:p>
          <a:p>
            <a:pPr marL="514350" marR="0" lvl="0" indent="-228600" fontAlgn="auto">
              <a:lnSpc>
                <a:spcPct val="90000"/>
              </a:lnSpc>
              <a:spcBef>
                <a:spcPts val="0"/>
              </a:spcBef>
              <a:spcAft>
                <a:spcPts val="600"/>
              </a:spcAft>
              <a:buClrTx/>
              <a:buSzTx/>
              <a:buFont typeface="Arial" panose="020B0604020202020204" pitchFamily="34" charset="0"/>
              <a:buChar char="•"/>
              <a:tabLst/>
              <a:defRPr/>
            </a:pPr>
            <a:r>
              <a:rPr lang="nl-NL" sz="1600" dirty="0">
                <a:solidFill>
                  <a:srgbClr val="FFFFFF"/>
                </a:solidFill>
              </a:rPr>
              <a:t>Het kwaliteitskader LOB mbo </a:t>
            </a:r>
            <a:r>
              <a:rPr lang="nl-NL" sz="1600" dirty="0" err="1">
                <a:solidFill>
                  <a:srgbClr val="FFFFFF"/>
                </a:solidFill>
              </a:rPr>
              <a:t>i.o</a:t>
            </a:r>
            <a:r>
              <a:rPr lang="nl-NL" sz="1600" dirty="0">
                <a:solidFill>
                  <a:srgbClr val="FFFFFF"/>
                </a:solidFill>
              </a:rPr>
              <a:t> van OCW en de MBO-raad</a:t>
            </a:r>
            <a:endParaRPr kumimoji="0" lang="nl-NL" sz="1600" b="0" i="0" u="none" strike="noStrike" cap="none" spc="0" normalizeH="0" baseline="0" dirty="0">
              <a:ln>
                <a:noFill/>
              </a:ln>
              <a:solidFill>
                <a:srgbClr val="FFFFFF"/>
              </a:solidFill>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400" b="0" i="0" u="none" strike="noStrike" cap="none" spc="0" normalizeH="0" baseline="0" noProof="0" dirty="0">
              <a:ln>
                <a:noFill/>
              </a:ln>
              <a:solidFill>
                <a:srgbClr val="FFFFFF"/>
              </a:solidFill>
              <a:effectLst/>
              <a:uLnTx/>
              <a:uFillTx/>
            </a:endParaRPr>
          </a:p>
          <a:p>
            <a:pPr marL="45720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400" b="0" i="0" u="none" strike="noStrike" cap="none" spc="0" normalizeH="0" baseline="0" noProof="0" dirty="0">
              <a:ln>
                <a:noFill/>
              </a:ln>
              <a:solidFill>
                <a:srgbClr val="FFFFFF"/>
              </a:solidFill>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400" b="0" i="0" u="none" strike="noStrike" cap="none" spc="0" normalizeH="0" baseline="0" noProof="0" dirty="0">
              <a:ln>
                <a:noFill/>
              </a:ln>
              <a:solidFill>
                <a:srgbClr val="FFFFFF"/>
              </a:solidFill>
              <a:effectLst/>
              <a:uLnTx/>
              <a:uFillTx/>
            </a:endParaRPr>
          </a:p>
        </p:txBody>
      </p:sp>
      <p:pic>
        <p:nvPicPr>
          <p:cNvPr id="1044" name="Tijdelijke aanduiding voor inhoud 3">
            <a:extLst>
              <a:ext uri="{FF2B5EF4-FFF2-40B4-BE49-F238E27FC236}">
                <a16:creationId xmlns:a16="http://schemas.microsoft.com/office/drawing/2014/main" id="{02A32C0F-35E3-4E93-B9FB-F835D67D0917}"/>
              </a:ext>
            </a:extLst>
          </p:cNvPr>
          <p:cNvPicPr>
            <a:picLocks noChangeAspect="1"/>
          </p:cNvPicPr>
          <p:nvPr/>
        </p:nvPicPr>
        <p:blipFill>
          <a:blip r:embed="rId2"/>
          <a:stretch>
            <a:fillRect/>
          </a:stretch>
        </p:blipFill>
        <p:spPr>
          <a:xfrm>
            <a:off x="6240508" y="1658936"/>
            <a:ext cx="3349383" cy="1884027"/>
          </a:xfrm>
          <a:prstGeom prst="rect">
            <a:avLst/>
          </a:prstGeom>
        </p:spPr>
      </p:pic>
      <p:pic>
        <p:nvPicPr>
          <p:cNvPr id="1028" name="Picture 4" descr="Nieuwsberichten | Expertisepunt LOB"/>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244440" y="2313279"/>
            <a:ext cx="2517752" cy="127159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mbo-today.nl/wp-content/uploads/2015/03/Beroepsroute.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39811" y="3626778"/>
            <a:ext cx="2748447" cy="2153311"/>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p:cNvPicPr>
            <a:picLocks noChangeAspect="1"/>
          </p:cNvPicPr>
          <p:nvPr/>
        </p:nvPicPr>
        <p:blipFill>
          <a:blip r:embed="rId5"/>
          <a:stretch>
            <a:fillRect/>
          </a:stretch>
        </p:blipFill>
        <p:spPr>
          <a:xfrm>
            <a:off x="9589891" y="4148095"/>
            <a:ext cx="2434639" cy="1400508"/>
          </a:xfrm>
          <a:prstGeom prst="rect">
            <a:avLst/>
          </a:prstGeom>
        </p:spPr>
      </p:pic>
      <p:pic>
        <p:nvPicPr>
          <p:cNvPr id="2" name="Afbeelding 1">
            <a:extLst>
              <a:ext uri="{FF2B5EF4-FFF2-40B4-BE49-F238E27FC236}">
                <a16:creationId xmlns:a16="http://schemas.microsoft.com/office/drawing/2014/main" id="{9F736773-18FF-BFC5-9CB9-027027913C3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07210" y="5991869"/>
            <a:ext cx="874137" cy="449387"/>
          </a:xfrm>
          <a:prstGeom prst="rect">
            <a:avLst/>
          </a:prstGeom>
        </p:spPr>
      </p:pic>
      <p:sp>
        <p:nvSpPr>
          <p:cNvPr id="3" name="Tekstvak 2"/>
          <p:cNvSpPr txBox="1"/>
          <p:nvPr/>
        </p:nvSpPr>
        <p:spPr>
          <a:xfrm>
            <a:off x="6257924" y="342899"/>
            <a:ext cx="2830333" cy="830997"/>
          </a:xfrm>
          <a:prstGeom prst="rect">
            <a:avLst/>
          </a:prstGeom>
          <a:noFill/>
        </p:spPr>
        <p:txBody>
          <a:bodyPr wrap="square" rtlCol="0">
            <a:spAutoFit/>
          </a:bodyPr>
          <a:lstStyle/>
          <a:p>
            <a:pPr algn="ctr"/>
            <a:r>
              <a:rPr lang="nl-NL" sz="2400" dirty="0"/>
              <a:t>Welke partijen waren erbij betrokken?</a:t>
            </a:r>
          </a:p>
        </p:txBody>
      </p:sp>
    </p:spTree>
    <p:extLst>
      <p:ext uri="{BB962C8B-B14F-4D97-AF65-F5344CB8AC3E}">
        <p14:creationId xmlns:p14="http://schemas.microsoft.com/office/powerpoint/2010/main" val="1158780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 name="Rectangle 11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86F40A7D-70E6-4BC2-AD06-B2B292557596}"/>
              </a:ext>
            </a:extLst>
          </p:cNvPr>
          <p:cNvSpPr>
            <a:spLocks noGrp="1"/>
          </p:cNvSpPr>
          <p:nvPr>
            <p:ph type="title"/>
          </p:nvPr>
        </p:nvSpPr>
        <p:spPr>
          <a:xfrm>
            <a:off x="838200" y="365125"/>
            <a:ext cx="10515600" cy="1325563"/>
          </a:xfrm>
        </p:spPr>
        <p:txBody>
          <a:bodyPr>
            <a:normAutofit/>
          </a:bodyPr>
          <a:lstStyle/>
          <a:p>
            <a:r>
              <a:rPr lang="nl-NL" sz="2900" b="0" u="none" dirty="0">
                <a:solidFill>
                  <a:srgbClr val="FFFFFF"/>
                </a:solidFill>
                <a:latin typeface="Poppins" panose="00000500000000000000" pitchFamily="2" charset="0"/>
                <a:cs typeface="Poppins" panose="00000500000000000000" pitchFamily="2" charset="0"/>
              </a:rPr>
              <a:t>Het overdrachtsdocument voor het loopbaandossier is </a:t>
            </a:r>
            <a:r>
              <a:rPr lang="nl-NL" sz="2900" b="1" u="sng" dirty="0">
                <a:solidFill>
                  <a:srgbClr val="FFFFFF"/>
                </a:solidFill>
                <a:latin typeface="Poppins" panose="00000500000000000000" pitchFamily="2" charset="0"/>
                <a:cs typeface="Poppins" panose="00000500000000000000" pitchFamily="2" charset="0"/>
              </a:rPr>
              <a:t>een hulpmiddel</a:t>
            </a:r>
            <a:r>
              <a:rPr lang="nl-NL" sz="2900" b="1" dirty="0">
                <a:solidFill>
                  <a:srgbClr val="FFFFFF"/>
                </a:solidFill>
                <a:latin typeface="Poppins" panose="00000500000000000000" pitchFamily="2" charset="0"/>
                <a:cs typeface="Poppins" panose="00000500000000000000" pitchFamily="2" charset="0"/>
              </a:rPr>
              <a:t> voor</a:t>
            </a:r>
            <a:r>
              <a:rPr lang="nl-NL" sz="2900" b="0" dirty="0">
                <a:solidFill>
                  <a:srgbClr val="FFFFFF"/>
                </a:solidFill>
                <a:latin typeface="Poppins" panose="00000500000000000000" pitchFamily="2" charset="0"/>
                <a:cs typeface="Poppins" panose="00000500000000000000" pitchFamily="2" charset="0"/>
              </a:rPr>
              <a:t> </a:t>
            </a:r>
            <a:r>
              <a:rPr lang="nl-NL" sz="2900" b="0" u="none" dirty="0">
                <a:solidFill>
                  <a:srgbClr val="FFFFFF"/>
                </a:solidFill>
                <a:latin typeface="Poppins" panose="00000500000000000000" pitchFamily="2" charset="0"/>
                <a:cs typeface="Poppins" panose="00000500000000000000" pitchFamily="2" charset="0"/>
              </a:rPr>
              <a:t>en </a:t>
            </a:r>
            <a:r>
              <a:rPr lang="nl-NL" sz="2900" b="1" u="none" dirty="0">
                <a:solidFill>
                  <a:srgbClr val="FFFFFF"/>
                </a:solidFill>
                <a:latin typeface="Poppins" panose="00000500000000000000" pitchFamily="2" charset="0"/>
                <a:cs typeface="Poppins" panose="00000500000000000000" pitchFamily="2" charset="0"/>
              </a:rPr>
              <a:t>van</a:t>
            </a:r>
            <a:r>
              <a:rPr lang="nl-NL" sz="2900" b="0" u="none" dirty="0">
                <a:solidFill>
                  <a:srgbClr val="FFFFFF"/>
                </a:solidFill>
                <a:latin typeface="Poppins" panose="00000500000000000000" pitchFamily="2" charset="0"/>
                <a:cs typeface="Poppins" panose="00000500000000000000" pitchFamily="2" charset="0"/>
              </a:rPr>
              <a:t> de leerling;</a:t>
            </a:r>
            <a:br>
              <a:rPr lang="en-US" sz="2900" b="0" u="none" dirty="0">
                <a:solidFill>
                  <a:srgbClr val="FFFFFF"/>
                </a:solidFill>
              </a:rPr>
            </a:br>
            <a:endParaRPr lang="nl-NL" sz="2900" dirty="0">
              <a:solidFill>
                <a:srgbClr val="FFFFFF"/>
              </a:solidFill>
            </a:endParaRPr>
          </a:p>
        </p:txBody>
      </p:sp>
      <p:pic>
        <p:nvPicPr>
          <p:cNvPr id="5" name="Afbeelding 4" descr="Afbeelding met tekst, illustratie&#10;&#10;Automatisch gegenereerde beschrijv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9838" y="1363333"/>
            <a:ext cx="1027923" cy="528447"/>
          </a:xfrm>
          <a:prstGeom prst="rect">
            <a:avLst/>
          </a:prstGeom>
        </p:spPr>
      </p:pic>
      <p:graphicFrame>
        <p:nvGraphicFramePr>
          <p:cNvPr id="12" name="Tijdelijke aanduiding voor inhoud 7">
            <a:extLst>
              <a:ext uri="{FF2B5EF4-FFF2-40B4-BE49-F238E27FC236}">
                <a16:creationId xmlns:a16="http://schemas.microsoft.com/office/drawing/2014/main" id="{E1AC64AA-70F1-4E8A-8276-F5DCA2FC877F}"/>
              </a:ext>
            </a:extLst>
          </p:cNvPr>
          <p:cNvGraphicFramePr>
            <a:graphicFrameLocks noGrp="1"/>
          </p:cNvGraphicFramePr>
          <p:nvPr>
            <p:ph idx="1"/>
            <p:extLst>
              <p:ext uri="{D42A27DB-BD31-4B8C-83A1-F6EECF244321}">
                <p14:modId xmlns:p14="http://schemas.microsoft.com/office/powerpoint/2010/main" val="2325385575"/>
              </p:ext>
            </p:extLst>
          </p:nvPr>
        </p:nvGraphicFramePr>
        <p:xfrm>
          <a:off x="838200" y="2438400"/>
          <a:ext cx="10515600" cy="37385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28917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3600" dirty="0">
                <a:solidFill>
                  <a:srgbClr val="CC0099"/>
                </a:solidFill>
                <a:latin typeface="+mn-lt"/>
              </a:rPr>
              <a:t>Hoe gaan we dit realiseren / </a:t>
            </a:r>
            <a:br>
              <a:rPr lang="nl-NL" sz="3600" dirty="0">
                <a:solidFill>
                  <a:srgbClr val="CC0099"/>
                </a:solidFill>
                <a:latin typeface="+mn-lt"/>
              </a:rPr>
            </a:br>
            <a:r>
              <a:rPr lang="nl-NL" sz="3600" dirty="0">
                <a:solidFill>
                  <a:srgbClr val="CC0099"/>
                </a:solidFill>
                <a:latin typeface="+mn-lt"/>
              </a:rPr>
              <a:t>Wat gaan we doen?</a:t>
            </a:r>
          </a:p>
        </p:txBody>
      </p:sp>
      <p:pic>
        <p:nvPicPr>
          <p:cNvPr id="4" name="Tijdelijke aanduiding voor inhoud 3"/>
          <p:cNvPicPr>
            <a:picLocks noGrp="1" noChangeAspect="1"/>
          </p:cNvPicPr>
          <p:nvPr>
            <p:ph idx="1"/>
          </p:nvPr>
        </p:nvPicPr>
        <p:blipFill>
          <a:blip r:embed="rId3"/>
          <a:stretch>
            <a:fillRect/>
          </a:stretch>
        </p:blipFill>
        <p:spPr>
          <a:xfrm>
            <a:off x="1805352" y="1887851"/>
            <a:ext cx="3552093" cy="4118916"/>
          </a:xfrm>
          <a:prstGeom prst="rect">
            <a:avLst/>
          </a:prstGeom>
        </p:spPr>
      </p:pic>
      <p:pic>
        <p:nvPicPr>
          <p:cNvPr id="6" name="Afbeelding 5"/>
          <p:cNvPicPr>
            <a:picLocks noChangeAspect="1"/>
          </p:cNvPicPr>
          <p:nvPr/>
        </p:nvPicPr>
        <p:blipFill>
          <a:blip r:embed="rId4"/>
          <a:stretch>
            <a:fillRect/>
          </a:stretch>
        </p:blipFill>
        <p:spPr>
          <a:xfrm>
            <a:off x="5823438" y="1690688"/>
            <a:ext cx="5064369" cy="4970149"/>
          </a:xfrm>
          <a:prstGeom prst="rect">
            <a:avLst/>
          </a:prstGeom>
        </p:spPr>
      </p:pic>
      <p:graphicFrame>
        <p:nvGraphicFramePr>
          <p:cNvPr id="7" name="Object 6"/>
          <p:cNvGraphicFramePr>
            <a:graphicFrameLocks noChangeAspect="1"/>
          </p:cNvGraphicFramePr>
          <p:nvPr/>
        </p:nvGraphicFramePr>
        <p:xfrm>
          <a:off x="-275254" y="6858000"/>
          <a:ext cx="12642980" cy="1321412"/>
        </p:xfrm>
        <a:graphic>
          <a:graphicData uri="http://schemas.openxmlformats.org/presentationml/2006/ole">
            <mc:AlternateContent xmlns:mc="http://schemas.openxmlformats.org/markup-compatibility/2006">
              <mc:Choice xmlns:v="urn:schemas-microsoft-com:vml" Requires="v">
                <p:oleObj name="Image" r:id="rId5" imgW="7046640" imgH="1280160" progId="Photoshop.Image.18">
                  <p:embed/>
                </p:oleObj>
              </mc:Choice>
              <mc:Fallback>
                <p:oleObj name="Image" r:id="rId5" imgW="7046640" imgH="1280160" progId="Photoshop.Image.18">
                  <p:embed/>
                  <p:pic>
                    <p:nvPicPr>
                      <p:cNvPr id="7" name="Object 6"/>
                      <p:cNvPicPr/>
                      <p:nvPr/>
                    </p:nvPicPr>
                    <p:blipFill>
                      <a:blip r:embed="rId6"/>
                      <a:stretch>
                        <a:fillRect/>
                      </a:stretch>
                    </p:blipFill>
                    <p:spPr>
                      <a:xfrm>
                        <a:off x="-275254" y="6858000"/>
                        <a:ext cx="12642980" cy="1321412"/>
                      </a:xfrm>
                      <a:prstGeom prst="rect">
                        <a:avLst/>
                      </a:prstGeom>
                    </p:spPr>
                  </p:pic>
                </p:oleObj>
              </mc:Fallback>
            </mc:AlternateContent>
          </a:graphicData>
        </a:graphic>
      </p:graphicFrame>
      <p:sp>
        <p:nvSpPr>
          <p:cNvPr id="8" name="Rechthoek 7"/>
          <p:cNvSpPr/>
          <p:nvPr/>
        </p:nvSpPr>
        <p:spPr>
          <a:xfrm>
            <a:off x="7505210" y="7149374"/>
            <a:ext cx="412164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Initiatief van VO-raad en MBO Raad </a:t>
            </a:r>
          </a:p>
        </p:txBody>
      </p:sp>
    </p:spTree>
    <p:extLst>
      <p:ext uri="{BB962C8B-B14F-4D97-AF65-F5344CB8AC3E}">
        <p14:creationId xmlns:p14="http://schemas.microsoft.com/office/powerpoint/2010/main" val="1772771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06" name="Rectangle 3105">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08" name="Rectangle 3107">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hthoek 7"/>
          <p:cNvSpPr/>
          <p:nvPr/>
        </p:nvSpPr>
        <p:spPr>
          <a:xfrm>
            <a:off x="1" y="408816"/>
            <a:ext cx="6096000" cy="6187193"/>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ts val="0"/>
              </a:spcBef>
              <a:spcAft>
                <a:spcPts val="600"/>
              </a:spcAft>
              <a:buClrTx/>
              <a:buSzPts val="1000"/>
              <a:buFontTx/>
              <a:buNone/>
              <a:tabLst>
                <a:tab pos="1371600" algn="l"/>
              </a:tabLst>
              <a:defRPr/>
            </a:pPr>
            <a:r>
              <a:rPr kumimoji="0" lang="nl-NL" sz="1600" b="1" i="0" u="none" strike="noStrike" kern="1200" cap="none" spc="0" normalizeH="0" baseline="0" noProof="0" dirty="0">
                <a:ln>
                  <a:noFill/>
                </a:ln>
                <a:solidFill>
                  <a:prstClr val="black"/>
                </a:solidFill>
                <a:effectLst/>
                <a:uLnTx/>
                <a:uFillTx/>
                <a:latin typeface="Calibri" panose="020F0502020204030204"/>
                <a:ea typeface="+mn-ea"/>
                <a:cs typeface="+mn-cs"/>
              </a:rPr>
              <a:t>De uitgangspunten van het regionale overdrachtsdocument voor het loopbaandossier zijn (HOE),</a:t>
            </a:r>
          </a:p>
          <a:p>
            <a:pPr marL="0" marR="0" lvl="0" indent="-228600" algn="l" defTabSz="914400" rtl="0" eaLnBrk="1" fontAlgn="auto" latinLnBrk="0" hangingPunct="1">
              <a:lnSpc>
                <a:spcPct val="90000"/>
              </a:lnSpc>
              <a:spcBef>
                <a:spcPts val="0"/>
              </a:spcBef>
              <a:spcAft>
                <a:spcPts val="600"/>
              </a:spcAft>
              <a:buClrTx/>
              <a:buSzPts val="1000"/>
              <a:buFont typeface="Arial" panose="020B0604020202020204" pitchFamily="34" charset="0"/>
              <a:buChar char="•"/>
              <a:tabLst>
                <a:tab pos="1371600" algn="l"/>
              </a:tabLst>
              <a:defRPr/>
            </a:pP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Het is een </a:t>
            </a:r>
            <a:r>
              <a:rPr kumimoji="0" lang="nl-NL" sz="1800" b="1" i="0" u="sng" strike="noStrike" kern="1200" cap="none" spc="0" normalizeH="0" baseline="0" noProof="0" dirty="0">
                <a:ln>
                  <a:noFill/>
                </a:ln>
                <a:solidFill>
                  <a:prstClr val="black"/>
                </a:solidFill>
                <a:effectLst/>
                <a:uLnTx/>
                <a:uFillTx/>
                <a:latin typeface="Calibri" panose="020F0502020204030204"/>
                <a:ea typeface="+mn-ea"/>
                <a:cs typeface="+mn-cs"/>
              </a:rPr>
              <a:t>hulpmiddel;</a:t>
            </a:r>
          </a:p>
          <a:p>
            <a:pPr marL="228600" marR="0" lvl="0" indent="-22860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1371600" algn="l"/>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De vo-leerling is eigenaar</a:t>
            </a:r>
          </a:p>
          <a:p>
            <a:pPr marL="228600" marR="0" lvl="0" indent="-22860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1371600" algn="l"/>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Wat los staat van specifieke ‘eigen’ LOB-methodes, LOB-programma’s, </a:t>
            </a:r>
            <a:r>
              <a:rPr kumimoji="0" lang="nl-NL" sz="1800" b="0" i="0" u="none" strike="noStrike" kern="1200" cap="none" spc="0" normalizeH="0" baseline="0" noProof="0" dirty="0" err="1">
                <a:ln>
                  <a:noFill/>
                </a:ln>
                <a:solidFill>
                  <a:prstClr val="black"/>
                </a:solidFill>
                <a:effectLst/>
                <a:uLnTx/>
                <a:uFillTx/>
                <a:latin typeface="Calibri" panose="020F0502020204030204"/>
                <a:ea typeface="+mn-ea"/>
                <a:cs typeface="+mn-cs"/>
              </a:rPr>
              <a:t>etc</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685800" marR="0" lvl="1" indent="-22860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1828800" algn="l"/>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Om terug te kijken op de eigen (loopbaan-)ontwikkeling op het vmbo en die hieruit voortkomende keuze.</a:t>
            </a:r>
          </a:p>
          <a:p>
            <a:pPr marL="685800" marR="0" lvl="1" indent="-22860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1828800" algn="l"/>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Vooruit te kijken naar de volgende stap en hiermee te starten op het mbo.</a:t>
            </a:r>
          </a:p>
          <a:p>
            <a:pPr marL="228600" marR="0" lvl="0" indent="-22860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1828800" algn="l"/>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Het bevat  de essentie/samenvatting/conclusie van het LOB-proces, niet het gehele proces inzichtelijk te zijn </a:t>
            </a:r>
          </a:p>
          <a:p>
            <a:pPr marL="228600" marR="0" lvl="0" indent="-22860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1828800" algn="l"/>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Het is een ontwikkelingsgericht instrument, niet normatief en waarderend naar ‘iedere’ ontwikkeling</a:t>
            </a:r>
          </a:p>
          <a:p>
            <a:pPr marL="228600" marR="0" lvl="0" indent="-22860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1828800" algn="l"/>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Hierbij moet gebruik gemaakt worden van Intergrip om geen verschillende informatiesystemen op de overgang vo-mbo te gebruiken (AVG-</a:t>
            </a:r>
            <a:r>
              <a:rPr kumimoji="0" lang="nl-NL" sz="1800" b="0" i="0" u="none" strike="noStrike" kern="1200" cap="none" spc="0" normalizeH="0" baseline="0" noProof="0" dirty="0" err="1">
                <a:ln>
                  <a:noFill/>
                </a:ln>
                <a:solidFill>
                  <a:prstClr val="black"/>
                </a:solidFill>
                <a:effectLst/>
                <a:uLnTx/>
                <a:uFillTx/>
                <a:latin typeface="Calibri" panose="020F0502020204030204"/>
                <a:ea typeface="+mn-ea"/>
                <a:cs typeface="+mn-cs"/>
              </a:rPr>
              <a:t>proof</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28600" marR="0" lvl="0" indent="-22860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1371600" algn="l"/>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Om op het mbo een passende start /vervolg aan te bieden.  </a:t>
            </a:r>
          </a:p>
          <a:p>
            <a:pPr marL="228600" marR="0" lvl="0" indent="-22860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1371600" algn="l"/>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Het heeft een facebook-achtige look </a:t>
            </a:r>
            <a:r>
              <a:rPr kumimoji="0" lang="nl-NL" sz="1800" b="0" i="0" u="none" strike="noStrike" kern="1200" cap="none" spc="0" normalizeH="0" baseline="0" noProof="0" dirty="0" err="1">
                <a:ln>
                  <a:noFill/>
                </a:ln>
                <a:solidFill>
                  <a:prstClr val="black"/>
                </a:solidFill>
                <a:effectLst/>
                <a:uLnTx/>
                <a:uFillTx/>
                <a:latin typeface="Calibri" panose="020F0502020204030204"/>
                <a:ea typeface="+mn-ea"/>
                <a:cs typeface="+mn-cs"/>
              </a:rPr>
              <a:t>and</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feel. Leerlingen kunnen zich met tekst, beeld en film presenteren.</a:t>
            </a:r>
          </a:p>
          <a:p>
            <a:pPr marL="228600" marR="0" lvl="0" indent="-22860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1371600" algn="l"/>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Te monitoren door mentor/coach/decaan</a:t>
            </a:r>
          </a:p>
          <a:p>
            <a:pPr marL="228600" marR="0" lvl="0" indent="-22860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1371600" algn="l"/>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Gemakkelijk in het gebruik</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srgbClr val="595959"/>
              </a:solidFill>
              <a:effectLst/>
              <a:uLnTx/>
              <a:uFillTx/>
              <a:latin typeface="Calibri" panose="020F0502020204030204"/>
              <a:ea typeface="+mn-ea"/>
              <a:cs typeface="+mn-cs"/>
            </a:endParaRPr>
          </a:p>
        </p:txBody>
      </p:sp>
      <p:pic>
        <p:nvPicPr>
          <p:cNvPr id="1026" name="Picture 2" descr="Ouders betrekken bij de presentatie van het loopbaandossier | Expertisepunt  LOB">
            <a:extLst>
              <a:ext uri="{FF2B5EF4-FFF2-40B4-BE49-F238E27FC236}">
                <a16:creationId xmlns:a16="http://schemas.microsoft.com/office/drawing/2014/main" id="{4CC347B5-4A15-4286-8AD4-CD7E035F7F0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81801" y="1622557"/>
            <a:ext cx="4797056" cy="3658455"/>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357915" y="408816"/>
            <a:ext cx="9480566" cy="152195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30000"/>
              </a:lnSpc>
              <a:spcBef>
                <a:spcPts val="0"/>
              </a:spcBef>
              <a:spcAft>
                <a:spcPts val="600"/>
              </a:spcAft>
              <a:buClrTx/>
              <a:buSzTx/>
              <a:buFontTx/>
              <a:buNone/>
              <a:tabLst/>
              <a:defRPr/>
            </a:pPr>
            <a:endParaRPr kumimoji="0" lang="nl-NL" sz="2000" b="1" i="0" u="sng" strike="noStrike" kern="1200" cap="none" spc="0" normalizeH="0" baseline="0" noProof="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endParaRPr>
          </a:p>
        </p:txBody>
      </p:sp>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8262" y="56391"/>
            <a:ext cx="1027923" cy="528447"/>
          </a:xfrm>
          <a:prstGeom prst="rect">
            <a:avLst/>
          </a:prstGeom>
        </p:spPr>
      </p:pic>
    </p:spTree>
    <p:extLst>
      <p:ext uri="{BB962C8B-B14F-4D97-AF65-F5344CB8AC3E}">
        <p14:creationId xmlns:p14="http://schemas.microsoft.com/office/powerpoint/2010/main" val="2659100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840CDA-3FB1-4753-9427-FB9403884764}"/>
              </a:ext>
            </a:extLst>
          </p:cNvPr>
          <p:cNvSpPr>
            <a:spLocks noGrp="1"/>
          </p:cNvSpPr>
          <p:nvPr>
            <p:ph type="title"/>
          </p:nvPr>
        </p:nvSpPr>
        <p:spPr>
          <a:xfrm>
            <a:off x="7188052" y="857250"/>
            <a:ext cx="4899329" cy="4655355"/>
          </a:xfrm>
        </p:spPr>
        <p:txBody>
          <a:bodyPr vert="horz" lIns="91440" tIns="45720" rIns="91440" bIns="45720" rtlCol="0" anchor="b">
            <a:normAutofit fontScale="90000"/>
          </a:bodyPr>
          <a:lstStyle/>
          <a:p>
            <a:r>
              <a:rPr lang="nl-NL" sz="3000" dirty="0">
                <a:latin typeface="Poppins" panose="00000500000000000000" pitchFamily="2" charset="0"/>
                <a:cs typeface="Poppins" panose="00000500000000000000" pitchFamily="2" charset="0"/>
              </a:rPr>
              <a:t>Dit vraagt regionale samenwerking én afstemming tussen de vo- en mbo- scholen. </a:t>
            </a:r>
            <a:br>
              <a:rPr lang="nl-NL" sz="3000" dirty="0">
                <a:latin typeface="Poppins" panose="00000500000000000000" pitchFamily="2" charset="0"/>
                <a:cs typeface="Poppins" panose="00000500000000000000" pitchFamily="2" charset="0"/>
              </a:rPr>
            </a:br>
            <a:br>
              <a:rPr lang="nl-NL" sz="3000" dirty="0">
                <a:latin typeface="Poppins" panose="00000500000000000000" pitchFamily="2" charset="0"/>
                <a:cs typeface="Poppins" panose="00000500000000000000" pitchFamily="2" charset="0"/>
              </a:rPr>
            </a:br>
            <a:r>
              <a:rPr lang="nl-NL" sz="3000" dirty="0">
                <a:latin typeface="Poppins" panose="00000500000000000000" pitchFamily="2" charset="0"/>
                <a:cs typeface="Poppins" panose="00000500000000000000" pitchFamily="2" charset="0"/>
              </a:rPr>
              <a:t>Waarbij men bereid is om ‘over de muren’, van de eigen organisatie,  heen kunnen kijken om te komen  tot gezamenlijke afspraken!</a:t>
            </a:r>
            <a:br>
              <a:rPr lang="en-US" sz="3000" dirty="0"/>
            </a:br>
            <a:endParaRPr lang="en-US" sz="3000" dirty="0"/>
          </a:p>
        </p:txBody>
      </p:sp>
      <p:sp>
        <p:nvSpPr>
          <p:cNvPr id="6149" name="Freeform: Shape 191">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46" name="Picture 2" descr="Regionaal samenwerken | SER">
            <a:extLst>
              <a:ext uri="{FF2B5EF4-FFF2-40B4-BE49-F238E27FC236}">
                <a16:creationId xmlns:a16="http://schemas.microsoft.com/office/drawing/2014/main" id="{15CD55F4-7361-4FB4-BD45-F4F16B6638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003" r="22044" b="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06D731FD-46EA-8AC4-528C-6E2FAD383B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5181" y="5220314"/>
            <a:ext cx="1490294" cy="766148"/>
          </a:xfrm>
          <a:prstGeom prst="rect">
            <a:avLst/>
          </a:prstGeom>
        </p:spPr>
      </p:pic>
      <p:sp>
        <p:nvSpPr>
          <p:cNvPr id="4" name="Tekstvak 3"/>
          <p:cNvSpPr txBox="1"/>
          <p:nvPr/>
        </p:nvSpPr>
        <p:spPr>
          <a:xfrm>
            <a:off x="4243865" y="0"/>
            <a:ext cx="2015977" cy="461665"/>
          </a:xfrm>
          <a:prstGeom prst="rect">
            <a:avLst/>
          </a:prstGeom>
          <a:noFill/>
        </p:spPr>
        <p:txBody>
          <a:bodyPr wrap="square" rtlCol="0">
            <a:spAutoFit/>
          </a:bodyPr>
          <a:lstStyle/>
          <a:p>
            <a:r>
              <a:rPr lang="nl-NL" sz="2400" dirty="0">
                <a:solidFill>
                  <a:schemeClr val="bg1"/>
                </a:solidFill>
              </a:rPr>
              <a:t>Samenwerking</a:t>
            </a:r>
          </a:p>
        </p:txBody>
      </p:sp>
    </p:spTree>
    <p:extLst>
      <p:ext uri="{BB962C8B-B14F-4D97-AF65-F5344CB8AC3E}">
        <p14:creationId xmlns:p14="http://schemas.microsoft.com/office/powerpoint/2010/main" val="246142406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1_Kantoorthema">
  <a:themeElements>
    <a:clrScheme name="Aangepast 1">
      <a:dk1>
        <a:sysClr val="windowText" lastClr="000000"/>
      </a:dk1>
      <a:lt1>
        <a:sysClr val="window" lastClr="FFFFFF"/>
      </a:lt1>
      <a:dk2>
        <a:srgbClr val="44546A"/>
      </a:dk2>
      <a:lt2>
        <a:srgbClr val="E7E6E6"/>
      </a:lt2>
      <a:accent1>
        <a:srgbClr val="333366"/>
      </a:accent1>
      <a:accent2>
        <a:srgbClr val="CC3399"/>
      </a:accent2>
      <a:accent3>
        <a:srgbClr val="A5A5A5"/>
      </a:accent3>
      <a:accent4>
        <a:srgbClr val="009999"/>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15105</TotalTime>
  <Words>1378</Words>
  <Application>Microsoft Office PowerPoint</Application>
  <PresentationFormat>Breedbeeld</PresentationFormat>
  <Paragraphs>121</Paragraphs>
  <Slides>17</Slides>
  <Notes>6</Notes>
  <HiddenSlides>0</HiddenSlides>
  <MMClips>0</MMClips>
  <ScaleCrop>false</ScaleCrop>
  <HeadingPairs>
    <vt:vector size="8" baseType="variant">
      <vt:variant>
        <vt:lpstr>Gebruikte lettertypen</vt:lpstr>
      </vt:variant>
      <vt:variant>
        <vt:i4>5</vt:i4>
      </vt:variant>
      <vt:variant>
        <vt:lpstr>Thema</vt:lpstr>
      </vt:variant>
      <vt:variant>
        <vt:i4>3</vt:i4>
      </vt:variant>
      <vt:variant>
        <vt:lpstr>Ingesloten OLE-bronprogramma's</vt:lpstr>
      </vt:variant>
      <vt:variant>
        <vt:i4>1</vt:i4>
      </vt:variant>
      <vt:variant>
        <vt:lpstr>Diatitels</vt:lpstr>
      </vt:variant>
      <vt:variant>
        <vt:i4>17</vt:i4>
      </vt:variant>
    </vt:vector>
  </HeadingPairs>
  <TitlesOfParts>
    <vt:vector size="26" baseType="lpstr">
      <vt:lpstr>Arial</vt:lpstr>
      <vt:lpstr>Calibri</vt:lpstr>
      <vt:lpstr>Calibri Light</vt:lpstr>
      <vt:lpstr>Poppins</vt:lpstr>
      <vt:lpstr>Trebuchet MS</vt:lpstr>
      <vt:lpstr>1_Kantoorthema</vt:lpstr>
      <vt:lpstr>2_Kantoorthema</vt:lpstr>
      <vt:lpstr>Office Theme</vt:lpstr>
      <vt:lpstr>Image</vt:lpstr>
      <vt:lpstr>Voorstellen</vt:lpstr>
      <vt:lpstr>Komen tot een regionaal (overdrachtsdocument) voor het loopbaandossier,  hoe is dit proces gegaan in de regio NO Brabant?</vt:lpstr>
      <vt:lpstr>PowerPoint-presentatie</vt:lpstr>
      <vt:lpstr>Waarom een (regionaal overdrachtsdocument) voor het loopbaandossier?</vt:lpstr>
      <vt:lpstr>PowerPoint-presentatie</vt:lpstr>
      <vt:lpstr>Het overdrachtsdocument voor het loopbaandossier is een hulpmiddel voor en van de leerling; </vt:lpstr>
      <vt:lpstr>Hoe gaan we dit realiseren /  Wat gaan we doen?</vt:lpstr>
      <vt:lpstr>PowerPoint-presentatie</vt:lpstr>
      <vt:lpstr>Dit vraagt regionale samenwerking én afstemming tussen de vo- en mbo- scholen.   Waarbij men bereid is om ‘over de muren’, van de eigen organisatie,  heen kunnen kijken om te komen  tot gezamenlijke afspraken! </vt:lpstr>
      <vt:lpstr>PowerPoint-presentatie</vt:lpstr>
      <vt:lpstr>Een cyclisch (en begeleid) proces</vt:lpstr>
      <vt:lpstr>Succesfactoren</vt:lpstr>
      <vt:lpstr>Succesfactoren</vt:lpstr>
      <vt:lpstr>PowerPoint-presentatie</vt:lpstr>
      <vt:lpstr>PowerPoint-presentatie</vt:lpstr>
      <vt:lpstr>Vragen?</vt:lpstr>
      <vt:lpstr> 1. Wat is je naam?    2. Waar werk je, wat is daar je rol?    3. Waar ben je trots op? Noem bijvoorbeeld iets wat je  gedaan/bereikt hebt?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 Regionaal loopbaandossier</dc:title>
  <dc:creator>Jolanda Cuijpers</dc:creator>
  <cp:lastModifiedBy>Jolanda Cuijpers</cp:lastModifiedBy>
  <cp:revision>13</cp:revision>
  <cp:lastPrinted>2023-05-09T12:02:30Z</cp:lastPrinted>
  <dcterms:created xsi:type="dcterms:W3CDTF">2021-10-08T12:34:25Z</dcterms:created>
  <dcterms:modified xsi:type="dcterms:W3CDTF">2023-05-12T11:39:53Z</dcterms:modified>
</cp:coreProperties>
</file>