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07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000000"/>
    <a:srgbClr val="CC0000"/>
    <a:srgbClr val="000066"/>
    <a:srgbClr val="FF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97986-7370-4517-A985-50DF3E33996F}" v="276" dt="2023-05-09T07:08:53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10" autoAdjust="0"/>
    <p:restoredTop sz="90895" autoAdjust="0"/>
  </p:normalViewPr>
  <p:slideViewPr>
    <p:cSldViewPr>
      <p:cViewPr varScale="1">
        <p:scale>
          <a:sx n="75" d="100"/>
          <a:sy n="75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2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ith  Bisscheroux" userId="32463a34-b5dd-46ce-b3c4-cb4361fd443b" providerId="ADAL" clId="{35697986-7370-4517-A985-50DF3E33996F}"/>
    <pc:docChg chg="custSel modSld">
      <pc:chgData name="Judith  Bisscheroux" userId="32463a34-b5dd-46ce-b3c4-cb4361fd443b" providerId="ADAL" clId="{35697986-7370-4517-A985-50DF3E33996F}" dt="2023-05-12T06:20:54.389" v="977" actId="20577"/>
      <pc:docMkLst>
        <pc:docMk/>
      </pc:docMkLst>
      <pc:sldChg chg="modSp mod">
        <pc:chgData name="Judith  Bisscheroux" userId="32463a34-b5dd-46ce-b3c4-cb4361fd443b" providerId="ADAL" clId="{35697986-7370-4517-A985-50DF3E33996F}" dt="2023-05-09T07:04:51.170" v="546" actId="20577"/>
        <pc:sldMkLst>
          <pc:docMk/>
          <pc:sldMk cId="1144042316" sldId="257"/>
        </pc:sldMkLst>
        <pc:spChg chg="mod">
          <ac:chgData name="Judith  Bisscheroux" userId="32463a34-b5dd-46ce-b3c4-cb4361fd443b" providerId="ADAL" clId="{35697986-7370-4517-A985-50DF3E33996F}" dt="2023-05-09T07:04:51.170" v="546" actId="20577"/>
          <ac:spMkLst>
            <pc:docMk/>
            <pc:sldMk cId="1144042316" sldId="257"/>
            <ac:spMk id="5" creationId="{F127F48E-9B52-701D-B619-FD20F7740FC2}"/>
          </ac:spMkLst>
        </pc:spChg>
      </pc:sldChg>
      <pc:sldChg chg="modSp modAnim">
        <pc:chgData name="Judith  Bisscheroux" userId="32463a34-b5dd-46ce-b3c4-cb4361fd443b" providerId="ADAL" clId="{35697986-7370-4517-A985-50DF3E33996F}" dt="2023-05-09T07:08:53.809" v="815" actId="20577"/>
        <pc:sldMkLst>
          <pc:docMk/>
          <pc:sldMk cId="3588966865" sldId="258"/>
        </pc:sldMkLst>
        <pc:spChg chg="mod">
          <ac:chgData name="Judith  Bisscheroux" userId="32463a34-b5dd-46ce-b3c4-cb4361fd443b" providerId="ADAL" clId="{35697986-7370-4517-A985-50DF3E33996F}" dt="2023-05-09T07:08:53.809" v="815" actId="20577"/>
          <ac:spMkLst>
            <pc:docMk/>
            <pc:sldMk cId="3588966865" sldId="258"/>
            <ac:spMk id="2" creationId="{3E6C01BA-DD18-71A2-6708-68E8D5AA7F59}"/>
          </ac:spMkLst>
        </pc:spChg>
      </pc:sldChg>
      <pc:sldChg chg="modSp mod">
        <pc:chgData name="Judith  Bisscheroux" userId="32463a34-b5dd-46ce-b3c4-cb4361fd443b" providerId="ADAL" clId="{35697986-7370-4517-A985-50DF3E33996F}" dt="2023-05-12T06:20:54.389" v="977" actId="20577"/>
        <pc:sldMkLst>
          <pc:docMk/>
          <pc:sldMk cId="2108123042" sldId="259"/>
        </pc:sldMkLst>
        <pc:spChg chg="mod">
          <ac:chgData name="Judith  Bisscheroux" userId="32463a34-b5dd-46ce-b3c4-cb4361fd443b" providerId="ADAL" clId="{35697986-7370-4517-A985-50DF3E33996F}" dt="2023-05-12T06:20:54.389" v="977" actId="20577"/>
          <ac:spMkLst>
            <pc:docMk/>
            <pc:sldMk cId="2108123042" sldId="259"/>
            <ac:spMk id="5" creationId="{F127F48E-9B52-701D-B619-FD20F7740FC2}"/>
          </ac:spMkLst>
        </pc:spChg>
      </pc:sldChg>
      <pc:sldChg chg="modSp mod">
        <pc:chgData name="Judith  Bisscheroux" userId="32463a34-b5dd-46ce-b3c4-cb4361fd443b" providerId="ADAL" clId="{35697986-7370-4517-A985-50DF3E33996F}" dt="2023-05-09T07:13:15.934" v="884" actId="20577"/>
        <pc:sldMkLst>
          <pc:docMk/>
          <pc:sldMk cId="258368217" sldId="260"/>
        </pc:sldMkLst>
        <pc:spChg chg="mod">
          <ac:chgData name="Judith  Bisscheroux" userId="32463a34-b5dd-46ce-b3c4-cb4361fd443b" providerId="ADAL" clId="{35697986-7370-4517-A985-50DF3E33996F}" dt="2023-05-09T07:13:15.934" v="884" actId="20577"/>
          <ac:spMkLst>
            <pc:docMk/>
            <pc:sldMk cId="258368217" sldId="260"/>
            <ac:spMk id="5" creationId="{F127F48E-9B52-701D-B619-FD20F7740FC2}"/>
          </ac:spMkLst>
        </pc:spChg>
      </pc:sldChg>
      <pc:sldChg chg="modSp mod">
        <pc:chgData name="Judith  Bisscheroux" userId="32463a34-b5dd-46ce-b3c4-cb4361fd443b" providerId="ADAL" clId="{35697986-7370-4517-A985-50DF3E33996F}" dt="2023-05-09T06:51:17.862" v="543" actId="14734"/>
        <pc:sldMkLst>
          <pc:docMk/>
          <pc:sldMk cId="3179934690" sldId="262"/>
        </pc:sldMkLst>
        <pc:graphicFrameChg chg="mod modGraphic">
          <ac:chgData name="Judith  Bisscheroux" userId="32463a34-b5dd-46ce-b3c4-cb4361fd443b" providerId="ADAL" clId="{35697986-7370-4517-A985-50DF3E33996F}" dt="2023-05-09T06:51:17.862" v="543" actId="14734"/>
          <ac:graphicFrameMkLst>
            <pc:docMk/>
            <pc:sldMk cId="3179934690" sldId="262"/>
            <ac:graphicFrameMk id="2" creationId="{44DA06E7-DF66-4373-F3C3-EB8F28C04EC4}"/>
          </ac:graphicFrameMkLst>
        </pc:graphicFrameChg>
      </pc:sldChg>
      <pc:sldChg chg="modSp mod">
        <pc:chgData name="Judith  Bisscheroux" userId="32463a34-b5dd-46ce-b3c4-cb4361fd443b" providerId="ADAL" clId="{35697986-7370-4517-A985-50DF3E33996F}" dt="2023-05-09T06:50:13.820" v="458" actId="20577"/>
        <pc:sldMkLst>
          <pc:docMk/>
          <pc:sldMk cId="4034576871" sldId="263"/>
        </pc:sldMkLst>
        <pc:graphicFrameChg chg="mod modGraphic">
          <ac:chgData name="Judith  Bisscheroux" userId="32463a34-b5dd-46ce-b3c4-cb4361fd443b" providerId="ADAL" clId="{35697986-7370-4517-A985-50DF3E33996F}" dt="2023-05-09T06:50:13.820" v="458" actId="20577"/>
          <ac:graphicFrameMkLst>
            <pc:docMk/>
            <pc:sldMk cId="4034576871" sldId="263"/>
            <ac:graphicFrameMk id="2" creationId="{44DA06E7-DF66-4373-F3C3-EB8F28C04EC4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21A4734-803C-F125-92BD-7804F4AA26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nl-NL"/>
              <a:t>Procedure bao-vo 2019-2020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75C6CB3-3252-2121-1B91-1A9317185EB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552AB99-4217-7940-81FB-A512A2497D9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nl-NL"/>
              <a:t>SWV Nieuwe Waterweg Noord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49FE5B98-C73F-C96E-D7DA-EC2D70E8A9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7DB2F4E-6866-4ECB-9FDA-7D9F9A43309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8C44AA3-55D5-A7FB-C220-4532E8D460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nl-NL"/>
              <a:t>Procedure bao-vo 2019-2020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5739A06-A164-277C-AE52-9C1D377B00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83D81FC-466B-F045-C793-1A6D815A777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ADA667A2-A7B9-E949-E0C3-AC613D5B35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1AF71CAE-0312-355A-5065-E7B942BDE3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nl-NL"/>
              <a:t>SWV Nieuwe Waterweg Noord</a:t>
            </a: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1CBAADDC-0800-4598-D18F-ED214EB5E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1F5524-7C01-4C3C-9965-2F1934E9DCC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B7D6D4D-15DD-1C7E-C211-6D6672C7B4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1B6B8D-76F6-4CA4-B5AD-A6EEBA2F8542}" type="slidenum">
              <a:rPr lang="nl-NL" altLang="nl-NL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 altLang="nl-NL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A2838E7-42FB-EBB4-3A17-FE76B46CF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79AC99-7B41-803E-9833-F833EE3B3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nl-NL" altLang="nl-NL"/>
          </a:p>
        </p:txBody>
      </p:sp>
      <p:sp>
        <p:nvSpPr>
          <p:cNvPr id="8197" name="Tijdelijke aanduiding voor voettekst 1">
            <a:extLst>
              <a:ext uri="{FF2B5EF4-FFF2-40B4-BE49-F238E27FC236}">
                <a16:creationId xmlns:a16="http://schemas.microsoft.com/office/drawing/2014/main" id="{03DA9F46-8EA1-3577-2C22-CB782AC1FB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latin typeface="Times New Roman" panose="02020603050405020304" pitchFamily="18" charset="0"/>
              </a:rPr>
              <a:t>SWV Nieuwe Waterweg Noord</a:t>
            </a:r>
          </a:p>
        </p:txBody>
      </p:sp>
      <p:sp>
        <p:nvSpPr>
          <p:cNvPr id="8198" name="Tijdelijke aanduiding voor koptekst 2">
            <a:extLst>
              <a:ext uri="{FF2B5EF4-FFF2-40B4-BE49-F238E27FC236}">
                <a16:creationId xmlns:a16="http://schemas.microsoft.com/office/drawing/2014/main" id="{A559ECDF-BD27-34B2-77C8-5823060FA8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>
                <a:latin typeface="Times New Roman" panose="02020603050405020304" pitchFamily="18" charset="0"/>
              </a:rPr>
              <a:t>Procedure bao-vo 2019-2020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18D89B19-5ADB-5914-23BC-8E4B9F608AAF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1A82583C-394A-ACFB-3B00-2FA6454F7C41}"/>
                </a:ext>
              </a:extLst>
            </p:cNvPr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44C78C9B-0A32-6AF9-B8EF-5B64FACB3D23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4E769BE0-9E98-CCCC-5DC9-A3A1C829EC43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CA51B872-9A28-EFAE-55E9-26715355E308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F25F0B3B-D6BC-0526-2BE7-3E1F2C7B2D51}"/>
                </a:ext>
              </a:extLst>
            </p:cNvPr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0F9F208A-6C9D-04B2-826D-0D6A15D649C6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24D53B35-44BA-BF09-690E-DC5755BE72F3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A35ED81A-9DFF-6920-EA3E-54D0FAE453B8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5FB6EF44-FE78-82C2-CF69-6D46EEFB39F4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F32146F8-0789-896B-4596-349355248F0B}"/>
                </a:ext>
              </a:extLst>
            </p:cNvPr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E3A048B-C24D-CC0F-3AB8-D0D151F9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C0994010-02D5-4FC4-5AFF-AE99CD2D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35216DB0-5E5C-1A51-A1E9-BC89B99E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9736-63A9-41CC-A463-01C9E3DAC8A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5680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A30FD-7C21-7195-2CDB-F1793AF32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47FDB-AC0E-B435-68FE-3C28477E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9BCE-318C-3BF0-38B7-A55ED751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D3D2D-B0E2-49A8-A4FB-D9BAA93E429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74301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533EA3A5-9E92-1E56-BDED-A48225BC7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l-NL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1C7E6A5E-7CB9-224E-5EB5-A95299F17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l-NL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06ABE74-4571-BCF5-6A6C-55D4CC2B6A3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F64C56-E2F5-427A-9B11-5AAB4E1A619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873966-B52F-D3EB-C15B-6518D75D05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BEEDC-4014-4A2D-B18C-BA6D138A5BE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236807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8BF6A-E2F8-1BD1-B8C3-1D93ECF9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80ECD-E767-39BF-1C81-D93FE1B9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47BD9-E41E-FA43-BE92-46F144F0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9B19-5994-4D16-AFEB-F4E02D72217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5024320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E503D343-86E9-5257-C700-E12F36768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l-NL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FC0A96A5-44B4-EB28-8548-706E75A71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l-NL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B51ECC-99A7-EEFB-6B29-FADD6D47A36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115B28-E729-4AA7-9396-C38E7A009F4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CD14A1-AC49-D0F0-885F-C0067FB0578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044C8-EDDB-41CF-8D48-BE333AB24AD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48227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402950-2E8F-6552-EDEC-1191C34E22A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FEE423-FA75-7C2D-DA47-1B652A3A0B9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96BE283-8EE6-EEEE-1686-C42752EC9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3C05-826B-47F9-8A14-2AE47A98AB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582984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7F7A2-2372-2C67-109B-374458AF6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6DC00-2620-FEF8-5D27-A407F1EA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CE2BF-6EB0-0C09-70AD-F1F1929A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860D0-1EEF-457F-A6F8-B0120EB4F1B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26147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E415A-0444-360B-D3F5-0F2AD486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594C0-2813-099E-2345-3E5D5F24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6BD11-8ABE-A12A-BFDC-8C893FE4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86ECB-76EB-4541-927C-60DD1DC783A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69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92324-F3FD-81DB-68C0-CA6DB33CB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8CE33-432C-00E9-1FAF-206776A5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4A93E-6014-3CB4-FE89-3DEFD942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50E0-3B2E-4AF9-9FCA-B12D6F7931C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2789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B5EB4-FBC7-BA67-F0E2-630E6D8E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20CA5-A83D-3B15-784E-FF34C06D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AB038-7907-09A7-CEB9-E274C8876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5130-E667-499F-9AFC-13FC9052524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1632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780DE6-A58E-6D66-2170-E148AB1F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BB7A1B-7694-53D2-B5AB-4D84DB2F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ECC1BC-91D3-B2AB-315C-9E5E4266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F4EAB-65BE-4206-8565-90CD9FA6FD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23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851273-3747-49FB-310B-70F5CB63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41B1C8-804C-4190-F451-F202060F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803FB87-A37D-55FE-FA04-65249AB27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CD9B1-0291-4C3E-87A1-5EECF3B41B4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129409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5B9FABD-78E6-B54A-465A-A4BE48E6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E64026F-5177-E7C2-7BAD-C3327C7C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6372DB-CF49-651C-302A-3D337F7B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20C1-7749-46AA-834A-BFCF2481CF4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4065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AAFBE0F-424C-6D76-30E5-4B77DE2F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009320-C4E3-FC1D-F2C7-DBFD2E10A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BB15BBF-A2E5-3DEA-D083-9081343C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B4570-683B-4E76-9508-DA77C7D7D6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689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B9027E-5EF1-82FB-ADF8-1689335C7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08C321-ACF0-2FAF-7837-D193BD38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694563-C4BF-E51F-63A7-5FC7E952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13652-BC05-4223-82A0-8D47A2A332E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090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AE10BA-E3C0-6E51-6023-E20F771D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0F9B5D-B6FE-8A02-9E11-73B4AA23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225278-7184-0F67-B2E9-811253BF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40647-2126-47AA-B249-2050A95F49C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5594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7C3A416B-10AD-DFB9-644F-4E8C739FADB0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21F908B-C8C6-66EA-12FA-05E03F39608B}"/>
                </a:ext>
              </a:extLst>
            </p:cNvPr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846EFF9-E6E1-44CA-7CFB-E2848896B3A1}"/>
                </a:ext>
              </a:extLst>
            </p:cNvPr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BD93BAD-BA1D-7706-5624-5AA718F35CEC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AB80983-D4A7-E177-BCDD-298E0B509A47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4E4973F-ED98-6597-A671-2FFCDEB97B77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7BF64D8-D256-04B0-72F2-61154AFF07CB}"/>
                </a:ext>
              </a:extLst>
            </p:cNvPr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7F6E206-D0C1-9A16-852A-9D95C89F333B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D8A1435-A895-FC9A-274C-297F64CCBD7A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A6F4EF-9D1C-93B3-8DF7-CF29773E8F7A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72ADE3F-7A0C-3F73-F03D-208E94A20E31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CBEE4AD-EE98-28BE-6FA2-81BCB20640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stijl te bewerken</a:t>
            </a:r>
            <a:endParaRPr lang="en-US" altLang="nl-NL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EDA128C6-FD8D-1119-65B5-43E0A573E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F3F76-F319-FC75-2604-99C531B22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48B4E-E620-819F-163B-1F4B5B1FC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7A890-136C-0FBD-1715-8A405A68F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373A8F26-60CF-405D-AB9B-974AECCE309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8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9" r:id="rId11"/>
    <p:sldLayoutId id="2147484464" r:id="rId12"/>
    <p:sldLayoutId id="2147484470" r:id="rId13"/>
    <p:sldLayoutId id="2147484465" r:id="rId14"/>
    <p:sldLayoutId id="2147484466" r:id="rId15"/>
    <p:sldLayoutId id="2147484467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89DA2D5-FBB3-F911-543A-3682BE299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131050" cy="1355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0F76BB7-6DFD-18A5-0387-7C1E0017C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9672" y="1354465"/>
            <a:ext cx="5328592" cy="15700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l-NL" sz="4800" dirty="0">
                <a:solidFill>
                  <a:schemeClr val="accent1">
                    <a:lumMod val="75000"/>
                  </a:schemeClr>
                </a:solidFill>
              </a:rPr>
              <a:t>De overstapcoach </a:t>
            </a:r>
          </a:p>
        </p:txBody>
      </p:sp>
      <p:pic>
        <p:nvPicPr>
          <p:cNvPr id="7172" name="Picture 5">
            <a:extLst>
              <a:ext uri="{FF2B5EF4-FFF2-40B4-BE49-F238E27FC236}">
                <a16:creationId xmlns:a16="http://schemas.microsoft.com/office/drawing/2014/main" id="{75F983A8-65A7-5826-03A3-9DBB1788C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8032"/>
            <a:ext cx="916551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 advTm="23120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F127F48E-9B52-701D-B619-FD20F7740FC2}"/>
              </a:ext>
            </a:extLst>
          </p:cNvPr>
          <p:cNvSpPr txBox="1"/>
          <p:nvPr/>
        </p:nvSpPr>
        <p:spPr>
          <a:xfrm>
            <a:off x="683568" y="1607426"/>
            <a:ext cx="69847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Judith Bisscheroux </a:t>
            </a:r>
          </a:p>
          <a:p>
            <a:endParaRPr lang="nl-NL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Sinds september 2022 overstapcoach </a:t>
            </a:r>
          </a:p>
          <a:p>
            <a:endParaRPr lang="nl-NL" sz="2000" kern="1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000" kern="1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weet heb je als je thuiskomt nog vragen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06-57174643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jbisscheroux@samenwerkingsverbandnwn.nl</a:t>
            </a:r>
          </a:p>
          <a:p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683568" y="784046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Voordat we echt gaan </a:t>
            </a:r>
            <a:r>
              <a:rPr lang="nl-NL" sz="2400" dirty="0">
                <a:solidFill>
                  <a:srgbClr val="00B0F0"/>
                </a:solidFill>
              </a:rPr>
              <a:t>beginnen</a:t>
            </a: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404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F127F48E-9B52-701D-B619-FD20F7740FC2}"/>
              </a:ext>
            </a:extLst>
          </p:cNvPr>
          <p:cNvSpPr txBox="1"/>
          <p:nvPr/>
        </p:nvSpPr>
        <p:spPr>
          <a:xfrm>
            <a:off x="648871" y="1556792"/>
            <a:ext cx="61878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i="1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‘De overstapcoach ondersteunt (praktisch) zowel leerling, ouder als school in de overstap van V(S)O naar een passende </a:t>
            </a:r>
            <a:r>
              <a:rPr lang="nl-NL" sz="2000" i="1" kern="15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MBO-opleiding</a:t>
            </a:r>
            <a:r>
              <a:rPr lang="nl-NL" sz="2000" i="1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(begeleid) werk van een leerling’</a:t>
            </a:r>
          </a:p>
          <a:p>
            <a:endParaRPr lang="nl-NL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overstapcoach wordt betaald vanuit VSV-gelden.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683568" y="78404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De overstapcoach  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E6C01BA-DD18-71A2-6708-68E8D5AA7F59}"/>
              </a:ext>
            </a:extLst>
          </p:cNvPr>
          <p:cNvSpPr txBox="1"/>
          <p:nvPr/>
        </p:nvSpPr>
        <p:spPr>
          <a:xfrm>
            <a:off x="683568" y="3977769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kern="15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Waarom  de overstapcoach?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Beperken van MBO-uitval/</a:t>
            </a:r>
            <a:r>
              <a:rPr lang="nl-NL" sz="2000" kern="15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switchers</a:t>
            </a:r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door meer passende studiekeuze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0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Voorkomen van (kwetsbare) thuiszitters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2000" kern="1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Ondersteuning en deskundigheidsbevordering voor VO-scholen  in de overstap</a:t>
            </a:r>
            <a:endParaRPr lang="nl-NL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66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F127F48E-9B52-701D-B619-FD20F7740FC2}"/>
              </a:ext>
            </a:extLst>
          </p:cNvPr>
          <p:cNvSpPr txBox="1"/>
          <p:nvPr/>
        </p:nvSpPr>
        <p:spPr>
          <a:xfrm>
            <a:off x="659958" y="1052736"/>
            <a:ext cx="6731441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nl-NL" b="1" dirty="0"/>
              <a:t>2</a:t>
            </a:r>
            <a:r>
              <a:rPr lang="nl-NL" dirty="0"/>
              <a:t> overstapcoaches </a:t>
            </a:r>
          </a:p>
          <a:p>
            <a:pPr lvl="0"/>
            <a:r>
              <a:rPr lang="nl-NL" b="1" dirty="0"/>
              <a:t>32 </a:t>
            </a:r>
            <a:r>
              <a:rPr lang="nl-NL" dirty="0"/>
              <a:t>uur per week </a:t>
            </a:r>
          </a:p>
          <a:p>
            <a:pPr lvl="0"/>
            <a:endParaRPr lang="nl-NL" dirty="0"/>
          </a:p>
          <a:p>
            <a:pPr lvl="0"/>
            <a:r>
              <a:rPr lang="nl-NL" b="1" dirty="0"/>
              <a:t>15 </a:t>
            </a:r>
            <a:r>
              <a:rPr lang="nl-NL" dirty="0"/>
              <a:t>schoollocaties binnen samenwerkingsverband</a:t>
            </a:r>
          </a:p>
          <a:p>
            <a:pPr lvl="0"/>
            <a:r>
              <a:rPr lang="nl-NL" b="1" dirty="0"/>
              <a:t>4 </a:t>
            </a:r>
            <a:r>
              <a:rPr lang="nl-NL" dirty="0"/>
              <a:t>gemeenten Maassluis, Vlaardingen, Schiedam </a:t>
            </a:r>
            <a:r>
              <a:rPr lang="nl-NL"/>
              <a:t>en Maasland</a:t>
            </a:r>
            <a:endParaRPr lang="nl-NL" dirty="0"/>
          </a:p>
          <a:p>
            <a:r>
              <a:rPr lang="nl-NL" dirty="0"/>
              <a:t> </a:t>
            </a:r>
          </a:p>
          <a:p>
            <a:pPr lvl="0"/>
            <a:r>
              <a:rPr lang="nl-NL" b="1" dirty="0"/>
              <a:t>120</a:t>
            </a:r>
            <a:r>
              <a:rPr lang="nl-NL" dirty="0"/>
              <a:t> leerlingen per jaar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b="1" dirty="0"/>
              <a:t>60 </a:t>
            </a:r>
            <a:r>
              <a:rPr lang="nl-NL" dirty="0"/>
              <a:t>leerlingen: VSO, PRO en vmbo </a:t>
            </a:r>
            <a:r>
              <a:rPr lang="nl-NL" dirty="0" err="1"/>
              <a:t>lwt</a:t>
            </a:r>
            <a:r>
              <a:rPr lang="nl-NL" dirty="0"/>
              <a:t>: </a:t>
            </a:r>
          </a:p>
          <a:p>
            <a:r>
              <a:rPr lang="nl-NL" dirty="0"/>
              <a:t>Inzet van overstapcoaches is standaard (3</a:t>
            </a:r>
            <a:r>
              <a:rPr lang="nl-NL" baseline="30000" dirty="0"/>
              <a:t>e</a:t>
            </a:r>
            <a:r>
              <a:rPr lang="nl-NL" dirty="0"/>
              <a:t> en/of 4</a:t>
            </a:r>
            <a:r>
              <a:rPr lang="nl-NL" baseline="30000" dirty="0"/>
              <a:t>e</a:t>
            </a:r>
            <a:r>
              <a:rPr lang="nl-NL" dirty="0"/>
              <a:t> jaar)</a:t>
            </a:r>
          </a:p>
          <a:p>
            <a:endParaRPr lang="nl-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b="1" dirty="0"/>
              <a:t>60</a:t>
            </a:r>
            <a:r>
              <a:rPr lang="nl-NL" dirty="0"/>
              <a:t> leerlingen: overige VMBO leerlingen, doublerende havisten (niet alleen examenleerlingen)</a:t>
            </a:r>
          </a:p>
          <a:p>
            <a:r>
              <a:rPr lang="nl-NL" dirty="0"/>
              <a:t>Inzet van overstapcoach is individueel (bijv. twijfel over studiekeuze of belasting-belastbaarheid van leerling)</a:t>
            </a:r>
          </a:p>
          <a:p>
            <a:endParaRPr lang="nl-NL" dirty="0"/>
          </a:p>
          <a:p>
            <a:endParaRPr lang="nl-NL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659958" y="40466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nl-NL" sz="2400" dirty="0">
                <a:solidFill>
                  <a:srgbClr val="00B0F0"/>
                </a:solidFill>
              </a:rPr>
              <a:t>overstapcoach</a:t>
            </a: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 – in cijfers    </a:t>
            </a:r>
          </a:p>
        </p:txBody>
      </p:sp>
    </p:spTree>
    <p:extLst>
      <p:ext uri="{BB962C8B-B14F-4D97-AF65-F5344CB8AC3E}">
        <p14:creationId xmlns:p14="http://schemas.microsoft.com/office/powerpoint/2010/main" val="210812304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F127F48E-9B52-701D-B619-FD20F7740FC2}"/>
              </a:ext>
            </a:extLst>
          </p:cNvPr>
          <p:cNvSpPr txBox="1"/>
          <p:nvPr/>
        </p:nvSpPr>
        <p:spPr>
          <a:xfrm>
            <a:off x="395536" y="1427538"/>
            <a:ext cx="7307506" cy="480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</a:pPr>
            <a:r>
              <a:rPr lang="nl-NL" u="sng" kern="1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Bij aanvang van overstapcoachtraject </a:t>
            </a:r>
            <a:endParaRPr lang="nl-NL" sz="1800" u="sng" kern="15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Informeren van ouders/leerling/school in studiekeuze en/of andere vervolgstap én toelichten van de rol van de overstapcoach 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Persoonlijkheids- en beroepskeuzetest Educatiemeter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endParaRPr lang="nl-NL" kern="15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</a:pPr>
            <a:r>
              <a:rPr lang="nl-NL" u="sng" kern="1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Gedurende het overstapcoachtraject</a:t>
            </a:r>
            <a:endParaRPr lang="nl-NL" sz="1800" u="sng" kern="15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Registratie en monitoring van overstapactiviteiten van leerling 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Ondersteuning van leerling richting het mbo of andere vervolgstap tijdens examenjaar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Begeleiden van de warme overdracht naar mbo of  andere vervolgstap 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endParaRPr lang="nl-NL" kern="15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</a:pPr>
            <a:r>
              <a:rPr lang="nl-NL" sz="1800" u="sng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Laatste periode van het overstaptraject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Ondersteuning van leerling in de eerste periode op het mbo (op de achtergrond)</a:t>
            </a:r>
          </a:p>
          <a:p>
            <a:endParaRPr lang="nl-NL" sz="20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179512" y="332656"/>
            <a:ext cx="6696744" cy="84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nl-NL" sz="2400" kern="15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Oké, maar wat doe je dan precies als overstapcoach</a:t>
            </a:r>
          </a:p>
        </p:txBody>
      </p:sp>
    </p:spTree>
    <p:extLst>
      <p:ext uri="{BB962C8B-B14F-4D97-AF65-F5344CB8AC3E}">
        <p14:creationId xmlns:p14="http://schemas.microsoft.com/office/powerpoint/2010/main" val="25836821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F127F48E-9B52-701D-B619-FD20F7740FC2}"/>
              </a:ext>
            </a:extLst>
          </p:cNvPr>
          <p:cNvSpPr txBox="1"/>
          <p:nvPr/>
        </p:nvSpPr>
        <p:spPr>
          <a:xfrm>
            <a:off x="251520" y="1074430"/>
            <a:ext cx="6336704" cy="3286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</a:pPr>
            <a:r>
              <a:rPr lang="nl-NL" sz="1800" u="sng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Voor scholen</a:t>
            </a:r>
          </a:p>
          <a:p>
            <a:pPr marL="285750" lvl="0" indent="-2857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Signaleren, monitoren en faciliteren van LOB-kwesties voor scholen</a:t>
            </a: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800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Organiseren van jaarlijks 5 bijeenkomsten voor het Decanen Advies Team (DAT-overleg)</a:t>
            </a:r>
          </a:p>
          <a:p>
            <a:pPr lvl="0">
              <a:lnSpc>
                <a:spcPct val="106000"/>
              </a:lnSpc>
              <a:spcAft>
                <a:spcPts val="800"/>
              </a:spcAft>
            </a:pPr>
            <a:endParaRPr lang="nl-NL" u="sng" kern="15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Aft>
                <a:spcPts val="800"/>
              </a:spcAft>
            </a:pPr>
            <a:r>
              <a:rPr lang="nl-NL" sz="1800" u="sng" kern="15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Vervolgonderwijs misschien geen optie?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Organiseren van </a:t>
            </a:r>
            <a:r>
              <a:rPr lang="nl-NL" b="1" dirty="0"/>
              <a:t>6 doorstroomtafels</a:t>
            </a:r>
            <a:r>
              <a:rPr lang="nl-NL" dirty="0"/>
              <a:t> per jaar voor VSO/PRO/vmbo </a:t>
            </a:r>
            <a:r>
              <a:rPr lang="nl-NL" dirty="0" err="1"/>
              <a:t>lwt</a:t>
            </a:r>
            <a:r>
              <a:rPr lang="nl-NL" dirty="0"/>
              <a:t> leerlingen. Vooral bij uitstroomprofiel ‘arbeid’</a:t>
            </a:r>
            <a:endParaRPr lang="nl-NL" kern="15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273656" y="332656"/>
            <a:ext cx="6696744" cy="45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nl-NL" sz="2400" kern="15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 dit doe je ook nog? </a:t>
            </a:r>
          </a:p>
        </p:txBody>
      </p:sp>
    </p:spTree>
    <p:extLst>
      <p:ext uri="{BB962C8B-B14F-4D97-AF65-F5344CB8AC3E}">
        <p14:creationId xmlns:p14="http://schemas.microsoft.com/office/powerpoint/2010/main" val="46969491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574028" y="225748"/>
            <a:ext cx="6696744" cy="950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nl-NL" sz="2400" kern="15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Succesfactoren van de overstapcoach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nl-NL" sz="2400" kern="15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Op 4 gebieden </a:t>
            </a:r>
            <a:endParaRPr lang="nl-NL" sz="2400" kern="150" dirty="0">
              <a:solidFill>
                <a:srgbClr val="00B0F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44DA06E7-DF66-4373-F3C3-EB8F28C04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83842"/>
              </p:ext>
            </p:extLst>
          </p:nvPr>
        </p:nvGraphicFramePr>
        <p:xfrm>
          <a:off x="574028" y="1401806"/>
          <a:ext cx="6696744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836">
                  <a:extLst>
                    <a:ext uri="{9D8B030D-6E8A-4147-A177-3AD203B41FA5}">
                      <a16:colId xmlns:a16="http://schemas.microsoft.com/office/drawing/2014/main" val="1060388760"/>
                    </a:ext>
                  </a:extLst>
                </a:gridCol>
                <a:gridCol w="3922908">
                  <a:extLst>
                    <a:ext uri="{9D8B030D-6E8A-4147-A177-3AD203B41FA5}">
                      <a16:colId xmlns:a16="http://schemas.microsoft.com/office/drawing/2014/main" val="959905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1. De leerling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2. De overstapcoach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Motivatie en vertrouwen van leerling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Drijfveer voor vervolgstap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Niet alleen de keuze maken, ook leren een keuze te maken. Dit kost tijd. 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WhatsApp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Monitoringssysteem zoals </a:t>
                      </a:r>
                      <a:r>
                        <a:rPr lang="nl-N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Intergrip</a:t>
                      </a: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Procesregie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Opvolging van gesprekken en afspraken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Humor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Praktisch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Geen verplichting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Geen controlerende functie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749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93469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8AD4E75D-6131-FA67-97E4-51C763C7D647}"/>
              </a:ext>
            </a:extLst>
          </p:cNvPr>
          <p:cNvSpPr txBox="1"/>
          <p:nvPr/>
        </p:nvSpPr>
        <p:spPr>
          <a:xfrm>
            <a:off x="574028" y="225748"/>
            <a:ext cx="6696744" cy="950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nl-NL" sz="2400" kern="15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Succesfactoren van de overstapcoach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nl-NL" sz="2400" kern="15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Op 4 gebieden </a:t>
            </a:r>
            <a:endParaRPr lang="nl-NL" sz="2400" kern="150" dirty="0">
              <a:solidFill>
                <a:srgbClr val="00B0F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44DA06E7-DF66-4373-F3C3-EB8F28C04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771038"/>
              </p:ext>
            </p:extLst>
          </p:nvPr>
        </p:nvGraphicFramePr>
        <p:xfrm>
          <a:off x="574028" y="1401806"/>
          <a:ext cx="6696744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884">
                  <a:extLst>
                    <a:ext uri="{9D8B030D-6E8A-4147-A177-3AD203B41FA5}">
                      <a16:colId xmlns:a16="http://schemas.microsoft.com/office/drawing/2014/main" val="1060388760"/>
                    </a:ext>
                  </a:extLst>
                </a:gridCol>
                <a:gridCol w="3490860">
                  <a:extLst>
                    <a:ext uri="{9D8B030D-6E8A-4147-A177-3AD203B41FA5}">
                      <a16:colId xmlns:a16="http://schemas.microsoft.com/office/drawing/2014/main" val="959905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3. De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4. Omgeving en informatie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Bekendheid en vertrouwen binnen VO-scholen.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Afstemming en goede afspraken. </a:t>
                      </a:r>
                      <a:r>
                        <a:rPr lang="nl-NL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‘Wie doet wat waar wanneer’.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blijft verantwoordelijk: grens lastig.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Wens leerling staat voorop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Inzicht complete situatie van leerling.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Toestemming voor informatie delen tussen partijen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‘Warme overdracht’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Intensieve samenwerking met betrokken of te betrekken partijen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749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57687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839ce24-a1e9-476b-8cde-546b61ff2772">
      <UserInfo>
        <DisplayName>Iris Bakker</DisplayName>
        <AccountId>15</AccountId>
        <AccountType/>
      </UserInfo>
      <UserInfo>
        <DisplayName>Herma Tappel</DisplayName>
        <AccountId>20</AccountId>
        <AccountType/>
      </UserInfo>
      <UserInfo>
        <DisplayName>Karin van der Velden</DisplayName>
        <AccountId>22</AccountId>
        <AccountType/>
      </UserInfo>
      <UserInfo>
        <DisplayName>Arno Martha</DisplayName>
        <AccountId>16</AccountId>
        <AccountType/>
      </UserInfo>
    </SharedWithUsers>
    <lcf76f155ced4ddcb4097134ff3c332f xmlns="1bd86baf-c08d-4967-9e21-b8a0f0777406">
      <Terms xmlns="http://schemas.microsoft.com/office/infopath/2007/PartnerControls"/>
    </lcf76f155ced4ddcb4097134ff3c332f>
    <TaxCatchAll xmlns="a839ce24-a1e9-476b-8cde-546b61ff2772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698D3D5966AA4EA3D4E533739DE457" ma:contentTypeVersion="14" ma:contentTypeDescription="Een nieuw document maken." ma:contentTypeScope="" ma:versionID="12a9e6a9e67a96786a901125f641fc50">
  <xsd:schema xmlns:xsd="http://www.w3.org/2001/XMLSchema" xmlns:xs="http://www.w3.org/2001/XMLSchema" xmlns:p="http://schemas.microsoft.com/office/2006/metadata/properties" xmlns:ns2="1bd86baf-c08d-4967-9e21-b8a0f0777406" xmlns:ns3="a839ce24-a1e9-476b-8cde-546b61ff2772" targetNamespace="http://schemas.microsoft.com/office/2006/metadata/properties" ma:root="true" ma:fieldsID="aca5966e6842e9fe0eb1012dabb6fb28" ns2:_="" ns3:_="">
    <xsd:import namespace="1bd86baf-c08d-4967-9e21-b8a0f0777406"/>
    <xsd:import namespace="a839ce24-a1e9-476b-8cde-546b61ff27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86baf-c08d-4967-9e21-b8a0f077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f06903de-c481-4a94-87ca-a5b03e1099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9ce24-a1e9-476b-8cde-546b61ff277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Catch-all-kolom van taxonomie" ma:hidden="true" ma:list="{4c325778-d4c8-4d1d-ac04-7ca1bb9b976f}" ma:internalName="TaxCatchAll" ma:showField="CatchAllData" ma:web="a839ce24-a1e9-476b-8cde-546b61ff27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E63B85-CAF2-4F47-A958-EF5B0E4E98A5}">
  <ds:schemaRefs>
    <ds:schemaRef ds:uri="http://schemas.microsoft.com/office/2006/metadata/properties"/>
    <ds:schemaRef ds:uri="http://schemas.microsoft.com/office/infopath/2007/PartnerControls"/>
    <ds:schemaRef ds:uri="a839ce24-a1e9-476b-8cde-546b61ff2772"/>
    <ds:schemaRef ds:uri="1bd86baf-c08d-4967-9e21-b8a0f0777406"/>
  </ds:schemaRefs>
</ds:datastoreItem>
</file>

<file path=customXml/itemProps2.xml><?xml version="1.0" encoding="utf-8"?>
<ds:datastoreItem xmlns:ds="http://schemas.openxmlformats.org/officeDocument/2006/customXml" ds:itemID="{7C6A1CBF-6951-45F2-9097-91D2F7214C62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2DEBC22-C9BA-4B59-B141-35D57DF98F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86baf-c08d-4967-9e21-b8a0f0777406"/>
    <ds:schemaRef ds:uri="a839ce24-a1e9-476b-8cde-546b61ff27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51D7758-F6E5-4F06-9529-5D10FCEFE4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1840</TotalTime>
  <Words>467</Words>
  <Application>Microsoft Office PowerPoint</Application>
  <PresentationFormat>Diavoorstelling 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Facet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Heavy lou enterprises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VMBO en LWOO</dc:title>
  <dc:creator>lauran van kaam</dc:creator>
  <cp:lastModifiedBy>Judith  Bisscheroux</cp:lastModifiedBy>
  <cp:revision>121</cp:revision>
  <cp:lastPrinted>2019-09-18T11:03:47Z</cp:lastPrinted>
  <dcterms:created xsi:type="dcterms:W3CDTF">2002-09-09T18:34:36Z</dcterms:created>
  <dcterms:modified xsi:type="dcterms:W3CDTF">2023-05-12T06:20:59Z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87000.0000000000</vt:lpwstr>
  </property>
  <property fmtid="{D5CDD505-2E9C-101B-9397-08002B2CF9AE}" pid="3" name="display_urn:schemas-microsoft-com:office:office#SharedWithUsers">
    <vt:lpwstr>Iris Bakker;Herma Tappel;Karin van der Velden;Arno Martha</vt:lpwstr>
  </property>
  <property fmtid="{D5CDD505-2E9C-101B-9397-08002B2CF9AE}" pid="4" name="SharedWithUsers">
    <vt:lpwstr>15;#Iris Bakker;#20;#Herma Tappel;#22;#Karin van der Velden;#16;#Arno Martha</vt:lpwstr>
  </property>
  <property fmtid="{D5CDD505-2E9C-101B-9397-08002B2CF9AE}" pid="5" name="ContentTypeId">
    <vt:lpwstr>0x01010024698D3D5966AA4EA3D4E533739DE457</vt:lpwstr>
  </property>
  <property fmtid="{D5CDD505-2E9C-101B-9397-08002B2CF9AE}" pid="6" name="MediaServiceImageTags">
    <vt:lpwstr/>
  </property>
</Properties>
</file>