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60" r:id="rId5"/>
    <p:sldId id="272" r:id="rId6"/>
    <p:sldId id="285" r:id="rId7"/>
    <p:sldId id="313" r:id="rId8"/>
    <p:sldId id="315" r:id="rId9"/>
    <p:sldId id="316" r:id="rId10"/>
    <p:sldId id="308" r:id="rId11"/>
    <p:sldId id="314" r:id="rId12"/>
    <p:sldId id="317" r:id="rId13"/>
    <p:sldId id="299" r:id="rId14"/>
    <p:sldId id="318" r:id="rId15"/>
    <p:sldId id="319" r:id="rId16"/>
    <p:sldId id="312" r:id="rId17"/>
  </p:sldIdLst>
  <p:sldSz cx="12192000" cy="6858000"/>
  <p:notesSz cx="6858000" cy="16383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3447" autoAdjust="0"/>
  </p:normalViewPr>
  <p:slideViewPr>
    <p:cSldViewPr snapToGrid="0" snapToObjects="1">
      <p:cViewPr varScale="1">
        <p:scale>
          <a:sx n="75" d="100"/>
          <a:sy n="75" d="100"/>
        </p:scale>
        <p:origin x="4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B1319-ACA6-46DC-9EB5-CE3DD4830A2E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17E12-7B5F-4294-B91F-A9DFFC0D4D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329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829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4424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8317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7893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2790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201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6194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1053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73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315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323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882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17E12-7B5F-4294-B91F-A9DFFC0D4DD8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1955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A2E91-D332-614B-9D4B-C40B1235E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2652F9C-1A86-A346-9010-2FCB64A94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9AF47E-CE99-D341-8764-4ADD95E98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3B02CC-78A0-F943-9628-A3E3ECC02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320C7D-617D-9248-AB4A-8AE684A4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62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90B75-2959-AA4F-94E9-2BF300FA7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1D2040F-2D5E-174A-898F-A6264FFD6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8A9683-C0AB-B747-8D0E-B57325488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9099C8-13C4-B241-BE96-77D64BD53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6F4C6B-DB3A-FC49-A058-CDD9083B4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629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2096B2E-E899-C249-A7EB-F38021BE70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8D0CF63-6074-B24F-937F-D7315B32D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68D4EA-73B0-BD49-BEAC-19CECE77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E2ACA1E-9410-B24D-952E-16A46F61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0DAC6F-3C78-C64D-AEC1-AA4210480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121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3D9820-8C88-2447-81D5-68248E0F9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6AF781-8BB1-5C49-AA1D-231F1E191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D89D7A-8C7A-9548-B3DF-7CA2F21F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182ABF-8682-E445-BC37-153A39F6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F87C2A-82FD-3746-8930-3D4093018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089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CEFEE-EC85-4A44-93B2-C349DE7DD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2FB709-D9E6-1B4C-AA6B-E8E3A4120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318AD5-6DDF-5543-8BAF-0EF6BAF5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EF0EF8-22D2-904C-B12A-30454B58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45E8E0-B6D0-DD40-B691-66BFBA8C7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43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1FAAD5-EB92-AA45-A9C3-BB570E4F8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09801D-81CA-AD43-A5B9-D493B4B3A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215A36F-E0FF-944E-891A-AAB62F938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8F3F4D-15F0-FC47-94E4-B29318CB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2E48BBE-30E1-1142-B770-927FB596A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93497F-2FA3-AB4D-85F7-FF9BC94B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7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74A828-B4C8-0A40-A235-53A0A5136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295619-69C9-1E45-AC21-4A2E04C1C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9A0B61C-CE00-F04F-8DDF-4D631D9A5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7AD7425-CCA2-1849-B843-86E560DA7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45A35A9-D003-B54A-9D7D-4FAC24232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9E9B064-8BC5-E04C-99BC-DF4E030C8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2EDEF69-7CE3-3A4D-86AB-27A2A586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DC5A134-68D6-5F44-86D3-23FA1EF60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47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4C951-6ECC-4448-B3D1-21BF902A3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6F0859A-B14E-5149-BCC5-DEBCEB46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BCC5E95-89DB-CC48-A6FC-F09693A3E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FBB2290-E0A1-9F4C-955B-B5B7B5863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263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F5F612E-A0BA-014C-BB3F-98D072D28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465BBD0-CB4E-484C-910A-862961A7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83AE7BF-9C00-3844-B8E1-7180D2F2C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14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C10AA-B9D3-1240-9B6F-68CA612F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311A11-AFAB-7947-8261-4AC305F22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6D72141-28C2-1048-916D-D23320BF8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CCAE29B-A87E-D946-84A4-42983C0C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CA61A06-1FA4-514A-A1E9-3DF707A0F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039B5E6-F7AE-E748-9E8D-9D9A11DD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956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9BDBF-8977-0E40-A2E7-6D4C3AFB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33ED079-DD28-BA4A-AE9C-71F24DAAD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9ED6213-0207-4548-9FEB-76B5AD116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D6766B-E6B6-0F44-B3FA-B11D85430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D6D8E11-DCDD-E447-A5D8-5F3060AC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01996A-2F77-4141-B8FE-DFC86D24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31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52F065C-2AE8-ED47-A8AD-93F44B32D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F65B53E-4EEE-1942-8134-4881A810C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2924FA-5885-DD48-826D-DEAA03615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DAB60-D0E5-5843-8994-8D624E8127B4}" type="datetimeFigureOut">
              <a:rPr lang="nl-NL" smtClean="0"/>
              <a:t>24-5-2023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3DE0CE-9E48-6C47-9301-375E5C435D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C533BA5-45BD-C249-AF08-1C7FCD4CE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8CEBB-7BA9-CB44-B506-0C26738CD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07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9D081-4D64-744C-8E1B-A5EA22799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816" y="2098011"/>
            <a:ext cx="10200367" cy="4013690"/>
          </a:xfrm>
        </p:spPr>
        <p:txBody>
          <a:bodyPr>
            <a:noAutofit/>
          </a:bodyPr>
          <a:lstStyle/>
          <a:p>
            <a:pPr algn="l"/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r>
              <a:rPr lang="en-US" sz="5400" b="1" dirty="0">
                <a:solidFill>
                  <a:srgbClr val="00B050"/>
                </a:solidFill>
                <a:latin typeface="Arial Rounded MT Bold"/>
                <a:cs typeface="Aharoni"/>
              </a:rPr>
              <a:t>LOB-</a:t>
            </a:r>
            <a:r>
              <a:rPr lang="en-US" sz="5400" b="1" dirty="0" err="1">
                <a:solidFill>
                  <a:srgbClr val="00B050"/>
                </a:solidFill>
                <a:latin typeface="Arial Rounded MT Bold"/>
                <a:cs typeface="Aharoni"/>
              </a:rPr>
              <a:t>dag</a:t>
            </a:r>
            <a:r>
              <a:rPr lang="en-US" sz="5400" b="1" dirty="0">
                <a:solidFill>
                  <a:srgbClr val="00B050"/>
                </a:solidFill>
                <a:latin typeface="Arial Rounded MT Bold"/>
                <a:cs typeface="Aharoni"/>
              </a:rPr>
              <a:t> 16 </a:t>
            </a:r>
            <a:r>
              <a:rPr lang="en-US" sz="5400" b="1" dirty="0" err="1">
                <a:solidFill>
                  <a:srgbClr val="00B050"/>
                </a:solidFill>
                <a:latin typeface="Arial Rounded MT Bold"/>
                <a:cs typeface="Aharoni"/>
              </a:rPr>
              <a:t>mei</a:t>
            </a:r>
            <a:r>
              <a:rPr lang="en-US" sz="5400" b="1" dirty="0">
                <a:solidFill>
                  <a:srgbClr val="00B050"/>
                </a:solidFill>
                <a:latin typeface="Arial Rounded MT Bold"/>
                <a:cs typeface="Aharoni"/>
              </a:rPr>
              <a:t> 2023</a:t>
            </a:r>
            <a:br>
              <a:rPr lang="en-US" sz="5400" b="1" dirty="0">
                <a:solidFill>
                  <a:srgbClr val="00B050"/>
                </a:solidFill>
                <a:latin typeface="Arial Rounded MT Bold"/>
                <a:cs typeface="Aharoni"/>
              </a:rPr>
            </a:br>
            <a:br>
              <a:rPr lang="en-US" sz="5400" b="1" dirty="0">
                <a:solidFill>
                  <a:srgbClr val="00B050"/>
                </a:solidFill>
                <a:latin typeface="Arial Rounded MT Bold"/>
                <a:cs typeface="Aharoni"/>
              </a:rPr>
            </a:br>
            <a:br>
              <a:rPr lang="en-US" sz="5400" b="1" dirty="0">
                <a:solidFill>
                  <a:srgbClr val="00B050"/>
                </a:solidFill>
                <a:latin typeface="Arial Rounded MT Bold"/>
                <a:cs typeface="Aharoni"/>
              </a:rPr>
            </a:b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Flitspresentatie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: wat is er in de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regio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nodig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voor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een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succesvolle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samenwerking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tussen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mbo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- en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hbo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 Rounded MT Bold"/>
                <a:cs typeface="Aharoni"/>
              </a:rPr>
              <a:t>instellingen</a:t>
            </a:r>
            <a: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  <a:t>? </a:t>
            </a:r>
            <a:b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</a:br>
            <a:br>
              <a:rPr lang="en-US" sz="3600" b="1" dirty="0">
                <a:solidFill>
                  <a:srgbClr val="00B050"/>
                </a:solidFill>
                <a:latin typeface="Arial Rounded MT Bold"/>
                <a:cs typeface="Aharoni"/>
              </a:rPr>
            </a:br>
            <a:r>
              <a:rPr lang="en-US" sz="1400" b="1" dirty="0">
                <a:solidFill>
                  <a:srgbClr val="00B050"/>
                </a:solidFill>
                <a:latin typeface="Arial Rounded MT Bold"/>
                <a:cs typeface="Aharoni"/>
              </a:rPr>
              <a:t>Marie-Claire Gambon ROC Mondriaan</a:t>
            </a:r>
            <a:br>
              <a:rPr lang="en-US" sz="1400" b="1" dirty="0">
                <a:solidFill>
                  <a:srgbClr val="00B050"/>
                </a:solidFill>
                <a:latin typeface="Arial Rounded MT Bold"/>
                <a:cs typeface="Aharoni"/>
              </a:rPr>
            </a:br>
            <a:r>
              <a:rPr lang="en-US" sz="1400" b="1" dirty="0">
                <a:solidFill>
                  <a:srgbClr val="00B050"/>
                </a:solidFill>
                <a:latin typeface="Arial Rounded MT Bold"/>
                <a:cs typeface="Aharoni"/>
              </a:rPr>
              <a:t>m.gambon@rocmondriaan.nl</a:t>
            </a:r>
            <a:br>
              <a:rPr lang="nl-NL" sz="1400" dirty="0"/>
            </a:br>
            <a:br>
              <a:rPr lang="nl-NL" sz="2400" b="1" dirty="0"/>
            </a:br>
            <a:br>
              <a:rPr lang="nl-NL" sz="1600" dirty="0"/>
            </a:br>
            <a:br>
              <a:rPr lang="nl-NL" sz="1600" dirty="0"/>
            </a:br>
            <a:br>
              <a:rPr lang="nl-NL" sz="1600" dirty="0"/>
            </a:br>
            <a:endParaRPr lang="nl-NL" sz="1600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C49AFB3A-6342-5546-884A-CA34E0B84214}"/>
              </a:ext>
            </a:extLst>
          </p:cNvPr>
          <p:cNvCxnSpPr>
            <a:cxnSpLocks/>
          </p:cNvCxnSpPr>
          <p:nvPr/>
        </p:nvCxnSpPr>
        <p:spPr>
          <a:xfrm flipH="1">
            <a:off x="530087" y="370006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46DBB160-8E20-4E60-A9B9-7CE84C6C8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409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59806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Waar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staan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 we 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na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 5 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jaar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?</a:t>
            </a:r>
            <a:br>
              <a:rPr lang="nl-NL" dirty="0"/>
            </a:br>
            <a:endParaRPr lang="nl-NL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/>
              <a:t>Project staat </a:t>
            </a:r>
            <a:endParaRPr lang="nl-NL" sz="2400" b="1" dirty="0">
              <a:cs typeface="Calibri" panose="020F0502020204030204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>
                <a:cs typeface="Calibri" panose="020F0502020204030204"/>
              </a:rPr>
              <a:t>Deelname van 750-900 studenten jaarlijks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>
                <a:cs typeface="Calibri" panose="020F0502020204030204"/>
              </a:rPr>
              <a:t>Programma is fysiek, online en hybride uitvoerbaar. 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>
                <a:cs typeface="Calibri" panose="020F0502020204030204"/>
              </a:rPr>
              <a:t>Regiegroep is leidende coalitie en inspireert. 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/>
              <a:t>Inzet student-assistenten / alumni</a:t>
            </a:r>
            <a:endParaRPr lang="nl-NL" sz="24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/>
              <a:t>HBO zoekt steeds meer flexibiliteit / maatwerk</a:t>
            </a:r>
            <a:endParaRPr lang="nl-NL" sz="24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 err="1"/>
              <a:t>MboRijnland</a:t>
            </a:r>
            <a:r>
              <a:rPr lang="nl-NL" sz="2400" b="1" dirty="0"/>
              <a:t> heeft </a:t>
            </a:r>
            <a:r>
              <a:rPr lang="nl-NL" sz="2400" b="1" dirty="0" err="1"/>
              <a:t>proefstudeerweek</a:t>
            </a:r>
            <a:r>
              <a:rPr lang="nl-NL" sz="2400" b="1" dirty="0"/>
              <a:t> gekoppeld aan LOB. Mondriaan houdt (nu nog) vast aan keuzedeel. </a:t>
            </a:r>
            <a:endParaRPr lang="nl-NL" sz="24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400" b="1" dirty="0"/>
              <a:t>Op LOB CV inzetten aan mbo zijde is volgende uitdaging</a:t>
            </a:r>
            <a:endParaRPr lang="nl-NL" sz="2400" b="1" dirty="0">
              <a:cs typeface="Calibri" panose="020F0502020204030204"/>
            </a:endParaRPr>
          </a:p>
          <a:p>
            <a:pPr lvl="1">
              <a:lnSpc>
                <a:spcPct val="105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37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51113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00B050"/>
                </a:solidFill>
                <a:cs typeface="Calibri"/>
              </a:rPr>
              <a:t>Wat 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gaat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goed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? </a:t>
            </a:r>
            <a:endParaRPr lang="nl-NL" dirty="0"/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Project staat/valt met (pro-)actieve projectleider t/m jaarlijkse evaluatie en bijstellen van het programma en betrokken collega’s in de regio</a:t>
            </a:r>
            <a:endParaRPr lang="nl-NL" sz="2000" b="1" dirty="0">
              <a:cs typeface="Calibri" panose="020F0502020204030204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Jaarplan met rooster dat ieder voorjaar gereed is</a:t>
            </a:r>
            <a:endParaRPr lang="nl-NL" sz="2000" dirty="0"/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Programma dat bekend is bij de partners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Regiegroep is leidende coalitie en inspireert; aantal malen per jaar overleg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Jaarlijkse evaluaties met docenten en studenten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Met alle betrokken docenten een jaarlijkse afsluiting.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HBO zet meer flexibiliteit / maatwerk in per instelling  </a:t>
            </a:r>
            <a:endParaRPr lang="nl-NL" sz="20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 err="1"/>
              <a:t>MboRijnland</a:t>
            </a:r>
            <a:r>
              <a:rPr lang="nl-NL" sz="2000" b="1" dirty="0"/>
              <a:t> heeft </a:t>
            </a:r>
            <a:r>
              <a:rPr lang="nl-NL" sz="2000" b="1" dirty="0" err="1"/>
              <a:t>proefstudeerweek</a:t>
            </a:r>
            <a:r>
              <a:rPr lang="nl-NL" sz="2000" b="1" dirty="0"/>
              <a:t> gekoppeld aan LOB. Mondriaan houdt vast aan keuzedeel. </a:t>
            </a:r>
            <a:endParaRPr lang="nl-NL" sz="20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Op LOB CV inzetten aan mbo zijde is volgende uitdaging </a:t>
            </a:r>
            <a:endParaRPr lang="nl-NL" sz="2000" dirty="0"/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Studenten zijn tevreden over het programma en geven aan dat </a:t>
            </a:r>
            <a:r>
              <a:rPr lang="nl-NL" sz="2000" b="1" dirty="0" err="1"/>
              <a:t>proefstuderen</a:t>
            </a:r>
            <a:r>
              <a:rPr lang="nl-NL" sz="2000" b="1" dirty="0"/>
              <a:t> helpt in hun keuze</a:t>
            </a:r>
            <a:br>
              <a:rPr lang="en-US" sz="2000" dirty="0"/>
            </a:br>
            <a:br>
              <a:rPr lang="en-US" sz="2000" b="1" dirty="0"/>
            </a:br>
            <a:endParaRPr lang="nl-NL" sz="2000" dirty="0">
              <a:cs typeface="Calibri" panose="020F0502020204030204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2111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59852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Waar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 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hebben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 we van </a:t>
            </a:r>
            <a:r>
              <a:rPr lang="en-US" sz="3600" b="1" dirty="0" err="1">
                <a:solidFill>
                  <a:srgbClr val="00B050"/>
                </a:solidFill>
                <a:cs typeface="Calibri"/>
              </a:rPr>
              <a:t>geleerd</a:t>
            </a:r>
            <a:r>
              <a:rPr lang="en-US" sz="3600" b="1" dirty="0">
                <a:solidFill>
                  <a:srgbClr val="00B050"/>
                </a:solidFill>
                <a:cs typeface="Calibri"/>
              </a:rPr>
              <a:t>?</a:t>
            </a:r>
            <a:endParaRPr lang="nl-NL" dirty="0"/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Coördinatie en afstemming tussen en met de partners en collega-docenten blijven jaarlijks </a:t>
            </a:r>
          </a:p>
          <a:p>
            <a:pPr lvl="1">
              <a:lnSpc>
                <a:spcPct val="105000"/>
              </a:lnSpc>
            </a:pPr>
            <a:r>
              <a:rPr lang="nl-NL" sz="2000" b="1" dirty="0"/>
              <a:t>      tijdrovend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Inbedding van het project in staande organisaties is een lastige kwestie/uitdaging </a:t>
            </a:r>
          </a:p>
          <a:p>
            <a:pPr lvl="1">
              <a:lnSpc>
                <a:spcPct val="105000"/>
              </a:lnSpc>
            </a:pPr>
            <a:r>
              <a:rPr lang="nl-NL" sz="2000" b="1" dirty="0">
                <a:cs typeface="Calibri" panose="020F0502020204030204"/>
              </a:rPr>
              <a:t>      en niet overal gerealiseerd.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Inzet van docenten per instelling wisselt regelmatig; dat is niet handig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Iedere partner moet zorgen voor </a:t>
            </a:r>
            <a:r>
              <a:rPr lang="nl-NL" sz="2000" b="1" dirty="0" err="1">
                <a:cs typeface="Calibri" panose="020F0502020204030204"/>
              </a:rPr>
              <a:t>linking</a:t>
            </a:r>
            <a:r>
              <a:rPr lang="nl-NL" sz="2000" b="1" dirty="0">
                <a:cs typeface="Calibri" panose="020F0502020204030204"/>
              </a:rPr>
              <a:t>-pin naar docenten voor communicatie en betrokkenheid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Startbijeenkomst met betrokkenen is telkens nodig gebleken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 panose="020F0502020204030204"/>
              </a:rPr>
              <a:t>Studenten krijgen maar 1X de kans voor een eerste indruk….. 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Inzet student-assistenten / alumni is succesfactor en tegelijk kwetsbaar gebleken</a:t>
            </a:r>
            <a:endParaRPr lang="nl-NL" sz="20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Laat studenten kiezen of naar de week op het hbo of de week oriëntatie op werk</a:t>
            </a:r>
            <a:endParaRPr lang="nl-NL" sz="20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 err="1"/>
              <a:t>MboRijnland</a:t>
            </a:r>
            <a:r>
              <a:rPr lang="nl-NL" sz="2000" b="1" dirty="0"/>
              <a:t> heeft </a:t>
            </a:r>
            <a:r>
              <a:rPr lang="nl-NL" sz="2000" b="1" dirty="0" err="1"/>
              <a:t>proefstudeerweek</a:t>
            </a:r>
            <a:r>
              <a:rPr lang="nl-NL" sz="2000" b="1" dirty="0"/>
              <a:t> gekoppeld aan LOB. Mondriaan houdt vast aan keuzedeel. </a:t>
            </a:r>
            <a:endParaRPr lang="nl-NL" sz="20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/>
              <a:t>Op LOB CV inzetten aan mbo zijde is volgende uitdaging; de week op het hbo is niet gericht op het maken van een gerichte opleidingskeuze. Daar zoeken we nog verder naar.</a:t>
            </a:r>
            <a:r>
              <a:rPr lang="nl-NL" sz="2000" b="1" dirty="0">
                <a:cs typeface="Calibri" panose="020F0502020204030204"/>
              </a:rPr>
              <a:t> </a:t>
            </a: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253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523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sz="36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800" b="1" dirty="0" err="1">
                <a:solidFill>
                  <a:srgbClr val="00B050"/>
                </a:solidFill>
              </a:rPr>
              <a:t>Rondvraag</a:t>
            </a:r>
            <a:br>
              <a:rPr lang="nl-NL" dirty="0"/>
            </a:br>
            <a:endParaRPr lang="nl-NL" dirty="0"/>
          </a:p>
          <a:p>
            <a:pPr lvl="1">
              <a:lnSpc>
                <a:spcPct val="105000"/>
              </a:lnSpc>
              <a:spcAft>
                <a:spcPts val="800"/>
              </a:spcAft>
            </a:pPr>
            <a:endParaRPr lang="nl-NL" sz="3200" b="1" dirty="0"/>
          </a:p>
          <a:p>
            <a:pPr>
              <a:lnSpc>
                <a:spcPct val="150000"/>
              </a:lnSpc>
            </a:pPr>
            <a:endParaRPr lang="nl-NL" sz="2400" dirty="0"/>
          </a:p>
          <a:p>
            <a:pPr>
              <a:lnSpc>
                <a:spcPct val="150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382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9D081-4D64-744C-8E1B-A5EA22799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4446"/>
            <a:ext cx="9144000" cy="3057247"/>
          </a:xfrm>
        </p:spPr>
        <p:txBody>
          <a:bodyPr>
            <a:noAutofit/>
          </a:bodyPr>
          <a:lstStyle/>
          <a:p>
            <a:pPr algn="l"/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r>
              <a:rPr lang="en-US" sz="4400" b="1" dirty="0">
                <a:solidFill>
                  <a:srgbClr val="00B050"/>
                </a:solidFill>
                <a:latin typeface="+mn-lt"/>
              </a:rPr>
              <a:t>Check-in 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>
                <a:latin typeface="+mn-lt"/>
              </a:rPr>
              <a:t> </a:t>
            </a:r>
            <a:br>
              <a:rPr lang="nl-NL" sz="2400" b="1" dirty="0">
                <a:latin typeface="+mn-lt"/>
              </a:rPr>
            </a:br>
            <a:r>
              <a:rPr lang="nl-NL" sz="2400" b="1" dirty="0">
                <a:latin typeface="+mn-lt"/>
                <a:cs typeface="Calibri"/>
              </a:rPr>
              <a:t>Is er vooraf al iemand met een specifieke vraag? Zo ja: welke?</a:t>
            </a:r>
            <a:br>
              <a:rPr lang="nl-NL" sz="2400" b="1" dirty="0">
                <a:latin typeface="+mn-lt"/>
              </a:rPr>
            </a:br>
            <a:br>
              <a:rPr lang="nl-NL" sz="2400" b="1" dirty="0">
                <a:latin typeface="+mn-lt"/>
              </a:rPr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dirty="0"/>
            </a:br>
            <a:br>
              <a:rPr lang="nl-NL" sz="2400" b="1" dirty="0"/>
            </a:br>
            <a:br>
              <a:rPr lang="nl-NL" sz="1600" dirty="0"/>
            </a:br>
            <a:br>
              <a:rPr lang="nl-NL" sz="1600" dirty="0"/>
            </a:br>
            <a:br>
              <a:rPr lang="nl-NL" sz="1600" dirty="0"/>
            </a:br>
            <a:endParaRPr lang="nl-NL" sz="1600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C49AFB3A-6342-5546-884A-CA34E0B84214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1A2B0369-6E97-4BB4-9EA2-51F9C951E5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7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1053668" y="641573"/>
            <a:ext cx="10905067" cy="25531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</a:rPr>
              <a:t>Vraag</a:t>
            </a:r>
            <a:r>
              <a:rPr lang="en-US" sz="3600" b="1" dirty="0">
                <a:solidFill>
                  <a:srgbClr val="00B050"/>
                </a:solidFill>
              </a:rPr>
              <a:t>: </a:t>
            </a:r>
            <a:endParaRPr lang="nl-NL" dirty="0" err="1"/>
          </a:p>
          <a:p>
            <a:pPr marL="342900" lvl="0" indent="-342900">
              <a:lnSpc>
                <a:spcPct val="105000"/>
              </a:lnSpc>
              <a:buFont typeface="Symbol" panose="05050102010706020507" pitchFamily="18" charset="2"/>
              <a:buChar char=""/>
            </a:pPr>
            <a:endParaRPr lang="nl-NL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05000"/>
              </a:lnSpc>
              <a:buFont typeface="Symbol" panose="05050102010706020507" pitchFamily="18" charset="2"/>
              <a:buChar char=""/>
            </a:pPr>
            <a:r>
              <a:rPr lang="nl-NL" sz="2800" b="1" dirty="0"/>
              <a:t>Waar staan we na 5 jaar?</a:t>
            </a:r>
          </a:p>
          <a:p>
            <a:pPr marL="342900" indent="-342900">
              <a:lnSpc>
                <a:spcPct val="105000"/>
              </a:lnSpc>
              <a:buFont typeface="Symbol" panose="05050102010706020507" pitchFamily="18" charset="2"/>
              <a:buChar char=""/>
            </a:pPr>
            <a:r>
              <a:rPr lang="nl-NL" sz="2800" b="1" dirty="0"/>
              <a:t>Wat heeft goed gewerkt?</a:t>
            </a:r>
          </a:p>
          <a:p>
            <a:pPr marL="342900" indent="-342900">
              <a:lnSpc>
                <a:spcPct val="105000"/>
              </a:lnSpc>
              <a:buFont typeface="Symbol" panose="05050102010706020507" pitchFamily="18" charset="2"/>
              <a:buChar char=""/>
            </a:pPr>
            <a:r>
              <a:rPr lang="nl-NL" sz="2800" b="1" dirty="0"/>
              <a:t>Waar hebben we van geleerd....</a:t>
            </a:r>
            <a:endParaRPr lang="en-US" b="1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548122A-0B5C-7049-9A3D-4AD9C4A083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253"/>
          <a:stretch/>
        </p:blipFill>
        <p:spPr>
          <a:xfrm rot="880895">
            <a:off x="9715101" y="3464708"/>
            <a:ext cx="2223841" cy="233673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285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26808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endParaRPr lang="nl-NL" dirty="0"/>
          </a:p>
          <a:p>
            <a:pPr>
              <a:lnSpc>
                <a:spcPct val="150000"/>
              </a:lnSpc>
            </a:pPr>
            <a:endParaRPr lang="nl-NL" sz="2400" dirty="0"/>
          </a:p>
          <a:p>
            <a:pPr>
              <a:lnSpc>
                <a:spcPct val="150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Afbeelding 2" descr="Afbeelding met diagram&#10;&#10;Automatisch gegenereerde beschrijving">
            <a:extLst>
              <a:ext uri="{FF2B5EF4-FFF2-40B4-BE49-F238E27FC236}">
                <a16:creationId xmlns:a16="http://schemas.microsoft.com/office/drawing/2014/main" id="{1B252323-76CB-1BED-A17D-90D17D3720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10879" y="486661"/>
            <a:ext cx="10123967" cy="580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49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29578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</a:rPr>
              <a:t>mbo</a:t>
            </a:r>
            <a:r>
              <a:rPr lang="en-US" sz="3600" b="1" dirty="0">
                <a:solidFill>
                  <a:srgbClr val="00B050"/>
                </a:solidFill>
              </a:rPr>
              <a:t> – </a:t>
            </a:r>
            <a:r>
              <a:rPr lang="en-US" sz="3600" b="1" dirty="0" err="1">
                <a:solidFill>
                  <a:srgbClr val="00B050"/>
                </a:solidFill>
              </a:rPr>
              <a:t>hbo</a:t>
            </a:r>
            <a:r>
              <a:rPr lang="en-US" sz="3600" b="1" dirty="0">
                <a:solidFill>
                  <a:srgbClr val="00B050"/>
                </a:solidFill>
              </a:rPr>
              <a:t> project</a:t>
            </a:r>
            <a:br>
              <a:rPr lang="nl-NL" dirty="0"/>
            </a:br>
            <a:endParaRPr lang="nl-NL" dirty="0"/>
          </a:p>
          <a:p>
            <a:pPr>
              <a:lnSpc>
                <a:spcPct val="150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Afbeelding 2" descr="Afbeelding met tekst&#10;&#10;Automatisch gegenereerde beschrijving">
            <a:extLst>
              <a:ext uri="{FF2B5EF4-FFF2-40B4-BE49-F238E27FC236}">
                <a16:creationId xmlns:a16="http://schemas.microsoft.com/office/drawing/2014/main" id="{FCB21D98-F607-DCDC-7CE3-A9273CB109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168" y="1566872"/>
            <a:ext cx="6810153" cy="391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923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29578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</a:rPr>
              <a:t>mbo</a:t>
            </a:r>
            <a:r>
              <a:rPr lang="en-US" sz="3600" b="1" dirty="0">
                <a:solidFill>
                  <a:srgbClr val="00B050"/>
                </a:solidFill>
              </a:rPr>
              <a:t> – </a:t>
            </a:r>
            <a:r>
              <a:rPr lang="en-US" sz="3600" b="1" dirty="0" err="1">
                <a:solidFill>
                  <a:srgbClr val="00B050"/>
                </a:solidFill>
              </a:rPr>
              <a:t>hbo</a:t>
            </a:r>
            <a:r>
              <a:rPr lang="en-US" sz="3600" b="1" dirty="0">
                <a:solidFill>
                  <a:srgbClr val="00B050"/>
                </a:solidFill>
              </a:rPr>
              <a:t> project</a:t>
            </a:r>
            <a:br>
              <a:rPr lang="nl-NL" dirty="0"/>
            </a:br>
            <a:endParaRPr lang="nl-NL" dirty="0"/>
          </a:p>
          <a:p>
            <a:pPr>
              <a:lnSpc>
                <a:spcPct val="150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Afbeelding 4" descr="Afbeelding met tekst, brief&#10;&#10;Automatisch gegenereerde beschrijving">
            <a:extLst>
              <a:ext uri="{FF2B5EF4-FFF2-40B4-BE49-F238E27FC236}">
                <a16:creationId xmlns:a16="http://schemas.microsoft.com/office/drawing/2014/main" id="{77812EDA-03C3-5E0D-2AE5-9A5525EABC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727" y="1716796"/>
            <a:ext cx="6810152" cy="405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181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760830" y="863600"/>
            <a:ext cx="11510682" cy="56816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00B050"/>
                </a:solidFill>
              </a:rPr>
              <a:t>    </a:t>
            </a:r>
            <a:r>
              <a:rPr lang="en-US" sz="3600" b="1" dirty="0" err="1">
                <a:solidFill>
                  <a:srgbClr val="00B050"/>
                </a:solidFill>
              </a:rPr>
              <a:t>Keuzedeel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voorbereiding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hbo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en</a:t>
            </a:r>
            <a:r>
              <a:rPr lang="en-US" sz="3600" b="1" dirty="0">
                <a:solidFill>
                  <a:srgbClr val="00B050"/>
                </a:solidFill>
              </a:rPr>
              <a:t> LOB</a:t>
            </a:r>
            <a:endParaRPr lang="nl-NL" dirty="0"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Font typeface="Arial,Sans-Serif"/>
              <a:buChar char="•"/>
            </a:pPr>
            <a:r>
              <a:rPr lang="nl-NL" sz="2000" b="1" dirty="0">
                <a:ea typeface="+mn-lt"/>
                <a:cs typeface="+mn-lt"/>
              </a:rPr>
              <a:t>Oriënteert zich op hbo-opleidingen en –beroepen</a:t>
            </a:r>
          </a:p>
          <a:p>
            <a:pPr marL="457200" indent="-457200">
              <a:lnSpc>
                <a:spcPct val="150000"/>
              </a:lnSpc>
              <a:buFont typeface="Arial,Sans-Serif"/>
              <a:buChar char="•"/>
            </a:pPr>
            <a:r>
              <a:rPr lang="nl-NL" sz="2000" b="1" dirty="0">
                <a:ea typeface="+mn-lt"/>
                <a:cs typeface="+mn-lt"/>
              </a:rPr>
              <a:t>Zoekt, selecteert en analyseert informatie t.b.v. een (studie)opdracht.</a:t>
            </a:r>
            <a:endParaRPr lang="nl-NL" sz="2000" b="1" dirty="0"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000" b="1" dirty="0">
                <a:ea typeface="+mn-lt"/>
                <a:cs typeface="+mn-lt"/>
              </a:rPr>
              <a:t>Werkt samen in projectgroepen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000" b="1" dirty="0">
                <a:ea typeface="+mn-lt"/>
                <a:cs typeface="+mn-lt"/>
              </a:rPr>
              <a:t>Reflecteert op gedrag en resultaten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l-NL" sz="3200" b="1" dirty="0"/>
          </a:p>
          <a:p>
            <a:pPr>
              <a:lnSpc>
                <a:spcPct val="150000"/>
              </a:lnSpc>
            </a:pPr>
            <a:endParaRPr lang="nl-NL" sz="2400" dirty="0"/>
          </a:p>
          <a:p>
            <a:pPr>
              <a:lnSpc>
                <a:spcPct val="150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359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58078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</a:rPr>
              <a:t>mbo</a:t>
            </a:r>
            <a:r>
              <a:rPr lang="en-US" sz="3600" b="1" dirty="0">
                <a:solidFill>
                  <a:srgbClr val="00B050"/>
                </a:solidFill>
              </a:rPr>
              <a:t> – </a:t>
            </a:r>
            <a:r>
              <a:rPr lang="en-US" sz="3600" b="1" dirty="0" err="1">
                <a:solidFill>
                  <a:srgbClr val="00B050"/>
                </a:solidFill>
              </a:rPr>
              <a:t>hbo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projectweken</a:t>
            </a:r>
            <a:r>
              <a:rPr lang="en-US" sz="3600" b="1" dirty="0">
                <a:solidFill>
                  <a:srgbClr val="00B050"/>
                </a:solidFill>
              </a:rPr>
              <a:t> 22-23</a:t>
            </a:r>
            <a:br>
              <a:rPr lang="nl-NL" dirty="0"/>
            </a:br>
            <a:endParaRPr lang="nl-NL" dirty="0"/>
          </a:p>
          <a:p>
            <a:pPr marL="457200">
              <a:buFont typeface="Arial" panose="02070309020205020404" pitchFamily="49" charset="0"/>
              <a:buChar char="•"/>
            </a:pPr>
            <a:r>
              <a:rPr lang="nl-NL" sz="2000" b="1" dirty="0"/>
              <a:t>Convenant met samenwerkingspartners: bestuurlijk commitment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Werkagenda en werkafspraken: bestuurlijk commitment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Jaarplan PDCA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Regiegroep en de werkgroep met docenten van alle partners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Beschrijving van organisatie 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Beschrijving van verdeling verantwoordelijkheden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Financiële afspraak</a:t>
            </a:r>
            <a:endParaRPr lang="nl-NL" sz="2000" b="1" dirty="0">
              <a:cs typeface="Calibri"/>
            </a:endParaRPr>
          </a:p>
          <a:p>
            <a:pPr lvl="1">
              <a:buFont typeface="Arial" panose="02070309020205020404" pitchFamily="49" charset="0"/>
              <a:buChar char="•"/>
            </a:pPr>
            <a:r>
              <a:rPr lang="nl-NL" sz="2000" b="1" dirty="0"/>
              <a:t>Onderwijskundige en organisatorische inrichting van het onderwijs </a:t>
            </a:r>
            <a:endParaRPr lang="nl-NL" sz="2000" b="1" dirty="0">
              <a:cs typeface="Calibri"/>
            </a:endParaRP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endParaRPr lang="nl-NL" sz="2400" b="1" dirty="0">
              <a:cs typeface="Calibri"/>
            </a:endParaRPr>
          </a:p>
          <a:p>
            <a:pPr>
              <a:lnSpc>
                <a:spcPct val="150000"/>
              </a:lnSpc>
            </a:pP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259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66FFAF9-67F4-CD47-9B86-BC90D66A05BE}"/>
              </a:ext>
            </a:extLst>
          </p:cNvPr>
          <p:cNvSpPr/>
          <p:nvPr/>
        </p:nvSpPr>
        <p:spPr>
          <a:xfrm>
            <a:off x="0" y="6239325"/>
            <a:ext cx="12192000" cy="618675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0F4057-1BAF-AE46-A966-ACA05EA50CB0}"/>
              </a:ext>
            </a:extLst>
          </p:cNvPr>
          <p:cNvSpPr txBox="1"/>
          <p:nvPr/>
        </p:nvSpPr>
        <p:spPr>
          <a:xfrm>
            <a:off x="530087" y="6361044"/>
            <a:ext cx="85183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Succesvol doorstromen naar het hbo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9A092709-3DBE-A841-8366-91B85758EE8F}"/>
              </a:ext>
            </a:extLst>
          </p:cNvPr>
          <p:cNvSpPr/>
          <p:nvPr/>
        </p:nvSpPr>
        <p:spPr>
          <a:xfrm rot="3600000">
            <a:off x="-693883" y="5945139"/>
            <a:ext cx="967409" cy="9674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FB39227-8D87-1D44-91A0-39D521AEA6D0}"/>
              </a:ext>
            </a:extLst>
          </p:cNvPr>
          <p:cNvSpPr txBox="1"/>
          <p:nvPr/>
        </p:nvSpPr>
        <p:spPr>
          <a:xfrm>
            <a:off x="865989" y="826792"/>
            <a:ext cx="11661913" cy="41385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B050"/>
                </a:solidFill>
              </a:rPr>
              <a:t>mbo</a:t>
            </a:r>
            <a:r>
              <a:rPr lang="en-US" sz="3600" b="1" dirty="0">
                <a:solidFill>
                  <a:srgbClr val="00B050"/>
                </a:solidFill>
              </a:rPr>
              <a:t> – </a:t>
            </a:r>
            <a:r>
              <a:rPr lang="en-US" sz="3600" b="1" dirty="0" err="1">
                <a:solidFill>
                  <a:srgbClr val="00B050"/>
                </a:solidFill>
              </a:rPr>
              <a:t>hbo</a:t>
            </a:r>
            <a:r>
              <a:rPr lang="en-US" sz="3600" b="1" dirty="0">
                <a:solidFill>
                  <a:srgbClr val="00B050"/>
                </a:solidFill>
              </a:rPr>
              <a:t> project </a:t>
            </a:r>
            <a:r>
              <a:rPr lang="en-US" sz="3600" b="1" dirty="0" err="1">
                <a:solidFill>
                  <a:srgbClr val="00B050"/>
                </a:solidFill>
              </a:rPr>
              <a:t>onderwijs</a:t>
            </a:r>
            <a:br>
              <a:rPr lang="nl-NL" dirty="0"/>
            </a:br>
            <a:endParaRPr lang="nl-NL" dirty="0"/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/>
              </a:rPr>
              <a:t>Studiehandleiding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/>
              </a:rPr>
              <a:t>Docentenhandleiding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/>
              </a:rPr>
              <a:t>Digitale omgeving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/>
              </a:rPr>
              <a:t>LOB- component 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 err="1">
                <a:cs typeface="Calibri"/>
              </a:rPr>
              <a:t>Proefstudeerweek</a:t>
            </a:r>
            <a:r>
              <a:rPr lang="nl-NL" sz="2000" b="1" dirty="0">
                <a:cs typeface="Calibri"/>
              </a:rPr>
              <a:t> met opdracht</a:t>
            </a:r>
          </a:p>
          <a:p>
            <a:pPr marL="800100" lvl="1" indent="-342900">
              <a:lnSpc>
                <a:spcPct val="105000"/>
              </a:lnSpc>
              <a:buFont typeface="Courier New" panose="02070309020205020404" pitchFamily="49" charset="0"/>
              <a:buChar char="o"/>
            </a:pPr>
            <a:r>
              <a:rPr lang="nl-NL" sz="2000" b="1" dirty="0">
                <a:cs typeface="Calibri"/>
              </a:rPr>
              <a:t>Studentendossier </a:t>
            </a:r>
            <a:br>
              <a:rPr lang="nl-NL" dirty="0"/>
            </a:br>
            <a:br>
              <a:rPr lang="en-US" dirty="0"/>
            </a:br>
            <a:br>
              <a:rPr lang="en-US" b="1" dirty="0"/>
            </a:br>
            <a:endParaRPr lang="nl-NL" dirty="0">
              <a:cs typeface="Calibri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157D020-C4A2-408E-A779-EBED514FF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6401" y="0"/>
            <a:ext cx="1866621" cy="1626776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ABE98197-E941-4E10-B8EB-EC67D1BC5281}"/>
              </a:ext>
            </a:extLst>
          </p:cNvPr>
          <p:cNvCxnSpPr>
            <a:cxnSpLocks/>
          </p:cNvCxnSpPr>
          <p:nvPr/>
        </p:nvCxnSpPr>
        <p:spPr>
          <a:xfrm flipH="1">
            <a:off x="530087" y="486383"/>
            <a:ext cx="8925199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0861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4CC07E56081F4BAB71C7C60DB87BD1" ma:contentTypeVersion="4" ma:contentTypeDescription="Create a new document." ma:contentTypeScope="" ma:versionID="a6ef069af91a6cdd0b18b912652a4350">
  <xsd:schema xmlns:xsd="http://www.w3.org/2001/XMLSchema" xmlns:xs="http://www.w3.org/2001/XMLSchema" xmlns:p="http://schemas.microsoft.com/office/2006/metadata/properties" xmlns:ns2="2ae56a0d-ea3e-4f1f-bd30-e1927ccf47e2" xmlns:ns3="44cc44b5-9923-442d-bc37-56560f6798e4" targetNamespace="http://schemas.microsoft.com/office/2006/metadata/properties" ma:root="true" ma:fieldsID="e6a43c66f8ecb80f57e4457b64ea0951" ns2:_="" ns3:_="">
    <xsd:import namespace="2ae56a0d-ea3e-4f1f-bd30-e1927ccf47e2"/>
    <xsd:import namespace="44cc44b5-9923-442d-bc37-56560f6798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56a0d-ea3e-4f1f-bd30-e1927ccf47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cc44b5-9923-442d-bc37-56560f6798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2BECE-B91A-46CD-AC3E-5915B4513A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e56a0d-ea3e-4f1f-bd30-e1927ccf47e2"/>
    <ds:schemaRef ds:uri="44cc44b5-9923-442d-bc37-56560f6798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66DF73-C64A-4486-9217-738583A7487E}">
  <ds:schemaRefs>
    <ds:schemaRef ds:uri="http://purl.org/dc/terms/"/>
    <ds:schemaRef ds:uri="http://www.w3.org/XML/1998/namespace"/>
    <ds:schemaRef ds:uri="http://schemas.microsoft.com/office/2006/documentManagement/types"/>
    <ds:schemaRef ds:uri="f7a3da25-759d-4b4a-aed0-5cc7a9074460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361a4a5b-cdc8-4123-ab7e-95b7282c12ba"/>
    <ds:schemaRef ds:uri="655095b5-0d11-4c50-8300-4d00dc98438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2B2921E-AB6C-4670-8972-A69DB27303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673</Words>
  <Application>Microsoft Office PowerPoint</Application>
  <PresentationFormat>Breedbeeld</PresentationFormat>
  <Paragraphs>105</Paragraphs>
  <Slides>13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1" baseType="lpstr">
      <vt:lpstr>Arial</vt:lpstr>
      <vt:lpstr>Arial Rounded MT Bold</vt:lpstr>
      <vt:lpstr>Arial,Sans-Serif</vt:lpstr>
      <vt:lpstr>Calibri</vt:lpstr>
      <vt:lpstr>Calibri Light</vt:lpstr>
      <vt:lpstr>Courier New</vt:lpstr>
      <vt:lpstr>Symbol</vt:lpstr>
      <vt:lpstr>Kantoorthema</vt:lpstr>
      <vt:lpstr>         LOB-dag 16 mei 2023   Flitspresentatie: wat is er in de regio nodig voor een succesvolle samenwerking tussen mbo- en hbo instellingen?   Marie-Claire Gambon ROC Mondriaan m.gambon@rocmondriaan.nl     </vt:lpstr>
      <vt:lpstr>         Check-in     Is er vooraf al iemand met een specifieke vraag? Zo ja: welke?       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Onno Schaap</dc:creator>
  <cp:lastModifiedBy>Gambon, M.C.W.</cp:lastModifiedBy>
  <cp:revision>400</cp:revision>
  <dcterms:created xsi:type="dcterms:W3CDTF">2019-03-17T21:16:45Z</dcterms:created>
  <dcterms:modified xsi:type="dcterms:W3CDTF">2023-05-24T15:01:12Z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0x010100FC4CC07E56081F4BAB71C7C60DB87BD1</vt:lpwstr>
  </property>
  <property fmtid="{D5CDD505-2E9C-101B-9397-08002B2CF9AE}" pid="3" name="AuthorIds_UIVersion_2048">
    <vt:lpwstr>8559</vt:lpwstr>
  </property>
</Properties>
</file>