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1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CE2C0-9A32-42BB-9574-6761F2BEA208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BA636-ADDC-47CD-AE0D-ABCB40E0A1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099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17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507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41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75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81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93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82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91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404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9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20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06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058" y="1412776"/>
            <a:ext cx="8229600" cy="936104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/>
              <a:t>Speeddate met klas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5058" y="2708920"/>
            <a:ext cx="8229600" cy="3445843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nl-NL" sz="4400"/>
              <a:t>Doel: </a:t>
            </a:r>
          </a:p>
          <a:p>
            <a:pPr marL="0" indent="0">
              <a:buNone/>
            </a:pPr>
            <a:r>
              <a:rPr lang="nl-NL"/>
              <a:t>Bevorderen van een weloverwogen profielkeuze door informatie over </a:t>
            </a:r>
            <a:r>
              <a:rPr lang="nl-NL" i="1"/>
              <a:t>jullie</a:t>
            </a:r>
            <a:r>
              <a:rPr lang="nl-NL"/>
              <a:t> ervaringen met profiel(keuze), vakken, bovenbouw in te winnen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91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058" y="1412776"/>
            <a:ext cx="8229600" cy="936104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/>
              <a:t>Vragen die vaak gesteld worden: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5058" y="2708920"/>
            <a:ext cx="8229600" cy="3445843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nl-NL"/>
              <a:t>Waarom heb je dit profiel gekozen?</a:t>
            </a:r>
          </a:p>
          <a:p>
            <a:pPr lvl="0"/>
            <a:r>
              <a:rPr lang="nl-NL"/>
              <a:t>Hoe ben je te werk gegaan bij het kiezen van dit profiel?</a:t>
            </a:r>
          </a:p>
          <a:p>
            <a:pPr lvl="0"/>
            <a:r>
              <a:rPr lang="nl-NL"/>
              <a:t>Welke tips heb je voor een goede profielkeuze?</a:t>
            </a:r>
          </a:p>
          <a:p>
            <a:pPr lvl="0"/>
            <a:r>
              <a:rPr lang="nl-NL"/>
              <a:t>Wat zijn je positieve  ervaringen met dit profiel ? Waarom en voor  wie zou je dit profiel aanraden?</a:t>
            </a:r>
          </a:p>
          <a:p>
            <a:pPr lvl="0"/>
            <a:r>
              <a:rPr lang="nl-NL"/>
              <a:t>Welke vaardigheden zijn van belang bij dit profiel? </a:t>
            </a:r>
          </a:p>
          <a:p>
            <a:pPr lvl="0"/>
            <a:r>
              <a:rPr lang="nl-NL"/>
              <a:t>Heb je meer dan één keuzevak? Zo ja: hoe bevalt dat?</a:t>
            </a:r>
          </a:p>
          <a:p>
            <a:pPr lvl="0"/>
            <a:r>
              <a:rPr lang="nl-NL"/>
              <a:t>Hoe was de overgang van klas 3 naar de Tweede Fase? Wat was moeilijk of viel tegen? Wat viel mee? Waar moet ik rekening mee houden? Waar moet ik op voorbereid zijn?</a:t>
            </a:r>
          </a:p>
          <a:p>
            <a:pPr marL="0" indent="0" algn="ctr">
              <a:buNone/>
            </a:pPr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02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058" y="1412776"/>
            <a:ext cx="8229600" cy="1152128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l-NL"/>
              <a:t>Tips voor een adequate speeddate over profielkeuze: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5058" y="2708920"/>
            <a:ext cx="8229600" cy="3445843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nl-NL" sz="4500" b="1"/>
              <a:t>Houd het doel voor ogen</a:t>
            </a:r>
            <a:r>
              <a:rPr lang="nl-NL"/>
              <a:t>.</a:t>
            </a:r>
          </a:p>
          <a:p>
            <a:pPr marL="0" lvl="0" indent="0">
              <a:buNone/>
            </a:pPr>
            <a:r>
              <a:rPr lang="nl-NL"/>
              <a:t>Het gaat om een belangrijke keuze van een derde </a:t>
            </a:r>
            <a:r>
              <a:rPr lang="nl-NL" err="1"/>
              <a:t>klasser</a:t>
            </a:r>
            <a:r>
              <a:rPr lang="nl-NL"/>
              <a:t>: deel informatie &amp; ervaringen die voor het maken van een profielkeuze relevant zijn.</a:t>
            </a:r>
          </a:p>
          <a:p>
            <a:endParaRPr lang="nl-NL"/>
          </a:p>
          <a:p>
            <a:pPr lvl="0"/>
            <a:r>
              <a:rPr lang="nl-NL" sz="4500" b="1"/>
              <a:t>Wees je bewust dat jouw persoonlijke ervaringen niet representatief hoeven te zijn. </a:t>
            </a:r>
          </a:p>
          <a:p>
            <a:pPr marL="0" lvl="0" indent="0">
              <a:buNone/>
            </a:pPr>
            <a:r>
              <a:rPr lang="nl-NL"/>
              <a:t>Dus niet “dit is een moeilijk vak”. Maar wel: ik </a:t>
            </a:r>
            <a:r>
              <a:rPr lang="nl-NL" u="sng"/>
              <a:t>vind</a:t>
            </a:r>
            <a:r>
              <a:rPr lang="nl-NL"/>
              <a:t> dit een moeilijk vak omdat…..”</a:t>
            </a:r>
          </a:p>
          <a:p>
            <a:pPr marL="0" indent="0">
              <a:buNone/>
            </a:pPr>
            <a:endParaRPr lang="nl-NL"/>
          </a:p>
          <a:p>
            <a:pPr lvl="0"/>
            <a:r>
              <a:rPr lang="nl-NL" sz="4000" b="1"/>
              <a:t>Wees jezelf en stel je open en eerlijk op</a:t>
            </a:r>
          </a:p>
          <a:p>
            <a:pPr marL="0" indent="0" algn="ctr">
              <a:buNone/>
            </a:pPr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67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058" y="1412776"/>
            <a:ext cx="8229600" cy="648072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l-NL"/>
              <a:t>Werkwijze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5058" y="2204864"/>
            <a:ext cx="8229600" cy="3949899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/>
              <a:t>Klas 6: </a:t>
            </a:r>
          </a:p>
          <a:p>
            <a:r>
              <a:rPr lang="nl-NL" dirty="0"/>
              <a:t>Noteer profiel en vak(ken) vrije deel op het formulier</a:t>
            </a:r>
          </a:p>
          <a:p>
            <a:r>
              <a:rPr lang="nl-NL" dirty="0"/>
              <a:t>K5: Neem plaats in je profielhelft (N of M)</a:t>
            </a:r>
          </a:p>
          <a:p>
            <a:pPr marL="0" indent="0">
              <a:buNone/>
            </a:pPr>
            <a:r>
              <a:rPr lang="nl-NL" b="1" dirty="0"/>
              <a:t>Klas 3:</a:t>
            </a:r>
          </a:p>
          <a:p>
            <a:r>
              <a:rPr lang="nl-NL" dirty="0"/>
              <a:t>Schuiven willekeurig aan bij jullie tafels plaats: speeddate begint!</a:t>
            </a:r>
          </a:p>
          <a:p>
            <a:r>
              <a:rPr lang="nl-NL" dirty="0"/>
              <a:t>Wisselen op teken van mentor om de 5 minuten van gesprekspartner door telkens een paar plaatsen op te schuiven.</a:t>
            </a:r>
          </a:p>
          <a:p>
            <a:r>
              <a:rPr lang="nl-NL" dirty="0"/>
              <a:t>Kiezen tijdens de laatste rond(es) zelf met wie ze nog willen praten (bv. over bepaald vak)</a:t>
            </a:r>
          </a:p>
          <a:p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78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058" y="1412776"/>
            <a:ext cx="8229600" cy="936104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/>
              <a:t>Oefenopdracht speeddate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5058" y="2708920"/>
            <a:ext cx="8229600" cy="3445843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/>
              <a:t>De klas wordt verdeeld in twee groepen:</a:t>
            </a:r>
          </a:p>
          <a:p>
            <a:pPr marL="0" indent="0">
              <a:buNone/>
            </a:pPr>
            <a:r>
              <a:rPr lang="nl-NL"/>
              <a:t>1 groep speelt zichzelf, de andere groep doet alsof ze derdeklassers zijn. </a:t>
            </a:r>
          </a:p>
          <a:p>
            <a:pPr marL="0" indent="0">
              <a:buNone/>
            </a:pPr>
            <a:r>
              <a:rPr lang="nl-NL"/>
              <a:t>Oefen met het vragen (3</a:t>
            </a:r>
            <a:r>
              <a:rPr lang="nl-NL" baseline="30000"/>
              <a:t>e</a:t>
            </a:r>
            <a:r>
              <a:rPr lang="nl-NL"/>
              <a:t> </a:t>
            </a:r>
            <a:r>
              <a:rPr lang="nl-NL" err="1"/>
              <a:t>klassers</a:t>
            </a:r>
            <a:r>
              <a:rPr lang="nl-NL"/>
              <a:t>) én beantwoorden (6</a:t>
            </a:r>
            <a:r>
              <a:rPr lang="nl-NL" baseline="30000"/>
              <a:t>e</a:t>
            </a:r>
            <a:r>
              <a:rPr lang="nl-NL"/>
              <a:t> </a:t>
            </a:r>
            <a:r>
              <a:rPr lang="nl-NL" err="1"/>
              <a:t>klassers</a:t>
            </a:r>
            <a:r>
              <a:rPr lang="nl-NL"/>
              <a:t>)</a:t>
            </a:r>
            <a:endParaRPr lang="nl-NL">
              <a:cs typeface="Calibri"/>
            </a:endParaRPr>
          </a:p>
          <a:p>
            <a:pPr marL="0" indent="0">
              <a:buNone/>
            </a:pPr>
            <a:r>
              <a:rPr lang="nl-NL"/>
              <a:t>(voorbeeldvragen op dia 2)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6636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205CF77B8844E8BC8AB5316B742AD" ma:contentTypeVersion="12" ma:contentTypeDescription="Een nieuw document maken." ma:contentTypeScope="" ma:versionID="9f4f6a56dfe42719a458d1fcea2b2cc0">
  <xsd:schema xmlns:xsd="http://www.w3.org/2001/XMLSchema" xmlns:xs="http://www.w3.org/2001/XMLSchema" xmlns:p="http://schemas.microsoft.com/office/2006/metadata/properties" xmlns:ns2="b9f8281d-457e-46f8-8286-cba229f4d3c1" xmlns:ns3="ed1fbeb4-4652-4ac2-88e9-f7c2cdd71627" targetNamespace="http://schemas.microsoft.com/office/2006/metadata/properties" ma:root="true" ma:fieldsID="d28fa116a188a23de5ae1d22a5ca02c7" ns2:_="" ns3:_="">
    <xsd:import namespace="b9f8281d-457e-46f8-8286-cba229f4d3c1"/>
    <xsd:import namespace="ed1fbeb4-4652-4ac2-88e9-f7c2cdd716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8281d-457e-46f8-8286-cba229f4d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1fbeb4-4652-4ac2-88e9-f7c2cdd7162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D65CF7-3B0C-4CFB-BECC-49911589B278}">
  <ds:schemaRefs>
    <ds:schemaRef ds:uri="ed1fbeb4-4652-4ac2-88e9-f7c2cdd71627"/>
    <ds:schemaRef ds:uri="http://purl.org/dc/elements/1.1/"/>
    <ds:schemaRef ds:uri="http://schemas.microsoft.com/office/2006/metadata/properties"/>
    <ds:schemaRef ds:uri="http://schemas.microsoft.com/office/infopath/2007/PartnerControls"/>
    <ds:schemaRef ds:uri="b9f8281d-457e-46f8-8286-cba229f4d3c1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2CD9D2-C4EB-4765-B867-C43405C16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f8281d-457e-46f8-8286-cba229f4d3c1"/>
    <ds:schemaRef ds:uri="ed1fbeb4-4652-4ac2-88e9-f7c2cdd716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4913DF-6372-4186-9AA0-634F7C7B4F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Diavoorstelling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Speeddate met klas 3</vt:lpstr>
      <vt:lpstr>Vragen die vaak gesteld worden:</vt:lpstr>
      <vt:lpstr>Tips voor een adequate speeddate over profielkeuze:</vt:lpstr>
      <vt:lpstr>Werkwijze</vt:lpstr>
      <vt:lpstr>Oefenopdracht speeddate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Speeddate profielen en vakken</dc:title>
  <dc:creator>Sylvia Loete</dc:creator>
  <cp:lastModifiedBy>Ellen Heijne</cp:lastModifiedBy>
  <cp:revision>2</cp:revision>
  <dcterms:created xsi:type="dcterms:W3CDTF">1601-01-01T00:00:00Z</dcterms:created>
  <dcterms:modified xsi:type="dcterms:W3CDTF">2022-05-11T15:03:23Z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0x01010078D205CF77B8844E8BC8AB5316B742AD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SharedFileIndex">
    <vt:lpwstr/>
  </property>
  <property fmtid="{D5CDD505-2E9C-101B-9397-08002B2CF9AE}" pid="8" name="_SourceUrl">
    <vt:lpwstr/>
  </property>
</Properties>
</file>