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256" r:id="rId5"/>
    <p:sldId id="274" r:id="rId6"/>
    <p:sldId id="269" r:id="rId7"/>
    <p:sldId id="258" r:id="rId8"/>
    <p:sldId id="271" r:id="rId9"/>
    <p:sldId id="272" r:id="rId10"/>
    <p:sldId id="273" r:id="rId11"/>
    <p:sldId id="259" r:id="rId12"/>
    <p:sldId id="260" r:id="rId13"/>
    <p:sldId id="261" r:id="rId14"/>
    <p:sldId id="262" r:id="rId15"/>
    <p:sldId id="265" r:id="rId16"/>
    <p:sldId id="266" r:id="rId17"/>
    <p:sldId id="267" r:id="rId18"/>
    <p:sldId id="268" r:id="rId19"/>
  </p:sldIdLst>
  <p:sldSz cx="12192000" cy="6858000"/>
  <p:notesSz cx="6858000"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EACBD3-6C3C-42D6-87A5-14CC381D7177}" v="2" dt="2020-03-10T12:09:05.0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126" autoAdjust="0"/>
  </p:normalViewPr>
  <p:slideViewPr>
    <p:cSldViewPr snapToGrid="0">
      <p:cViewPr varScale="1">
        <p:scale>
          <a:sx n="67" d="100"/>
          <a:sy n="67" d="100"/>
        </p:scale>
        <p:origin x="1190" y="4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a:defRPr sz="1200"/>
            </a:lvl1pPr>
          </a:lstStyle>
          <a:p>
            <a:fld id="{A8822F34-C22F-41F5-89F9-45E9D6417E48}" type="datetimeFigureOut">
              <a:rPr lang="nl-NL" smtClean="0"/>
              <a:t>11-5-2022</a:t>
            </a:fld>
            <a:endParaRPr lang="nl-NL"/>
          </a:p>
        </p:txBody>
      </p:sp>
      <p:sp>
        <p:nvSpPr>
          <p:cNvPr id="4" name="Tijdelijke aanduiding voor voettekst 3"/>
          <p:cNvSpPr>
            <a:spLocks noGrp="1"/>
          </p:cNvSpPr>
          <p:nvPr>
            <p:ph type="ftr" sz="quarter" idx="2"/>
          </p:nvPr>
        </p:nvSpPr>
        <p:spPr>
          <a:xfrm>
            <a:off x="0" y="9429750"/>
            <a:ext cx="2971800" cy="496888"/>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9429750"/>
            <a:ext cx="2971800" cy="496888"/>
          </a:xfrm>
          <a:prstGeom prst="rect">
            <a:avLst/>
          </a:prstGeom>
        </p:spPr>
        <p:txBody>
          <a:bodyPr vert="horz" lIns="91440" tIns="45720" rIns="91440" bIns="45720" rtlCol="0" anchor="b"/>
          <a:lstStyle>
            <a:lvl1pPr algn="r">
              <a:defRPr sz="1200"/>
            </a:lvl1pPr>
          </a:lstStyle>
          <a:p>
            <a:fld id="{583C64F1-3369-423B-A113-E16DD134C3AB}" type="slidenum">
              <a:rPr lang="nl-NL" smtClean="0"/>
              <a:t>‹nr.›</a:t>
            </a:fld>
            <a:endParaRPr lang="nl-NL"/>
          </a:p>
        </p:txBody>
      </p:sp>
    </p:spTree>
    <p:extLst>
      <p:ext uri="{BB962C8B-B14F-4D97-AF65-F5344CB8AC3E}">
        <p14:creationId xmlns:p14="http://schemas.microsoft.com/office/powerpoint/2010/main" val="204049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96888"/>
          </a:xfrm>
          <a:prstGeom prst="rect">
            <a:avLst/>
          </a:prstGeom>
        </p:spPr>
        <p:txBody>
          <a:bodyPr vert="horz" lIns="91440" tIns="45720" rIns="91440" bIns="45720" rtlCol="0"/>
          <a:lstStyle>
            <a:lvl1pPr algn="r">
              <a:defRPr sz="1200"/>
            </a:lvl1pPr>
          </a:lstStyle>
          <a:p>
            <a:fld id="{5177EE95-BA69-42C3-90EE-07F8E14E3818}" type="datetimeFigureOut">
              <a:rPr lang="nl-NL" smtClean="0"/>
              <a:t>11-5-2022</a:t>
            </a:fld>
            <a:endParaRPr lang="nl-NL"/>
          </a:p>
        </p:txBody>
      </p:sp>
      <p:sp>
        <p:nvSpPr>
          <p:cNvPr id="4" name="Tijdelijke aanduiding voor dia-afbeelding 3"/>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776788"/>
            <a:ext cx="5486400" cy="3908425"/>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9750"/>
            <a:ext cx="2971800" cy="496888"/>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9429750"/>
            <a:ext cx="2971800" cy="496888"/>
          </a:xfrm>
          <a:prstGeom prst="rect">
            <a:avLst/>
          </a:prstGeom>
        </p:spPr>
        <p:txBody>
          <a:bodyPr vert="horz" lIns="91440" tIns="45720" rIns="91440" bIns="45720" rtlCol="0" anchor="b"/>
          <a:lstStyle>
            <a:lvl1pPr algn="r">
              <a:defRPr sz="1200"/>
            </a:lvl1pPr>
          </a:lstStyle>
          <a:p>
            <a:fld id="{D3C62146-509C-40EE-9634-85D28606F6B3}" type="slidenum">
              <a:rPr lang="nl-NL" smtClean="0"/>
              <a:t>‹nr.›</a:t>
            </a:fld>
            <a:endParaRPr lang="nl-NL"/>
          </a:p>
        </p:txBody>
      </p:sp>
    </p:spTree>
    <p:extLst>
      <p:ext uri="{BB962C8B-B14F-4D97-AF65-F5344CB8AC3E}">
        <p14:creationId xmlns:p14="http://schemas.microsoft.com/office/powerpoint/2010/main" val="1986820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Het gaat om jouw toekomst! Dat maakt het motivatieproject waardevol en dat maakt het hele LOB programma waardevol. Je moet 80 uur besteden aan de voorbereiding op je loopbaan, je studie, je toekomst! Maak daar iets moois van en zie het als iets leuks en positiefs om te doen.</a:t>
            </a:r>
          </a:p>
        </p:txBody>
      </p:sp>
      <p:sp>
        <p:nvSpPr>
          <p:cNvPr id="4" name="Tijdelijke aanduiding voor dianummer 3"/>
          <p:cNvSpPr>
            <a:spLocks noGrp="1"/>
          </p:cNvSpPr>
          <p:nvPr>
            <p:ph type="sldNum" sz="quarter" idx="10"/>
          </p:nvPr>
        </p:nvSpPr>
        <p:spPr/>
        <p:txBody>
          <a:bodyPr/>
          <a:lstStyle/>
          <a:p>
            <a:fld id="{D3C62146-509C-40EE-9634-85D28606F6B3}" type="slidenum">
              <a:rPr lang="nl-NL" smtClean="0"/>
              <a:t>1</a:t>
            </a:fld>
            <a:endParaRPr lang="nl-NL"/>
          </a:p>
        </p:txBody>
      </p:sp>
    </p:spTree>
    <p:extLst>
      <p:ext uri="{BB962C8B-B14F-4D97-AF65-F5344CB8AC3E}">
        <p14:creationId xmlns:p14="http://schemas.microsoft.com/office/powerpoint/2010/main" val="1694620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De meeste leerlingen geven de voorkeur aan een dergelijk cv. Dat voelt veilig. Een foto op het cv is bijna altijd een goed idee!</a:t>
            </a:r>
          </a:p>
        </p:txBody>
      </p:sp>
      <p:sp>
        <p:nvSpPr>
          <p:cNvPr id="4" name="Tijdelijke aanduiding voor dianummer 3"/>
          <p:cNvSpPr>
            <a:spLocks noGrp="1"/>
          </p:cNvSpPr>
          <p:nvPr>
            <p:ph type="sldNum" sz="quarter" idx="10"/>
          </p:nvPr>
        </p:nvSpPr>
        <p:spPr/>
        <p:txBody>
          <a:bodyPr/>
          <a:lstStyle/>
          <a:p>
            <a:fld id="{D3C62146-509C-40EE-9634-85D28606F6B3}" type="slidenum">
              <a:rPr lang="nl-NL" smtClean="0"/>
              <a:t>11</a:t>
            </a:fld>
            <a:endParaRPr lang="nl-NL"/>
          </a:p>
        </p:txBody>
      </p:sp>
    </p:spTree>
    <p:extLst>
      <p:ext uri="{BB962C8B-B14F-4D97-AF65-F5344CB8AC3E}">
        <p14:creationId xmlns:p14="http://schemas.microsoft.com/office/powerpoint/2010/main" val="1781434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Onderzoek toont aan dat mensen zich (onbewust) heel snel, dat wil zeggen binnen enkele seconden, een oordeel over je vormen. Zonde dus als je dit verpest door kauwgum, verkeerde kleding of een petje…</a:t>
            </a:r>
          </a:p>
        </p:txBody>
      </p:sp>
      <p:sp>
        <p:nvSpPr>
          <p:cNvPr id="4" name="Tijdelijke aanduiding voor dianummer 3"/>
          <p:cNvSpPr>
            <a:spLocks noGrp="1"/>
          </p:cNvSpPr>
          <p:nvPr>
            <p:ph type="sldNum" sz="quarter" idx="10"/>
          </p:nvPr>
        </p:nvSpPr>
        <p:spPr/>
        <p:txBody>
          <a:bodyPr/>
          <a:lstStyle/>
          <a:p>
            <a:fld id="{D3C62146-509C-40EE-9634-85D28606F6B3}" type="slidenum">
              <a:rPr lang="nl-NL" smtClean="0"/>
              <a:t>12</a:t>
            </a:fld>
            <a:endParaRPr lang="nl-NL"/>
          </a:p>
        </p:txBody>
      </p:sp>
    </p:spTree>
    <p:extLst>
      <p:ext uri="{BB962C8B-B14F-4D97-AF65-F5344CB8AC3E}">
        <p14:creationId xmlns:p14="http://schemas.microsoft.com/office/powerpoint/2010/main" val="54888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Geef elkaar een hand en voel even hoe dat was.</a:t>
            </a:r>
          </a:p>
          <a:p>
            <a:r>
              <a:rPr lang="nl-NL"/>
              <a:t>Een slap handje?</a:t>
            </a:r>
          </a:p>
          <a:p>
            <a:r>
              <a:rPr lang="nl-NL"/>
              <a:t>Een te stevige hand?</a:t>
            </a:r>
          </a:p>
          <a:p>
            <a:r>
              <a:rPr lang="nl-NL"/>
              <a:t>Of precies goed?</a:t>
            </a:r>
          </a:p>
          <a:p>
            <a:r>
              <a:rPr lang="nl-NL"/>
              <a:t>Wie deed dat precies goed?</a:t>
            </a:r>
          </a:p>
        </p:txBody>
      </p:sp>
      <p:sp>
        <p:nvSpPr>
          <p:cNvPr id="4" name="Tijdelijke aanduiding voor dianummer 3"/>
          <p:cNvSpPr>
            <a:spLocks noGrp="1"/>
          </p:cNvSpPr>
          <p:nvPr>
            <p:ph type="sldNum" sz="quarter" idx="10"/>
          </p:nvPr>
        </p:nvSpPr>
        <p:spPr/>
        <p:txBody>
          <a:bodyPr/>
          <a:lstStyle/>
          <a:p>
            <a:fld id="{D3C62146-509C-40EE-9634-85D28606F6B3}" type="slidenum">
              <a:rPr lang="nl-NL" smtClean="0"/>
              <a:t>13</a:t>
            </a:fld>
            <a:endParaRPr lang="nl-NL"/>
          </a:p>
        </p:txBody>
      </p:sp>
    </p:spTree>
    <p:extLst>
      <p:ext uri="{BB962C8B-B14F-4D97-AF65-F5344CB8AC3E}">
        <p14:creationId xmlns:p14="http://schemas.microsoft.com/office/powerpoint/2010/main" val="1133748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Feedback is een cadeautje. Als je het zo ziet ben je alleen maar blij met goede feedback.</a:t>
            </a:r>
          </a:p>
        </p:txBody>
      </p:sp>
      <p:sp>
        <p:nvSpPr>
          <p:cNvPr id="4" name="Tijdelijke aanduiding voor dianummer 3"/>
          <p:cNvSpPr>
            <a:spLocks noGrp="1"/>
          </p:cNvSpPr>
          <p:nvPr>
            <p:ph type="sldNum" sz="quarter" idx="10"/>
          </p:nvPr>
        </p:nvSpPr>
        <p:spPr/>
        <p:txBody>
          <a:bodyPr/>
          <a:lstStyle/>
          <a:p>
            <a:fld id="{D3C62146-509C-40EE-9634-85D28606F6B3}" type="slidenum">
              <a:rPr lang="nl-NL" smtClean="0"/>
              <a:t>14</a:t>
            </a:fld>
            <a:endParaRPr lang="nl-NL"/>
          </a:p>
        </p:txBody>
      </p:sp>
    </p:spTree>
    <p:extLst>
      <p:ext uri="{BB962C8B-B14F-4D97-AF65-F5344CB8AC3E}">
        <p14:creationId xmlns:p14="http://schemas.microsoft.com/office/powerpoint/2010/main" val="41682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Leerlingen hebben dus vanaf vandaag twee weken de tijd om de brief te schrijven.</a:t>
            </a:r>
          </a:p>
          <a:p>
            <a:r>
              <a:rPr lang="nl-NL"/>
              <a:t>De deadline van 17 maart is belangrijk! Leerlingen die hun brief dan nog niet afhebben komen deze op </a:t>
            </a:r>
            <a:r>
              <a:rPr lang="nl-NL" u="sng"/>
              <a:t>dinsdag 31 maart (</a:t>
            </a:r>
            <a:r>
              <a:rPr lang="nl-NL" u="sng" err="1"/>
              <a:t>ontwikkeldag</a:t>
            </a:r>
            <a:r>
              <a:rPr lang="nl-NL"/>
              <a:t>) op school afschrijven.</a:t>
            </a:r>
          </a:p>
          <a:p>
            <a:endParaRPr lang="nl-NL"/>
          </a:p>
          <a:p>
            <a:r>
              <a:rPr lang="nl-NL"/>
              <a:t>De ‘tweede ronde’ motivatiegesprekken is voor de leerlingen die als begeleider mee naar Schier waren en voor eventuele absenten.</a:t>
            </a:r>
          </a:p>
          <a:p>
            <a:endParaRPr lang="nl-NL"/>
          </a:p>
        </p:txBody>
      </p:sp>
      <p:sp>
        <p:nvSpPr>
          <p:cNvPr id="4" name="Tijdelijke aanduiding voor dianummer 3"/>
          <p:cNvSpPr>
            <a:spLocks noGrp="1"/>
          </p:cNvSpPr>
          <p:nvPr>
            <p:ph type="sldNum" sz="quarter" idx="5"/>
          </p:nvPr>
        </p:nvSpPr>
        <p:spPr/>
        <p:txBody>
          <a:bodyPr/>
          <a:lstStyle/>
          <a:p>
            <a:fld id="{D3C62146-509C-40EE-9634-85D28606F6B3}" type="slidenum">
              <a:rPr lang="nl-NL" smtClean="0"/>
              <a:t>15</a:t>
            </a:fld>
            <a:endParaRPr lang="nl-NL"/>
          </a:p>
        </p:txBody>
      </p:sp>
    </p:spTree>
    <p:extLst>
      <p:ext uri="{BB962C8B-B14F-4D97-AF65-F5344CB8AC3E}">
        <p14:creationId xmlns:p14="http://schemas.microsoft.com/office/powerpoint/2010/main" val="4214183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Ga in gesprek met leerlingen over wat voor beeld ze hebben van een sollicitatiegesprek. Lijkt dat op het plaatje? Enak gaat zijn eigen sollicitatiebrief laten zien (hij haalt dan zijn persoonlijke gegevens weg) en vraagt leerlingen vervolgens of ze deze sollicitant zouden aannemen als docent op onze school. Leuk idee om na te volgen (eventueel in aangepaste vorm)</a:t>
            </a:r>
          </a:p>
        </p:txBody>
      </p:sp>
      <p:sp>
        <p:nvSpPr>
          <p:cNvPr id="4" name="Tijdelijke aanduiding voor dianummer 3"/>
          <p:cNvSpPr>
            <a:spLocks noGrp="1"/>
          </p:cNvSpPr>
          <p:nvPr>
            <p:ph type="sldNum" sz="quarter" idx="5"/>
          </p:nvPr>
        </p:nvSpPr>
        <p:spPr/>
        <p:txBody>
          <a:bodyPr/>
          <a:lstStyle/>
          <a:p>
            <a:fld id="{D3C62146-509C-40EE-9634-85D28606F6B3}" type="slidenum">
              <a:rPr lang="nl-NL" smtClean="0"/>
              <a:t>3</a:t>
            </a:fld>
            <a:endParaRPr lang="nl-NL"/>
          </a:p>
        </p:txBody>
      </p:sp>
    </p:spTree>
    <p:extLst>
      <p:ext uri="{BB962C8B-B14F-4D97-AF65-F5344CB8AC3E}">
        <p14:creationId xmlns:p14="http://schemas.microsoft.com/office/powerpoint/2010/main" val="1764807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Deze dia gaat over de relevantie van het motivatieproject.</a:t>
            </a:r>
          </a:p>
        </p:txBody>
      </p:sp>
      <p:sp>
        <p:nvSpPr>
          <p:cNvPr id="4" name="Tijdelijke aanduiding voor dianummer 3"/>
          <p:cNvSpPr>
            <a:spLocks noGrp="1"/>
          </p:cNvSpPr>
          <p:nvPr>
            <p:ph type="sldNum" sz="quarter" idx="10"/>
          </p:nvPr>
        </p:nvSpPr>
        <p:spPr/>
        <p:txBody>
          <a:bodyPr/>
          <a:lstStyle/>
          <a:p>
            <a:fld id="{D3C62146-509C-40EE-9634-85D28606F6B3}" type="slidenum">
              <a:rPr lang="nl-NL" smtClean="0"/>
              <a:t>4</a:t>
            </a:fld>
            <a:endParaRPr lang="nl-NL"/>
          </a:p>
        </p:txBody>
      </p:sp>
    </p:spTree>
    <p:extLst>
      <p:ext uri="{BB962C8B-B14F-4D97-AF65-F5344CB8AC3E}">
        <p14:creationId xmlns:p14="http://schemas.microsoft.com/office/powerpoint/2010/main" val="4077189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Deze dia gaat over wat leerlingen kunnen verwachten van een motivatiegesprek. Vaak voelen leerlingen pas vlak voordat het gesprek plaatsvindt dat zij daar zenuwachtig voor zijn en al helemaal als ze geen aandacht hebben besteed aan hun brief. Ook is het handig voor ze om te weten dat ze ook aanwezig zijn bij de gesprekken van de andere leerlingen in hun groepje.</a:t>
            </a:r>
          </a:p>
        </p:txBody>
      </p:sp>
      <p:sp>
        <p:nvSpPr>
          <p:cNvPr id="4" name="Tijdelijke aanduiding voor dianummer 3"/>
          <p:cNvSpPr>
            <a:spLocks noGrp="1"/>
          </p:cNvSpPr>
          <p:nvPr>
            <p:ph type="sldNum" sz="quarter" idx="5"/>
          </p:nvPr>
        </p:nvSpPr>
        <p:spPr/>
        <p:txBody>
          <a:bodyPr/>
          <a:lstStyle/>
          <a:p>
            <a:fld id="{D3C62146-509C-40EE-9634-85D28606F6B3}" type="slidenum">
              <a:rPr lang="nl-NL" smtClean="0"/>
              <a:t>5</a:t>
            </a:fld>
            <a:endParaRPr lang="nl-NL"/>
          </a:p>
        </p:txBody>
      </p:sp>
    </p:spTree>
    <p:extLst>
      <p:ext uri="{BB962C8B-B14F-4D97-AF65-F5344CB8AC3E}">
        <p14:creationId xmlns:p14="http://schemas.microsoft.com/office/powerpoint/2010/main" val="4220022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De lokalen waar de gesprekken plaatsvinden worden meestal op deze manier ingericht door de begeleiders. Leerlingen die niet aan het woord zijn zitten achter de kandidaat en observeren het gesprek.</a:t>
            </a:r>
          </a:p>
        </p:txBody>
      </p:sp>
      <p:sp>
        <p:nvSpPr>
          <p:cNvPr id="4" name="Tijdelijke aanduiding voor dianummer 3"/>
          <p:cNvSpPr>
            <a:spLocks noGrp="1"/>
          </p:cNvSpPr>
          <p:nvPr>
            <p:ph type="sldNum" sz="quarter" idx="5"/>
          </p:nvPr>
        </p:nvSpPr>
        <p:spPr/>
        <p:txBody>
          <a:bodyPr/>
          <a:lstStyle/>
          <a:p>
            <a:fld id="{D3C62146-509C-40EE-9634-85D28606F6B3}" type="slidenum">
              <a:rPr lang="nl-NL" smtClean="0"/>
              <a:t>6</a:t>
            </a:fld>
            <a:endParaRPr lang="nl-NL"/>
          </a:p>
        </p:txBody>
      </p:sp>
    </p:spTree>
    <p:extLst>
      <p:ext uri="{BB962C8B-B14F-4D97-AF65-F5344CB8AC3E}">
        <p14:creationId xmlns:p14="http://schemas.microsoft.com/office/powerpoint/2010/main" val="889116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Aandachtspunten bij deze dia: leerlingen die nog geen idee hebben over welke studie(s) bij ze past of leerlingen die in het buitenland willen gaan studeren.</a:t>
            </a:r>
          </a:p>
          <a:p>
            <a:r>
              <a:rPr lang="nl-NL"/>
              <a:t>Bij laatste punt: herkennen leerlingen zich nog in de sollicitatiebrief van vorig jaar? Hoe was de stage ervaring? Heeft die hen op ideeën gebracht?</a:t>
            </a:r>
          </a:p>
        </p:txBody>
      </p:sp>
      <p:sp>
        <p:nvSpPr>
          <p:cNvPr id="4" name="Tijdelijke aanduiding voor dianummer 3"/>
          <p:cNvSpPr>
            <a:spLocks noGrp="1"/>
          </p:cNvSpPr>
          <p:nvPr>
            <p:ph type="sldNum" sz="quarter" idx="5"/>
          </p:nvPr>
        </p:nvSpPr>
        <p:spPr/>
        <p:txBody>
          <a:bodyPr/>
          <a:lstStyle/>
          <a:p>
            <a:fld id="{D3C62146-509C-40EE-9634-85D28606F6B3}" type="slidenum">
              <a:rPr lang="nl-NL" smtClean="0"/>
              <a:t>7</a:t>
            </a:fld>
            <a:endParaRPr lang="nl-NL"/>
          </a:p>
        </p:txBody>
      </p:sp>
    </p:spTree>
    <p:extLst>
      <p:ext uri="{BB962C8B-B14F-4D97-AF65-F5344CB8AC3E}">
        <p14:creationId xmlns:p14="http://schemas.microsoft.com/office/powerpoint/2010/main" val="2436840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Om een goede brief te schrijven moet je letten op een aantal belangrijke punten. Deze vind je allemaal terug in de opdracht die je van je mentor krijgt. De belangrijkste punten vind je hier op een rij. </a:t>
            </a:r>
          </a:p>
          <a:p>
            <a:r>
              <a:rPr lang="nl-NL"/>
              <a:t>Het is belangrijk dat die duidelijk maakt waarom je hebt gekozen voor een bepaalde opleiding en dat die er netjes en verzorgd uitziet. De brief en het cv laten zien wie jij bent, wat je kunt en wat je wilt. Als je nog helemaal geen idee hebt over wat je wilt kiezen schrijf dat dan in je brief. Wij hebben speciale begeleiders die hierover met je in gesprek kunnen gaan. Hetzelfde geldt voor studies in het buitenland (=brief in het Engels) of twijfel tussen twee studies. Schrijf het op, het is </a:t>
            </a:r>
            <a:r>
              <a:rPr lang="nl-NL" b="1"/>
              <a:t>geen toneelstukje </a:t>
            </a:r>
            <a:r>
              <a:rPr lang="nl-NL"/>
              <a:t>maar het gaat om jou!</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1"/>
              <a:t>Lever de brief op tijd in! Uiterlijk 17 maart.</a:t>
            </a:r>
          </a:p>
        </p:txBody>
      </p:sp>
      <p:sp>
        <p:nvSpPr>
          <p:cNvPr id="4" name="Tijdelijke aanduiding voor dianummer 3"/>
          <p:cNvSpPr>
            <a:spLocks noGrp="1"/>
          </p:cNvSpPr>
          <p:nvPr>
            <p:ph type="sldNum" sz="quarter" idx="10"/>
          </p:nvPr>
        </p:nvSpPr>
        <p:spPr/>
        <p:txBody>
          <a:bodyPr/>
          <a:lstStyle/>
          <a:p>
            <a:fld id="{D3C62146-509C-40EE-9634-85D28606F6B3}" type="slidenum">
              <a:rPr lang="nl-NL" smtClean="0"/>
              <a:t>8</a:t>
            </a:fld>
            <a:endParaRPr lang="nl-NL"/>
          </a:p>
        </p:txBody>
      </p:sp>
    </p:spTree>
    <p:extLst>
      <p:ext uri="{BB962C8B-B14F-4D97-AF65-F5344CB8AC3E}">
        <p14:creationId xmlns:p14="http://schemas.microsoft.com/office/powerpoint/2010/main" val="3897099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Hierna zie je twee voorbeelden van hoe een cv eruit zou kunnen zien. Er zijn bedrijven die vooral selecteren op een cv. Let hierop!</a:t>
            </a:r>
          </a:p>
        </p:txBody>
      </p:sp>
      <p:sp>
        <p:nvSpPr>
          <p:cNvPr id="4" name="Tijdelijke aanduiding voor dianummer 3"/>
          <p:cNvSpPr>
            <a:spLocks noGrp="1"/>
          </p:cNvSpPr>
          <p:nvPr>
            <p:ph type="sldNum" sz="quarter" idx="10"/>
          </p:nvPr>
        </p:nvSpPr>
        <p:spPr/>
        <p:txBody>
          <a:bodyPr/>
          <a:lstStyle/>
          <a:p>
            <a:fld id="{D3C62146-509C-40EE-9634-85D28606F6B3}" type="slidenum">
              <a:rPr lang="nl-NL" smtClean="0"/>
              <a:t>9</a:t>
            </a:fld>
            <a:endParaRPr lang="nl-NL"/>
          </a:p>
        </p:txBody>
      </p:sp>
    </p:spTree>
    <p:extLst>
      <p:ext uri="{BB962C8B-B14F-4D97-AF65-F5344CB8AC3E}">
        <p14:creationId xmlns:p14="http://schemas.microsoft.com/office/powerpoint/2010/main" val="4142588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Een voorbeeld van een cv dat niet zo standaard is.</a:t>
            </a:r>
          </a:p>
        </p:txBody>
      </p:sp>
      <p:sp>
        <p:nvSpPr>
          <p:cNvPr id="4" name="Tijdelijke aanduiding voor dianummer 3"/>
          <p:cNvSpPr>
            <a:spLocks noGrp="1"/>
          </p:cNvSpPr>
          <p:nvPr>
            <p:ph type="sldNum" sz="quarter" idx="10"/>
          </p:nvPr>
        </p:nvSpPr>
        <p:spPr/>
        <p:txBody>
          <a:bodyPr/>
          <a:lstStyle/>
          <a:p>
            <a:fld id="{D3C62146-509C-40EE-9634-85D28606F6B3}" type="slidenum">
              <a:rPr lang="nl-NL" smtClean="0"/>
              <a:t>10</a:t>
            </a:fld>
            <a:endParaRPr lang="nl-NL"/>
          </a:p>
        </p:txBody>
      </p:sp>
    </p:spTree>
    <p:extLst>
      <p:ext uri="{BB962C8B-B14F-4D97-AF65-F5344CB8AC3E}">
        <p14:creationId xmlns:p14="http://schemas.microsoft.com/office/powerpoint/2010/main" val="3415261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DFBC908C-7757-48FE-BC75-11BF8A75A742}" type="datetimeFigureOut">
              <a:rPr lang="nl-NL" smtClean="0"/>
              <a:t>11-5-2022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3D0573E-35BC-461F-8DF4-A9E65F7A2932}" type="slidenum">
              <a:rPr lang="nl-NL" smtClean="0"/>
              <a:t>‹nr.›</a:t>
            </a:fld>
            <a:endParaRPr lang="nl-NL"/>
          </a:p>
        </p:txBody>
      </p:sp>
    </p:spTree>
    <p:extLst>
      <p:ext uri="{BB962C8B-B14F-4D97-AF65-F5344CB8AC3E}">
        <p14:creationId xmlns:p14="http://schemas.microsoft.com/office/powerpoint/2010/main" val="1576293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DFBC908C-7757-48FE-BC75-11BF8A75A742}" type="datetimeFigureOut">
              <a:rPr lang="nl-NL" smtClean="0"/>
              <a:t>11-5-2022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3D0573E-35BC-461F-8DF4-A9E65F7A2932}" type="slidenum">
              <a:rPr lang="nl-NL" smtClean="0"/>
              <a:t>‹nr.›</a:t>
            </a:fld>
            <a:endParaRPr lang="nl-NL"/>
          </a:p>
        </p:txBody>
      </p:sp>
    </p:spTree>
    <p:extLst>
      <p:ext uri="{BB962C8B-B14F-4D97-AF65-F5344CB8AC3E}">
        <p14:creationId xmlns:p14="http://schemas.microsoft.com/office/powerpoint/2010/main" val="4147931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DFBC908C-7757-48FE-BC75-11BF8A75A742}" type="datetimeFigureOut">
              <a:rPr lang="nl-NL" smtClean="0"/>
              <a:t>11-5-2022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3D0573E-35BC-461F-8DF4-A9E65F7A2932}" type="slidenum">
              <a:rPr lang="nl-NL" smtClean="0"/>
              <a:t>‹nr.›</a:t>
            </a:fld>
            <a:endParaRPr lang="nl-NL"/>
          </a:p>
        </p:txBody>
      </p:sp>
    </p:spTree>
    <p:extLst>
      <p:ext uri="{BB962C8B-B14F-4D97-AF65-F5344CB8AC3E}">
        <p14:creationId xmlns:p14="http://schemas.microsoft.com/office/powerpoint/2010/main" val="650419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DFBC908C-7757-48FE-BC75-11BF8A75A742}" type="datetimeFigureOut">
              <a:rPr lang="nl-NL" smtClean="0"/>
              <a:t>11-5-2022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3D0573E-35BC-461F-8DF4-A9E65F7A2932}" type="slidenum">
              <a:rPr lang="nl-NL" smtClean="0"/>
              <a:t>‹nr.›</a:t>
            </a:fld>
            <a:endParaRPr lang="nl-NL"/>
          </a:p>
        </p:txBody>
      </p:sp>
    </p:spTree>
    <p:extLst>
      <p:ext uri="{BB962C8B-B14F-4D97-AF65-F5344CB8AC3E}">
        <p14:creationId xmlns:p14="http://schemas.microsoft.com/office/powerpoint/2010/main" val="949896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DFBC908C-7757-48FE-BC75-11BF8A75A742}" type="datetimeFigureOut">
              <a:rPr lang="nl-NL" smtClean="0"/>
              <a:t>11-5-2022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3D0573E-35BC-461F-8DF4-A9E65F7A2932}" type="slidenum">
              <a:rPr lang="nl-NL" smtClean="0"/>
              <a:t>‹nr.›</a:t>
            </a:fld>
            <a:endParaRPr lang="nl-NL"/>
          </a:p>
        </p:txBody>
      </p:sp>
    </p:spTree>
    <p:extLst>
      <p:ext uri="{BB962C8B-B14F-4D97-AF65-F5344CB8AC3E}">
        <p14:creationId xmlns:p14="http://schemas.microsoft.com/office/powerpoint/2010/main" val="555102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DFBC908C-7757-48FE-BC75-11BF8A75A742}" type="datetimeFigureOut">
              <a:rPr lang="nl-NL" smtClean="0"/>
              <a:t>11-5-2022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3D0573E-35BC-461F-8DF4-A9E65F7A2932}" type="slidenum">
              <a:rPr lang="nl-NL" smtClean="0"/>
              <a:t>‹nr.›</a:t>
            </a:fld>
            <a:endParaRPr lang="nl-NL"/>
          </a:p>
        </p:txBody>
      </p:sp>
    </p:spTree>
    <p:extLst>
      <p:ext uri="{BB962C8B-B14F-4D97-AF65-F5344CB8AC3E}">
        <p14:creationId xmlns:p14="http://schemas.microsoft.com/office/powerpoint/2010/main" val="1994803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DFBC908C-7757-48FE-BC75-11BF8A75A742}" type="datetimeFigureOut">
              <a:rPr lang="nl-NL" smtClean="0"/>
              <a:t>11-5-2022</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3D0573E-35BC-461F-8DF4-A9E65F7A2932}" type="slidenum">
              <a:rPr lang="nl-NL" smtClean="0"/>
              <a:t>‹nr.›</a:t>
            </a:fld>
            <a:endParaRPr lang="nl-NL"/>
          </a:p>
        </p:txBody>
      </p:sp>
    </p:spTree>
    <p:extLst>
      <p:ext uri="{BB962C8B-B14F-4D97-AF65-F5344CB8AC3E}">
        <p14:creationId xmlns:p14="http://schemas.microsoft.com/office/powerpoint/2010/main" val="2541374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DFBC908C-7757-48FE-BC75-11BF8A75A742}" type="datetimeFigureOut">
              <a:rPr lang="nl-NL" smtClean="0"/>
              <a:t>11-5-2022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3D0573E-35BC-461F-8DF4-A9E65F7A2932}" type="slidenum">
              <a:rPr lang="nl-NL" smtClean="0"/>
              <a:t>‹nr.›</a:t>
            </a:fld>
            <a:endParaRPr lang="nl-NL"/>
          </a:p>
        </p:txBody>
      </p:sp>
    </p:spTree>
    <p:extLst>
      <p:ext uri="{BB962C8B-B14F-4D97-AF65-F5344CB8AC3E}">
        <p14:creationId xmlns:p14="http://schemas.microsoft.com/office/powerpoint/2010/main" val="937762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FBC908C-7757-48FE-BC75-11BF8A75A742}" type="datetimeFigureOut">
              <a:rPr lang="nl-NL" smtClean="0"/>
              <a:t>11-5-2022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3D0573E-35BC-461F-8DF4-A9E65F7A2932}" type="slidenum">
              <a:rPr lang="nl-NL" smtClean="0"/>
              <a:t>‹nr.›</a:t>
            </a:fld>
            <a:endParaRPr lang="nl-NL"/>
          </a:p>
        </p:txBody>
      </p:sp>
    </p:spTree>
    <p:extLst>
      <p:ext uri="{BB962C8B-B14F-4D97-AF65-F5344CB8AC3E}">
        <p14:creationId xmlns:p14="http://schemas.microsoft.com/office/powerpoint/2010/main" val="3237198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DFBC908C-7757-48FE-BC75-11BF8A75A742}" type="datetimeFigureOut">
              <a:rPr lang="nl-NL" smtClean="0"/>
              <a:t>11-5-2022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3D0573E-35BC-461F-8DF4-A9E65F7A2932}" type="slidenum">
              <a:rPr lang="nl-NL" smtClean="0"/>
              <a:t>‹nr.›</a:t>
            </a:fld>
            <a:endParaRPr lang="nl-NL"/>
          </a:p>
        </p:txBody>
      </p:sp>
    </p:spTree>
    <p:extLst>
      <p:ext uri="{BB962C8B-B14F-4D97-AF65-F5344CB8AC3E}">
        <p14:creationId xmlns:p14="http://schemas.microsoft.com/office/powerpoint/2010/main" val="2167391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DFBC908C-7757-48FE-BC75-11BF8A75A742}" type="datetimeFigureOut">
              <a:rPr lang="nl-NL" smtClean="0"/>
              <a:t>11-5-2022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3D0573E-35BC-461F-8DF4-A9E65F7A2932}" type="slidenum">
              <a:rPr lang="nl-NL" smtClean="0"/>
              <a:t>‹nr.›</a:t>
            </a:fld>
            <a:endParaRPr lang="nl-NL"/>
          </a:p>
        </p:txBody>
      </p:sp>
    </p:spTree>
    <p:extLst>
      <p:ext uri="{BB962C8B-B14F-4D97-AF65-F5344CB8AC3E}">
        <p14:creationId xmlns:p14="http://schemas.microsoft.com/office/powerpoint/2010/main" val="3094182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BC908C-7757-48FE-BC75-11BF8A75A742}" type="datetimeFigureOut">
              <a:rPr lang="nl-NL" smtClean="0"/>
              <a:t>11-5-2022</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D0573E-35BC-461F-8DF4-A9E65F7A2932}" type="slidenum">
              <a:rPr lang="nl-NL" smtClean="0"/>
              <a:t>‹nr.›</a:t>
            </a:fld>
            <a:endParaRPr lang="nl-NL"/>
          </a:p>
        </p:txBody>
      </p:sp>
    </p:spTree>
    <p:extLst>
      <p:ext uri="{BB962C8B-B14F-4D97-AF65-F5344CB8AC3E}">
        <p14:creationId xmlns:p14="http://schemas.microsoft.com/office/powerpoint/2010/main" val="24043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028233"/>
            <a:ext cx="9144000" cy="2387600"/>
          </a:xfrm>
          <a:solidFill>
            <a:schemeClr val="bg1"/>
          </a:solidFill>
        </p:spPr>
        <p:txBody>
          <a:bodyPr/>
          <a:lstStyle/>
          <a:p>
            <a:r>
              <a:rPr lang="nl-NL" b="1"/>
              <a:t>MOTIVATIEPROJECT 2020</a:t>
            </a:r>
          </a:p>
        </p:txBody>
      </p:sp>
      <p:sp>
        <p:nvSpPr>
          <p:cNvPr id="3" name="Ondertitel 2"/>
          <p:cNvSpPr>
            <a:spLocks noGrp="1"/>
          </p:cNvSpPr>
          <p:nvPr>
            <p:ph type="subTitle" idx="1"/>
          </p:nvPr>
        </p:nvSpPr>
        <p:spPr/>
        <p:txBody>
          <a:bodyPr/>
          <a:lstStyle/>
          <a:p>
            <a:endParaRPr lang="nl-NL"/>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7631" y="3509963"/>
            <a:ext cx="5055379" cy="2782910"/>
          </a:xfrm>
          <a:prstGeom prst="rect">
            <a:avLst/>
          </a:prstGeom>
        </p:spPr>
      </p:pic>
    </p:spTree>
    <p:extLst>
      <p:ext uri="{BB962C8B-B14F-4D97-AF65-F5344CB8AC3E}">
        <p14:creationId xmlns:p14="http://schemas.microsoft.com/office/powerpoint/2010/main" val="3047497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1092" y="72579"/>
            <a:ext cx="4776534" cy="6756623"/>
          </a:xfrm>
          <a:prstGeom prst="rect">
            <a:avLst/>
          </a:prstGeom>
        </p:spPr>
      </p:pic>
      <p:sp>
        <p:nvSpPr>
          <p:cNvPr id="3" name="Titel 2"/>
          <p:cNvSpPr>
            <a:spLocks noGrp="1"/>
          </p:cNvSpPr>
          <p:nvPr>
            <p:ph type="title"/>
          </p:nvPr>
        </p:nvSpPr>
        <p:spPr>
          <a:xfrm>
            <a:off x="1074868" y="171488"/>
            <a:ext cx="3094009" cy="1028047"/>
          </a:xfrm>
          <a:solidFill>
            <a:schemeClr val="bg1"/>
          </a:solidFill>
        </p:spPr>
        <p:txBody>
          <a:bodyPr/>
          <a:lstStyle/>
          <a:p>
            <a:r>
              <a:rPr lang="nl-NL" b="1"/>
              <a:t>Het kan zo…</a:t>
            </a:r>
          </a:p>
        </p:txBody>
      </p:sp>
    </p:spTree>
    <p:extLst>
      <p:ext uri="{BB962C8B-B14F-4D97-AF65-F5344CB8AC3E}">
        <p14:creationId xmlns:p14="http://schemas.microsoft.com/office/powerpoint/2010/main" val="3161713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14232"/>
            <a:ext cx="10515600" cy="1325563"/>
          </a:xfrm>
        </p:spPr>
        <p:txBody>
          <a:bodyPr>
            <a:normAutofit fontScale="90000"/>
          </a:bodyPr>
          <a:lstStyle/>
          <a:p>
            <a:endParaRPr lang="nl-NL">
              <a:cs typeface="Calibri Light"/>
            </a:endParaRPr>
          </a:p>
          <a:p>
            <a:endParaRPr lang="nl-NL">
              <a:cs typeface="Calibri Light"/>
            </a:endParaRPr>
          </a:p>
          <a:p>
            <a:br>
              <a:rPr lang="nl-NL"/>
            </a:br>
            <a:br>
              <a:rPr lang="nl-NL"/>
            </a:br>
            <a:endParaRPr lang="nl-NL">
              <a:cs typeface="Calibri Light"/>
            </a:endParaRPr>
          </a:p>
        </p:txBody>
      </p:sp>
      <p:sp>
        <p:nvSpPr>
          <p:cNvPr id="3" name="Tekstvak 2">
            <a:extLst>
              <a:ext uri="{FF2B5EF4-FFF2-40B4-BE49-F238E27FC236}">
                <a16:creationId xmlns:a16="http://schemas.microsoft.com/office/drawing/2014/main" id="{EDD1C7CF-55E6-42E6-B464-9C249EEE8FC0}"/>
              </a:ext>
            </a:extLst>
          </p:cNvPr>
          <p:cNvSpPr txBox="1"/>
          <p:nvPr/>
        </p:nvSpPr>
        <p:spPr>
          <a:xfrm>
            <a:off x="-5750" y="1101307"/>
            <a:ext cx="12016594"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nl-NL">
              <a:cs typeface="Calibri"/>
            </a:endParaRPr>
          </a:p>
        </p:txBody>
      </p:sp>
      <p:sp>
        <p:nvSpPr>
          <p:cNvPr id="5" name="Tekstvak 4">
            <a:extLst>
              <a:ext uri="{FF2B5EF4-FFF2-40B4-BE49-F238E27FC236}">
                <a16:creationId xmlns:a16="http://schemas.microsoft.com/office/drawing/2014/main" id="{870E323D-268B-4EDD-99A9-5649859D1BB9}"/>
              </a:ext>
            </a:extLst>
          </p:cNvPr>
          <p:cNvSpPr txBox="1"/>
          <p:nvPr/>
        </p:nvSpPr>
        <p:spPr>
          <a:xfrm>
            <a:off x="1789043" y="569843"/>
            <a:ext cx="1540935" cy="646331"/>
          </a:xfrm>
          <a:prstGeom prst="rect">
            <a:avLst/>
          </a:prstGeom>
          <a:noFill/>
        </p:spPr>
        <p:txBody>
          <a:bodyPr wrap="none" rtlCol="0">
            <a:spAutoFit/>
          </a:bodyPr>
          <a:lstStyle/>
          <a:p>
            <a:r>
              <a:rPr lang="nl-NL" sz="3600" b="1"/>
              <a:t>Of zo...</a:t>
            </a:r>
          </a:p>
        </p:txBody>
      </p:sp>
      <p:sp>
        <p:nvSpPr>
          <p:cNvPr id="7" name="Tekstvak 6">
            <a:extLst>
              <a:ext uri="{FF2B5EF4-FFF2-40B4-BE49-F238E27FC236}">
                <a16:creationId xmlns:a16="http://schemas.microsoft.com/office/drawing/2014/main" id="{96BB64B7-C2A7-42EB-BB53-A317E3CD3209}"/>
              </a:ext>
            </a:extLst>
          </p:cNvPr>
          <p:cNvSpPr txBox="1"/>
          <p:nvPr/>
        </p:nvSpPr>
        <p:spPr>
          <a:xfrm>
            <a:off x="0" y="1031508"/>
            <a:ext cx="12016594"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nl-NL">
              <a:cs typeface="Calibri"/>
            </a:endParaRPr>
          </a:p>
        </p:txBody>
      </p:sp>
      <p:pic>
        <p:nvPicPr>
          <p:cNvPr id="9" name="Afbeelding 8">
            <a:extLst>
              <a:ext uri="{FF2B5EF4-FFF2-40B4-BE49-F238E27FC236}">
                <a16:creationId xmlns:a16="http://schemas.microsoft.com/office/drawing/2014/main" id="{F5C22F3E-1932-4753-AC99-1652CD5DCE62}"/>
              </a:ext>
            </a:extLst>
          </p:cNvPr>
          <p:cNvPicPr>
            <a:picLocks noChangeAspect="1"/>
          </p:cNvPicPr>
          <p:nvPr/>
        </p:nvPicPr>
        <p:blipFill>
          <a:blip r:embed="rId3"/>
          <a:stretch>
            <a:fillRect/>
          </a:stretch>
        </p:blipFill>
        <p:spPr>
          <a:xfrm>
            <a:off x="3772099" y="0"/>
            <a:ext cx="4647802" cy="6858000"/>
          </a:xfrm>
          <a:prstGeom prst="rect">
            <a:avLst/>
          </a:prstGeom>
        </p:spPr>
      </p:pic>
    </p:spTree>
    <p:extLst>
      <p:ext uri="{BB962C8B-B14F-4D97-AF65-F5344CB8AC3E}">
        <p14:creationId xmlns:p14="http://schemas.microsoft.com/office/powerpoint/2010/main" val="1998713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solidFill>
        </p:spPr>
        <p:txBody>
          <a:bodyPr/>
          <a:lstStyle/>
          <a:p>
            <a:pPr algn="ctr"/>
            <a:r>
              <a:rPr lang="nl-NL" b="1"/>
              <a:t>De eerste indruk telt…</a:t>
            </a:r>
          </a:p>
        </p:txBody>
      </p:sp>
      <p:sp>
        <p:nvSpPr>
          <p:cNvPr id="3" name="Tijdelijke aanduiding voor inhoud 2"/>
          <p:cNvSpPr>
            <a:spLocks noGrp="1"/>
          </p:cNvSpPr>
          <p:nvPr>
            <p:ph idx="1"/>
          </p:nvPr>
        </p:nvSpPr>
        <p:spPr>
          <a:solidFill>
            <a:schemeClr val="bg1"/>
          </a:solidFill>
        </p:spPr>
        <p:txBody>
          <a:bodyPr/>
          <a:lstStyle/>
          <a:p>
            <a:r>
              <a:rPr lang="nl-NL" b="1"/>
              <a:t>Kauwgum?</a:t>
            </a:r>
          </a:p>
          <a:p>
            <a:r>
              <a:rPr lang="nl-NL" b="1"/>
              <a:t>Petje?</a:t>
            </a:r>
          </a:p>
          <a:p>
            <a:r>
              <a:rPr lang="nl-NL" b="1"/>
              <a:t>Wat trek je aan?</a:t>
            </a: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8865" y="1527585"/>
            <a:ext cx="3104935" cy="2345335"/>
          </a:xfrm>
          <a:prstGeom prst="rect">
            <a:avLst/>
          </a:prstGeom>
        </p:spPr>
      </p:pic>
      <p:pic>
        <p:nvPicPr>
          <p:cNvPr id="5" name="Afbeelding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1247" y="2994533"/>
            <a:ext cx="2544056" cy="2421941"/>
          </a:xfrm>
          <a:prstGeom prst="rect">
            <a:avLst/>
          </a:prstGeom>
        </p:spPr>
      </p:pic>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399" y="3762732"/>
            <a:ext cx="2047131" cy="2729508"/>
          </a:xfrm>
          <a:prstGeom prst="rect">
            <a:avLst/>
          </a:prstGeom>
        </p:spPr>
      </p:pic>
    </p:spTree>
    <p:extLst>
      <p:ext uri="{BB962C8B-B14F-4D97-AF65-F5344CB8AC3E}">
        <p14:creationId xmlns:p14="http://schemas.microsoft.com/office/powerpoint/2010/main" val="3921231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solidFill>
        </p:spPr>
        <p:txBody>
          <a:bodyPr/>
          <a:lstStyle/>
          <a:p>
            <a:pPr algn="ctr"/>
            <a:r>
              <a:rPr lang="nl-NL" b="1"/>
              <a:t>Een hand?</a:t>
            </a:r>
          </a:p>
        </p:txBody>
      </p:sp>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20331" y="1825625"/>
            <a:ext cx="4351338" cy="4351338"/>
          </a:xfrm>
        </p:spPr>
      </p:pic>
    </p:spTree>
    <p:extLst>
      <p:ext uri="{BB962C8B-B14F-4D97-AF65-F5344CB8AC3E}">
        <p14:creationId xmlns:p14="http://schemas.microsoft.com/office/powerpoint/2010/main" val="3903883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78572"/>
            <a:ext cx="10515600" cy="1325563"/>
          </a:xfrm>
          <a:solidFill>
            <a:schemeClr val="bg1"/>
          </a:solidFill>
        </p:spPr>
        <p:txBody>
          <a:bodyPr/>
          <a:lstStyle/>
          <a:p>
            <a:pPr algn="ctr"/>
            <a:r>
              <a:rPr lang="nl-NL" b="1"/>
              <a:t>Het belang van goede feedback</a:t>
            </a:r>
          </a:p>
        </p:txBody>
      </p:sp>
      <p:sp>
        <p:nvSpPr>
          <p:cNvPr id="3" name="Tijdelijke aanduiding voor inhoud 2"/>
          <p:cNvSpPr>
            <a:spLocks noGrp="1"/>
          </p:cNvSpPr>
          <p:nvPr>
            <p:ph idx="1"/>
          </p:nvPr>
        </p:nvSpPr>
        <p:spPr>
          <a:solidFill>
            <a:schemeClr val="bg1"/>
          </a:solidFill>
        </p:spPr>
        <p:txBody>
          <a:bodyPr/>
          <a:lstStyle/>
          <a:p>
            <a:pPr marL="0" indent="0">
              <a:buNone/>
            </a:pPr>
            <a:r>
              <a:rPr lang="nl-NL"/>
              <a:t>Goede feedback is:</a:t>
            </a:r>
          </a:p>
          <a:p>
            <a:pPr>
              <a:buFontTx/>
              <a:buChar char="-"/>
            </a:pPr>
            <a:r>
              <a:rPr lang="nl-NL"/>
              <a:t>concreet;</a:t>
            </a:r>
          </a:p>
          <a:p>
            <a:pPr>
              <a:buFontTx/>
              <a:buChar char="-"/>
            </a:pPr>
            <a:r>
              <a:rPr lang="nl-NL"/>
              <a:t>gaat over gedrag en niet over de persoon;</a:t>
            </a:r>
          </a:p>
          <a:p>
            <a:pPr>
              <a:buFontTx/>
              <a:buChar char="-"/>
            </a:pPr>
            <a:r>
              <a:rPr lang="nl-NL"/>
              <a:t>is opbouwend en geeft de ander de mogelijkheid op een positieve manier iets te veranderen aan gedrag;</a:t>
            </a:r>
          </a:p>
          <a:p>
            <a:pPr>
              <a:buFontTx/>
              <a:buChar char="-"/>
            </a:pPr>
            <a:r>
              <a:rPr lang="nl-NL"/>
              <a:t>is nooit kwetsend maar wel duidelijk;</a:t>
            </a:r>
          </a:p>
          <a:p>
            <a:pPr>
              <a:buFontTx/>
              <a:buChar char="-"/>
            </a:pPr>
            <a:r>
              <a:rPr lang="nl-NL"/>
              <a:t>een compliment is ook een vorm van feedback.</a:t>
            </a:r>
          </a:p>
          <a:p>
            <a:pPr>
              <a:buFontTx/>
              <a:buChar char="-"/>
            </a:pPr>
            <a:endParaRPr lang="nl-NL"/>
          </a:p>
          <a:p>
            <a:pPr>
              <a:buFontTx/>
              <a:buChar char="-"/>
            </a:pPr>
            <a:endParaRPr lang="nl-NL"/>
          </a:p>
        </p:txBody>
      </p:sp>
    </p:spTree>
    <p:extLst>
      <p:ext uri="{BB962C8B-B14F-4D97-AF65-F5344CB8AC3E}">
        <p14:creationId xmlns:p14="http://schemas.microsoft.com/office/powerpoint/2010/main" val="1895551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9520C6-32B6-4043-BA7B-C3759975561C}"/>
              </a:ext>
            </a:extLst>
          </p:cNvPr>
          <p:cNvSpPr>
            <a:spLocks noGrp="1"/>
          </p:cNvSpPr>
          <p:nvPr>
            <p:ph type="title"/>
          </p:nvPr>
        </p:nvSpPr>
        <p:spPr/>
        <p:txBody>
          <a:bodyPr/>
          <a:lstStyle/>
          <a:p>
            <a:pPr algn="ctr"/>
            <a:r>
              <a:rPr lang="nl-NL"/>
              <a:t>Belangrijke data:</a:t>
            </a:r>
          </a:p>
        </p:txBody>
      </p:sp>
      <p:sp>
        <p:nvSpPr>
          <p:cNvPr id="3" name="Tijdelijke aanduiding voor inhoud 2">
            <a:extLst>
              <a:ext uri="{FF2B5EF4-FFF2-40B4-BE49-F238E27FC236}">
                <a16:creationId xmlns:a16="http://schemas.microsoft.com/office/drawing/2014/main" id="{D8F4E3E2-400E-44B3-A099-96DA7414F24C}"/>
              </a:ext>
            </a:extLst>
          </p:cNvPr>
          <p:cNvSpPr>
            <a:spLocks noGrp="1"/>
          </p:cNvSpPr>
          <p:nvPr>
            <p:ph idx="1"/>
          </p:nvPr>
        </p:nvSpPr>
        <p:spPr/>
        <p:txBody>
          <a:bodyPr vert="horz" lIns="91440" tIns="45720" rIns="91440" bIns="45720" rtlCol="0" anchor="t">
            <a:normAutofit/>
          </a:bodyPr>
          <a:lstStyle/>
          <a:p>
            <a:pPr>
              <a:lnSpc>
                <a:spcPct val="200000"/>
              </a:lnSpc>
            </a:pPr>
            <a:r>
              <a:rPr lang="nl-NL" sz="2000" b="1"/>
              <a:t>3 maart: </a:t>
            </a:r>
            <a:r>
              <a:rPr lang="nl-NL" sz="2000"/>
              <a:t>LOB les: Uitleg motivatieproject en opdracht in de klas. (beginnen met schrijven brief)</a:t>
            </a:r>
          </a:p>
          <a:p>
            <a:pPr>
              <a:lnSpc>
                <a:spcPct val="200000"/>
              </a:lnSpc>
            </a:pPr>
            <a:r>
              <a:rPr lang="nl-NL" sz="2000" b="1"/>
              <a:t>10 maart: </a:t>
            </a:r>
            <a:r>
              <a:rPr lang="nl-NL" sz="2000"/>
              <a:t>LOB les: Kladversie brief </a:t>
            </a:r>
            <a:r>
              <a:rPr lang="nl-NL" sz="2000">
                <a:ea typeface="+mn-lt"/>
                <a:cs typeface="+mn-lt"/>
              </a:rPr>
              <a:t>meenemen / van elkaar nakijken met checklist / verbeteren.</a:t>
            </a:r>
          </a:p>
          <a:p>
            <a:pPr>
              <a:lnSpc>
                <a:spcPct val="200000"/>
              </a:lnSpc>
            </a:pPr>
            <a:r>
              <a:rPr lang="nl-NL" sz="2000" b="1"/>
              <a:t>17 maart: </a:t>
            </a:r>
            <a:r>
              <a:rPr lang="nl-NL" sz="2000"/>
              <a:t>LOB les: </a:t>
            </a:r>
            <a:r>
              <a:rPr lang="nl-NL" sz="2000" b="1" u="sng"/>
              <a:t>Deadline voor het inleveren van de brief bij je mentor in tweevoud (!) anders tijdens </a:t>
            </a:r>
            <a:r>
              <a:rPr lang="nl-NL" sz="2000" b="1" u="sng" err="1"/>
              <a:t>ontwikkeldag</a:t>
            </a:r>
            <a:r>
              <a:rPr lang="nl-NL" sz="2000" b="1" u="sng"/>
              <a:t> (31 maart) afmaken van de brief.</a:t>
            </a:r>
            <a:endParaRPr lang="nl-NL" sz="2000" b="1" u="sng">
              <a:cs typeface="Calibri"/>
            </a:endParaRPr>
          </a:p>
          <a:p>
            <a:pPr>
              <a:lnSpc>
                <a:spcPct val="200000"/>
              </a:lnSpc>
            </a:pPr>
            <a:r>
              <a:rPr lang="nl-NL" sz="2000" b="1"/>
              <a:t>14 of 15 mei: </a:t>
            </a:r>
            <a:r>
              <a:rPr lang="nl-NL" sz="2000"/>
              <a:t>gesprek over je brief met twee ouders en vier leerlingen.</a:t>
            </a:r>
            <a:endParaRPr lang="nl-NL" sz="2000">
              <a:cs typeface="Calibri"/>
            </a:endParaRPr>
          </a:p>
          <a:p>
            <a:pPr>
              <a:lnSpc>
                <a:spcPct val="200000"/>
              </a:lnSpc>
            </a:pPr>
            <a:r>
              <a:rPr lang="nl-NL" sz="2000" b="1">
                <a:cs typeface="Calibri"/>
              </a:rPr>
              <a:t>5 juni</a:t>
            </a:r>
            <a:r>
              <a:rPr lang="nl-NL" sz="2000">
                <a:cs typeface="Calibri"/>
              </a:rPr>
              <a:t>: tweede ronde motivatiegesprekken</a:t>
            </a:r>
          </a:p>
        </p:txBody>
      </p:sp>
    </p:spTree>
    <p:extLst>
      <p:ext uri="{BB962C8B-B14F-4D97-AF65-F5344CB8AC3E}">
        <p14:creationId xmlns:p14="http://schemas.microsoft.com/office/powerpoint/2010/main" val="1841781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FD5F9E-6AE7-46CF-AE7C-13DAD748D785}"/>
              </a:ext>
            </a:extLst>
          </p:cNvPr>
          <p:cNvSpPr>
            <a:spLocks noGrp="1"/>
          </p:cNvSpPr>
          <p:nvPr>
            <p:ph type="title"/>
          </p:nvPr>
        </p:nvSpPr>
        <p:spPr/>
        <p:txBody>
          <a:bodyPr/>
          <a:lstStyle/>
          <a:p>
            <a:r>
              <a:rPr lang="en-US" b="1" err="1"/>
              <a:t>Voorlichtingsavonden</a:t>
            </a:r>
            <a:r>
              <a:rPr lang="en-US" b="1"/>
              <a:t> 2 en 9 </a:t>
            </a:r>
            <a:r>
              <a:rPr lang="en-US" b="1" err="1"/>
              <a:t>maart</a:t>
            </a:r>
            <a:endParaRPr lang="nl-NL" b="1"/>
          </a:p>
        </p:txBody>
      </p:sp>
      <p:sp>
        <p:nvSpPr>
          <p:cNvPr id="3" name="Tijdelijke aanduiding voor inhoud 2">
            <a:extLst>
              <a:ext uri="{FF2B5EF4-FFF2-40B4-BE49-F238E27FC236}">
                <a16:creationId xmlns:a16="http://schemas.microsoft.com/office/drawing/2014/main" id="{755814DC-47DF-470F-A2EE-A3DEDBD817B2}"/>
              </a:ext>
            </a:extLst>
          </p:cNvPr>
          <p:cNvSpPr>
            <a:spLocks noGrp="1"/>
          </p:cNvSpPr>
          <p:nvPr>
            <p:ph idx="1"/>
          </p:nvPr>
        </p:nvSpPr>
        <p:spPr>
          <a:xfrm>
            <a:off x="838200" y="1690688"/>
            <a:ext cx="10515600" cy="4351338"/>
          </a:xfrm>
        </p:spPr>
        <p:txBody>
          <a:bodyPr>
            <a:normAutofit lnSpcReduction="10000"/>
          </a:bodyPr>
          <a:lstStyle/>
          <a:p>
            <a:pPr marL="0" indent="0">
              <a:buNone/>
            </a:pPr>
            <a:r>
              <a:rPr lang="en-US"/>
              <a:t>Hoe was het </a:t>
            </a:r>
            <a:r>
              <a:rPr lang="en-US" err="1"/>
              <a:t>gisteravond</a:t>
            </a:r>
            <a:r>
              <a:rPr lang="en-US"/>
              <a:t>?</a:t>
            </a:r>
          </a:p>
          <a:p>
            <a:pPr marL="0" indent="0">
              <a:buNone/>
            </a:pPr>
            <a:r>
              <a:rPr lang="en-US" err="1"/>
              <a:t>Schrijf</a:t>
            </a:r>
            <a:r>
              <a:rPr lang="en-US"/>
              <a:t> </a:t>
            </a:r>
            <a:r>
              <a:rPr lang="en-US" err="1"/>
              <a:t>vanmiddag</a:t>
            </a:r>
            <a:r>
              <a:rPr lang="en-US"/>
              <a:t> een </a:t>
            </a:r>
            <a:r>
              <a:rPr lang="en-US" err="1"/>
              <a:t>kort</a:t>
            </a:r>
            <a:r>
              <a:rPr lang="en-US"/>
              <a:t> </a:t>
            </a:r>
            <a:r>
              <a:rPr lang="en-US" err="1"/>
              <a:t>verslag</a:t>
            </a:r>
            <a:r>
              <a:rPr lang="en-US"/>
              <a:t> (</a:t>
            </a:r>
            <a:r>
              <a:rPr lang="en-US" err="1"/>
              <a:t>zie</a:t>
            </a:r>
            <a:r>
              <a:rPr lang="en-US"/>
              <a:t> LOB </a:t>
            </a:r>
            <a:r>
              <a:rPr lang="en-US" err="1"/>
              <a:t>studiewijzer</a:t>
            </a:r>
            <a:r>
              <a:rPr lang="en-US"/>
              <a:t>):</a:t>
            </a:r>
            <a:endParaRPr lang="nl-NL"/>
          </a:p>
          <a:p>
            <a:pPr lvl="1">
              <a:buFont typeface="Wingdings" panose="05000000000000000000" pitchFamily="2" charset="2"/>
              <a:buChar char="Ø"/>
            </a:pPr>
            <a:r>
              <a:rPr lang="nl-NL"/>
              <a:t>Welke opleidingen heb je bezocht?</a:t>
            </a:r>
          </a:p>
          <a:p>
            <a:pPr lvl="1">
              <a:buFont typeface="Wingdings" panose="05000000000000000000" pitchFamily="2" charset="2"/>
              <a:buChar char="Ø"/>
            </a:pPr>
            <a:r>
              <a:rPr lang="nl-NL"/>
              <a:t>Wat ben je te weten gekomen? </a:t>
            </a:r>
          </a:p>
          <a:p>
            <a:pPr lvl="1">
              <a:buFont typeface="Wingdings" panose="05000000000000000000" pitchFamily="2" charset="2"/>
              <a:buChar char="Ø"/>
            </a:pPr>
            <a:r>
              <a:rPr lang="nl-NL"/>
              <a:t>Wat was een ‘eyeopener’ of vond je interessant?</a:t>
            </a:r>
          </a:p>
          <a:p>
            <a:pPr lvl="1">
              <a:buFont typeface="Wingdings" panose="05000000000000000000" pitchFamily="2" charset="2"/>
              <a:buChar char="Ø"/>
            </a:pPr>
            <a:r>
              <a:rPr lang="nl-NL"/>
              <a:t>Wat sprak je minder aan? </a:t>
            </a:r>
          </a:p>
          <a:p>
            <a:pPr lvl="1">
              <a:buFont typeface="Wingdings" panose="05000000000000000000" pitchFamily="2" charset="2"/>
              <a:buChar char="Ø"/>
            </a:pPr>
            <a:r>
              <a:rPr lang="nl-NL"/>
              <a:t>Waar wil je verder mee? Volgens stap? (b.v. een Open Dag)</a:t>
            </a:r>
          </a:p>
          <a:p>
            <a:pPr marL="0" indent="0">
              <a:buNone/>
            </a:pPr>
            <a:endParaRPr lang="nl-NL" b="1"/>
          </a:p>
          <a:p>
            <a:pPr marL="0" indent="0">
              <a:buNone/>
            </a:pPr>
            <a:r>
              <a:rPr lang="nl-NL" b="1"/>
              <a:t>Upload je verslag deze week in je LOB portfolio</a:t>
            </a:r>
            <a:r>
              <a:rPr lang="nl-NL"/>
              <a:t> (ga je 9 maart, dan volgende week)</a:t>
            </a:r>
          </a:p>
        </p:txBody>
      </p:sp>
    </p:spTree>
    <p:extLst>
      <p:ext uri="{BB962C8B-B14F-4D97-AF65-F5344CB8AC3E}">
        <p14:creationId xmlns:p14="http://schemas.microsoft.com/office/powerpoint/2010/main" val="1323794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DA565C-3CF7-4203-A455-12E705636438}"/>
              </a:ext>
            </a:extLst>
          </p:cNvPr>
          <p:cNvSpPr>
            <a:spLocks noGrp="1"/>
          </p:cNvSpPr>
          <p:nvPr>
            <p:ph type="title"/>
          </p:nvPr>
        </p:nvSpPr>
        <p:spPr/>
        <p:txBody>
          <a:bodyPr/>
          <a:lstStyle/>
          <a:p>
            <a:pPr algn="ctr"/>
            <a:r>
              <a:rPr lang="nl-NL" b="1"/>
              <a:t>Een sollicitatiegesprek?</a:t>
            </a:r>
          </a:p>
        </p:txBody>
      </p:sp>
      <p:pic>
        <p:nvPicPr>
          <p:cNvPr id="4" name="Tijdelijke aanduiding voor inhoud 3">
            <a:extLst>
              <a:ext uri="{FF2B5EF4-FFF2-40B4-BE49-F238E27FC236}">
                <a16:creationId xmlns:a16="http://schemas.microsoft.com/office/drawing/2014/main" id="{A4AE1AA2-033E-424D-9662-CD84CF00F72F}"/>
              </a:ext>
            </a:extLst>
          </p:cNvPr>
          <p:cNvPicPr>
            <a:picLocks noGrp="1" noChangeAspect="1"/>
          </p:cNvPicPr>
          <p:nvPr>
            <p:ph idx="1"/>
          </p:nvPr>
        </p:nvPicPr>
        <p:blipFill>
          <a:blip r:embed="rId3"/>
          <a:stretch>
            <a:fillRect/>
          </a:stretch>
        </p:blipFill>
        <p:spPr>
          <a:xfrm>
            <a:off x="2058580" y="1825625"/>
            <a:ext cx="8074840" cy="4351338"/>
          </a:xfrm>
          <a:prstGeom prst="rect">
            <a:avLst/>
          </a:prstGeom>
        </p:spPr>
      </p:pic>
    </p:spTree>
    <p:extLst>
      <p:ext uri="{BB962C8B-B14F-4D97-AF65-F5344CB8AC3E}">
        <p14:creationId xmlns:p14="http://schemas.microsoft.com/office/powerpoint/2010/main" val="3023210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solidFill>
        </p:spPr>
        <p:txBody>
          <a:bodyPr>
            <a:normAutofit/>
          </a:bodyPr>
          <a:lstStyle/>
          <a:p>
            <a:pPr algn="ctr"/>
            <a:r>
              <a:rPr lang="nl-NL" b="1" dirty="0"/>
              <a:t>Wij noemen het een </a:t>
            </a:r>
            <a:r>
              <a:rPr lang="nl-NL" b="1" dirty="0">
                <a:solidFill>
                  <a:schemeClr val="accent1">
                    <a:lumMod val="75000"/>
                  </a:schemeClr>
                </a:solidFill>
              </a:rPr>
              <a:t>motivatiegesprek</a:t>
            </a:r>
            <a:r>
              <a:rPr lang="nl-NL" b="1" dirty="0"/>
              <a:t>!</a:t>
            </a:r>
            <a:br>
              <a:rPr lang="nl-NL" b="1" dirty="0"/>
            </a:br>
            <a:r>
              <a:rPr lang="nl-NL" b="1" dirty="0"/>
              <a:t>Waarom dit project?</a:t>
            </a:r>
          </a:p>
        </p:txBody>
      </p:sp>
      <p:sp>
        <p:nvSpPr>
          <p:cNvPr id="3" name="Tijdelijke aanduiding voor inhoud 2"/>
          <p:cNvSpPr>
            <a:spLocks noGrp="1"/>
          </p:cNvSpPr>
          <p:nvPr>
            <p:ph idx="1"/>
          </p:nvPr>
        </p:nvSpPr>
        <p:spPr>
          <a:solidFill>
            <a:schemeClr val="bg1"/>
          </a:solidFill>
        </p:spPr>
        <p:txBody>
          <a:bodyPr>
            <a:normAutofit fontScale="92500" lnSpcReduction="20000"/>
          </a:bodyPr>
          <a:lstStyle/>
          <a:p>
            <a:pPr>
              <a:lnSpc>
                <a:spcPct val="150000"/>
              </a:lnSpc>
            </a:pPr>
            <a:r>
              <a:rPr lang="nl-NL" dirty="0"/>
              <a:t>Bij steeds meer studies vindt selectie plaats:</a:t>
            </a:r>
          </a:p>
          <a:p>
            <a:pPr>
              <a:lnSpc>
                <a:spcPct val="150000"/>
              </a:lnSpc>
              <a:buFontTx/>
              <a:buChar char="-"/>
            </a:pPr>
            <a:r>
              <a:rPr lang="nl-NL" dirty="0"/>
              <a:t>op basis van een brief;</a:t>
            </a:r>
          </a:p>
          <a:p>
            <a:pPr>
              <a:lnSpc>
                <a:spcPct val="150000"/>
              </a:lnSpc>
              <a:buFontTx/>
              <a:buChar char="-"/>
            </a:pPr>
            <a:r>
              <a:rPr lang="nl-NL" dirty="0"/>
              <a:t>door middel van een gesprek, waarbij wordt gelet op hoe je je presenteert en vooral op hoe je je motivatie kunt verwoorden.</a:t>
            </a:r>
          </a:p>
          <a:p>
            <a:pPr>
              <a:lnSpc>
                <a:spcPct val="150000"/>
              </a:lnSpc>
            </a:pPr>
            <a:r>
              <a:rPr lang="nl-NL" dirty="0"/>
              <a:t>Het ‘dwingt’ je om verder na te denken over je studiekeuze en daar met anderen over te praten.</a:t>
            </a:r>
          </a:p>
          <a:p>
            <a:pPr>
              <a:lnSpc>
                <a:spcPct val="150000"/>
              </a:lnSpc>
            </a:pPr>
            <a:r>
              <a:rPr lang="nl-NL" dirty="0"/>
              <a:t>Je krijgt adequate feedback op zowel je brief als je gesprek.</a:t>
            </a:r>
          </a:p>
        </p:txBody>
      </p:sp>
    </p:spTree>
    <p:extLst>
      <p:ext uri="{BB962C8B-B14F-4D97-AF65-F5344CB8AC3E}">
        <p14:creationId xmlns:p14="http://schemas.microsoft.com/office/powerpoint/2010/main" val="4005290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0DD3DA-D94B-4891-AB47-93D3CA769A69}"/>
              </a:ext>
            </a:extLst>
          </p:cNvPr>
          <p:cNvSpPr>
            <a:spLocks noGrp="1"/>
          </p:cNvSpPr>
          <p:nvPr>
            <p:ph type="title"/>
          </p:nvPr>
        </p:nvSpPr>
        <p:spPr/>
        <p:txBody>
          <a:bodyPr>
            <a:normAutofit/>
          </a:bodyPr>
          <a:lstStyle/>
          <a:p>
            <a:pPr algn="ctr"/>
            <a:r>
              <a:rPr lang="nl-NL" sz="4000" b="1" dirty="0"/>
              <a:t>Hoe verloopt het motivatiegesprek?</a:t>
            </a:r>
          </a:p>
        </p:txBody>
      </p:sp>
      <p:sp>
        <p:nvSpPr>
          <p:cNvPr id="3" name="Tijdelijke aanduiding voor inhoud 2">
            <a:extLst>
              <a:ext uri="{FF2B5EF4-FFF2-40B4-BE49-F238E27FC236}">
                <a16:creationId xmlns:a16="http://schemas.microsoft.com/office/drawing/2014/main" id="{857048FF-1BBF-427B-92DB-EF6864095A47}"/>
              </a:ext>
            </a:extLst>
          </p:cNvPr>
          <p:cNvSpPr>
            <a:spLocks noGrp="1"/>
          </p:cNvSpPr>
          <p:nvPr>
            <p:ph idx="1"/>
          </p:nvPr>
        </p:nvSpPr>
        <p:spPr/>
        <p:txBody>
          <a:bodyPr vert="horz" lIns="91440" tIns="45720" rIns="91440" bIns="45720" rtlCol="0" anchor="t">
            <a:normAutofit/>
          </a:bodyPr>
          <a:lstStyle/>
          <a:p>
            <a:r>
              <a:rPr lang="nl-NL"/>
              <a:t>Gesprek op 14 of 15 mei a.s.</a:t>
            </a:r>
          </a:p>
          <a:p>
            <a:r>
              <a:rPr lang="nl-NL"/>
              <a:t>In kleine groepjes (maximaal vijf leerlingen)</a:t>
            </a:r>
            <a:endParaRPr lang="nl-NL">
              <a:cs typeface="Calibri"/>
            </a:endParaRPr>
          </a:p>
          <a:p>
            <a:r>
              <a:rPr lang="nl-NL"/>
              <a:t>Met twee begeleiders die ‘iets’ hebben met solliciteren, coachen of leidinggeven.</a:t>
            </a:r>
          </a:p>
          <a:p>
            <a:r>
              <a:rPr lang="nl-NL"/>
              <a:t>Het gesprek duurt ongeveer 20 minuten, maar je bent aanwezig bij alle gesprekken van de leerlingen uit jouw groepje.</a:t>
            </a:r>
            <a:endParaRPr lang="nl-NL">
              <a:cs typeface="Calibri"/>
            </a:endParaRPr>
          </a:p>
          <a:p>
            <a:r>
              <a:rPr lang="nl-NL"/>
              <a:t>Je krijgt feedback die je kunt gebruiken bij de voorbereiding op selectiegesprekken in klas 6 of tijdens je studie.</a:t>
            </a:r>
            <a:endParaRPr lang="nl-NL">
              <a:cs typeface="Calibri"/>
            </a:endParaRPr>
          </a:p>
          <a:p>
            <a:pPr marL="0" indent="0">
              <a:buNone/>
            </a:pPr>
            <a:endParaRPr lang="nl-NL"/>
          </a:p>
          <a:p>
            <a:pPr marL="0" indent="0">
              <a:buNone/>
            </a:pPr>
            <a:endParaRPr lang="nl-NL"/>
          </a:p>
          <a:p>
            <a:endParaRPr lang="nl-NL"/>
          </a:p>
        </p:txBody>
      </p:sp>
    </p:spTree>
    <p:extLst>
      <p:ext uri="{BB962C8B-B14F-4D97-AF65-F5344CB8AC3E}">
        <p14:creationId xmlns:p14="http://schemas.microsoft.com/office/powerpoint/2010/main" val="4178158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A41D65-A284-4893-9DD6-103FD9DD9F8E}"/>
              </a:ext>
            </a:extLst>
          </p:cNvPr>
          <p:cNvSpPr>
            <a:spLocks noGrp="1"/>
          </p:cNvSpPr>
          <p:nvPr>
            <p:ph type="title"/>
          </p:nvPr>
        </p:nvSpPr>
        <p:spPr/>
        <p:txBody>
          <a:bodyPr/>
          <a:lstStyle/>
          <a:p>
            <a:pPr algn="ctr"/>
            <a:r>
              <a:rPr lang="nl-NL" b="1"/>
              <a:t>De opstelling tijdens de gesprekken</a:t>
            </a:r>
          </a:p>
        </p:txBody>
      </p:sp>
      <p:pic>
        <p:nvPicPr>
          <p:cNvPr id="4" name="Tijdelijke aanduiding voor inhoud 3">
            <a:extLst>
              <a:ext uri="{FF2B5EF4-FFF2-40B4-BE49-F238E27FC236}">
                <a16:creationId xmlns:a16="http://schemas.microsoft.com/office/drawing/2014/main" id="{684B161D-942F-4504-8EC7-2028AA58D9A9}"/>
              </a:ext>
            </a:extLst>
          </p:cNvPr>
          <p:cNvPicPr>
            <a:picLocks noGrp="1" noChangeAspect="1"/>
          </p:cNvPicPr>
          <p:nvPr>
            <p:ph idx="1"/>
          </p:nvPr>
        </p:nvPicPr>
        <p:blipFill>
          <a:blip r:embed="rId3"/>
          <a:stretch>
            <a:fillRect/>
          </a:stretch>
        </p:blipFill>
        <p:spPr>
          <a:xfrm>
            <a:off x="3261489" y="1825625"/>
            <a:ext cx="5669021" cy="4351338"/>
          </a:xfrm>
          <a:prstGeom prst="rect">
            <a:avLst/>
          </a:prstGeom>
        </p:spPr>
      </p:pic>
    </p:spTree>
    <p:extLst>
      <p:ext uri="{BB962C8B-B14F-4D97-AF65-F5344CB8AC3E}">
        <p14:creationId xmlns:p14="http://schemas.microsoft.com/office/powerpoint/2010/main" val="49410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E6E768-200B-447B-A70C-79FB45F504B9}"/>
              </a:ext>
            </a:extLst>
          </p:cNvPr>
          <p:cNvSpPr>
            <a:spLocks noGrp="1"/>
          </p:cNvSpPr>
          <p:nvPr>
            <p:ph type="title"/>
          </p:nvPr>
        </p:nvSpPr>
        <p:spPr/>
        <p:txBody>
          <a:bodyPr/>
          <a:lstStyle/>
          <a:p>
            <a:pPr algn="ctr"/>
            <a:r>
              <a:rPr lang="nl-NL" b="1"/>
              <a:t>De brief</a:t>
            </a:r>
          </a:p>
        </p:txBody>
      </p:sp>
      <p:sp>
        <p:nvSpPr>
          <p:cNvPr id="3" name="Tijdelijke aanduiding voor inhoud 2">
            <a:extLst>
              <a:ext uri="{FF2B5EF4-FFF2-40B4-BE49-F238E27FC236}">
                <a16:creationId xmlns:a16="http://schemas.microsoft.com/office/drawing/2014/main" id="{779BB2BC-9ADE-4392-B5E6-399C18E87115}"/>
              </a:ext>
            </a:extLst>
          </p:cNvPr>
          <p:cNvSpPr>
            <a:spLocks noGrp="1"/>
          </p:cNvSpPr>
          <p:nvPr>
            <p:ph idx="1"/>
          </p:nvPr>
        </p:nvSpPr>
        <p:spPr/>
        <p:txBody>
          <a:bodyPr vert="horz" lIns="91440" tIns="45720" rIns="91440" bIns="45720" rtlCol="0" anchor="t">
            <a:normAutofit/>
          </a:bodyPr>
          <a:lstStyle/>
          <a:p>
            <a:r>
              <a:rPr lang="nl-NL"/>
              <a:t>Je schrijft een brief voor toelating tot een studie die op dit moment het best bij je past.</a:t>
            </a:r>
          </a:p>
          <a:p>
            <a:r>
              <a:rPr lang="nl-NL"/>
              <a:t>Nog geen idee wat je wil gaan studeren? Schrijf dan hier een brief over. Bijvoorbeeld over je twijfels, wat je al hebt gedaan, wat je vroeger wilde worden of waar je van droomde. Vraag hulp aan je mentor als je er niet uitkomt.</a:t>
            </a:r>
            <a:endParaRPr lang="nl-NL">
              <a:cs typeface="Calibri"/>
            </a:endParaRPr>
          </a:p>
          <a:p>
            <a:r>
              <a:rPr lang="nl-NL"/>
              <a:t>Wil je gaan studeren in het buitenland? Schrijf je brief dan in het Engels. Je gesprek zal dan ook (met een native speaker) worden gevoerd in het Engels.</a:t>
            </a:r>
          </a:p>
          <a:p>
            <a:r>
              <a:rPr lang="nl-NL"/>
              <a:t>Tip: lees je sollicitatiebrief en het verslag beroepsstage nog eens!</a:t>
            </a:r>
          </a:p>
        </p:txBody>
      </p:sp>
    </p:spTree>
    <p:extLst>
      <p:ext uri="{BB962C8B-B14F-4D97-AF65-F5344CB8AC3E}">
        <p14:creationId xmlns:p14="http://schemas.microsoft.com/office/powerpoint/2010/main" val="3492444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solidFill>
        </p:spPr>
        <p:txBody>
          <a:bodyPr/>
          <a:lstStyle/>
          <a:p>
            <a:pPr algn="ctr"/>
            <a:r>
              <a:rPr lang="nl-NL" b="1"/>
              <a:t>Een goede brief?</a:t>
            </a:r>
          </a:p>
        </p:txBody>
      </p:sp>
      <p:sp>
        <p:nvSpPr>
          <p:cNvPr id="3" name="Tijdelijke aanduiding voor inhoud 2"/>
          <p:cNvSpPr>
            <a:spLocks noGrp="1"/>
          </p:cNvSpPr>
          <p:nvPr>
            <p:ph idx="1"/>
          </p:nvPr>
        </p:nvSpPr>
        <p:spPr>
          <a:solidFill>
            <a:schemeClr val="bg1"/>
          </a:solidFill>
        </p:spPr>
        <p:txBody>
          <a:bodyPr vert="horz" lIns="91440" tIns="45720" rIns="91440" bIns="45720" rtlCol="0" anchor="t">
            <a:normAutofit/>
          </a:bodyPr>
          <a:lstStyle/>
          <a:p>
            <a:pPr>
              <a:lnSpc>
                <a:spcPct val="160000"/>
              </a:lnSpc>
            </a:pPr>
            <a:r>
              <a:rPr lang="nl-NL"/>
              <a:t>past op 1 A4'tje.</a:t>
            </a:r>
          </a:p>
          <a:p>
            <a:pPr>
              <a:lnSpc>
                <a:spcPct val="160000"/>
              </a:lnSpc>
            </a:pPr>
            <a:r>
              <a:rPr lang="nl-NL"/>
              <a:t>heeft een duidelijke indeling.</a:t>
            </a:r>
            <a:endParaRPr lang="nl-NL">
              <a:cs typeface="Calibri"/>
            </a:endParaRPr>
          </a:p>
          <a:p>
            <a:pPr>
              <a:lnSpc>
                <a:spcPct val="160000"/>
              </a:lnSpc>
            </a:pPr>
            <a:r>
              <a:rPr lang="nl-NL"/>
              <a:t>bevat geen spel- of stijlfouten.</a:t>
            </a:r>
          </a:p>
          <a:p>
            <a:pPr>
              <a:lnSpc>
                <a:spcPct val="160000"/>
              </a:lnSpc>
            </a:pPr>
            <a:r>
              <a:rPr lang="nl-NL"/>
              <a:t>je motivatie is duidelijk verwoord.</a:t>
            </a:r>
          </a:p>
          <a:p>
            <a:endParaRPr lang="nl-NL"/>
          </a:p>
          <a:p>
            <a:endParaRPr lang="nl-NL"/>
          </a:p>
          <a:p>
            <a:endParaRPr lang="nl-NL"/>
          </a:p>
          <a:p>
            <a:endParaRPr lang="nl-NL"/>
          </a:p>
          <a:p>
            <a:pPr marL="0" indent="0" algn="ctr">
              <a:buNone/>
            </a:pPr>
            <a:endParaRPr lang="nl-NL"/>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2832" y="2170182"/>
            <a:ext cx="3689008" cy="2960428"/>
          </a:xfrm>
          <a:prstGeom prst="rect">
            <a:avLst/>
          </a:prstGeom>
        </p:spPr>
      </p:pic>
    </p:spTree>
    <p:extLst>
      <p:ext uri="{BB962C8B-B14F-4D97-AF65-F5344CB8AC3E}">
        <p14:creationId xmlns:p14="http://schemas.microsoft.com/office/powerpoint/2010/main" val="1714000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solidFill>
        </p:spPr>
        <p:txBody>
          <a:bodyPr/>
          <a:lstStyle/>
          <a:p>
            <a:pPr algn="ctr"/>
            <a:r>
              <a:rPr lang="nl-NL" b="1"/>
              <a:t>Een onweerstaanbaar cv?</a:t>
            </a:r>
          </a:p>
        </p:txBody>
      </p:sp>
      <p:sp>
        <p:nvSpPr>
          <p:cNvPr id="3" name="Tijdelijke aanduiding voor inhoud 2"/>
          <p:cNvSpPr>
            <a:spLocks noGrp="1"/>
          </p:cNvSpPr>
          <p:nvPr>
            <p:ph idx="1"/>
          </p:nvPr>
        </p:nvSpPr>
        <p:spPr>
          <a:solidFill>
            <a:schemeClr val="bg1"/>
          </a:solidFill>
        </p:spPr>
        <p:txBody>
          <a:bodyPr/>
          <a:lstStyle/>
          <a:p>
            <a:pPr>
              <a:lnSpc>
                <a:spcPct val="150000"/>
              </a:lnSpc>
            </a:pPr>
            <a:r>
              <a:rPr lang="nl-NL"/>
              <a:t>De vormgeving en lay-out maken dat je cv de aandacht trekt.</a:t>
            </a:r>
          </a:p>
          <a:p>
            <a:pPr>
              <a:lnSpc>
                <a:spcPct val="150000"/>
              </a:lnSpc>
            </a:pPr>
            <a:r>
              <a:rPr lang="nl-NL"/>
              <a:t>Beschrijf opleiding en ervaring en begin bij het heden.</a:t>
            </a:r>
          </a:p>
          <a:p>
            <a:pPr>
              <a:lnSpc>
                <a:spcPct val="150000"/>
              </a:lnSpc>
            </a:pPr>
            <a:r>
              <a:rPr lang="nl-NL"/>
              <a:t>Noem een paar karaktereigenschappen die passen bij de door jou gekozen opleiding.</a:t>
            </a:r>
          </a:p>
          <a:p>
            <a:pPr>
              <a:lnSpc>
                <a:spcPct val="150000"/>
              </a:lnSpc>
            </a:pPr>
            <a:r>
              <a:rPr lang="nl-NL"/>
              <a:t>Een foto kan een goed idee zijn.</a:t>
            </a:r>
          </a:p>
        </p:txBody>
      </p:sp>
    </p:spTree>
    <p:extLst>
      <p:ext uri="{BB962C8B-B14F-4D97-AF65-F5344CB8AC3E}">
        <p14:creationId xmlns:p14="http://schemas.microsoft.com/office/powerpoint/2010/main" val="268774347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A646AD9D144BC4D81697C9628181AF8" ma:contentTypeVersion="0" ma:contentTypeDescription="Een nieuw document maken." ma:contentTypeScope="" ma:versionID="02b9d60628d56e1f9f18ab43c551a6b2">
  <xsd:schema xmlns:xsd="http://www.w3.org/2001/XMLSchema" xmlns:xs="http://www.w3.org/2001/XMLSchema" xmlns:p="http://schemas.microsoft.com/office/2006/metadata/properties" targetNamespace="http://schemas.microsoft.com/office/2006/metadata/properties" ma:root="true" ma:fieldsID="03c4b56ff7e697abb545f3d57e0ea7a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4321E8-762D-421F-BB4F-142F24522753}">
  <ds:schemaRefs>
    <ds:schemaRef ds:uri="http://www.w3.org/XML/1998/namespace"/>
    <ds:schemaRef ds:uri="http://schemas.microsoft.com/office/infopath/2007/PartnerControls"/>
    <ds:schemaRef ds:uri="http://purl.org/dc/dcmitype/"/>
    <ds:schemaRef ds:uri="http://schemas.openxmlformats.org/package/2006/metadata/core-properties"/>
    <ds:schemaRef ds:uri="http://purl.org/dc/elements/1.1/"/>
    <ds:schemaRef ds:uri="http://schemas.microsoft.com/office/2006/metadata/properties"/>
    <ds:schemaRef ds:uri="http://schemas.microsoft.com/office/2006/documentManagement/types"/>
    <ds:schemaRef ds:uri="6b3634ef-f147-4cd8-8f08-21fd96a16a9d"/>
    <ds:schemaRef ds:uri="0a41ee34-0eb8-40a3-ad69-6f387b00c388"/>
    <ds:schemaRef ds:uri="http://purl.org/dc/terms/"/>
  </ds:schemaRefs>
</ds:datastoreItem>
</file>

<file path=customXml/itemProps2.xml><?xml version="1.0" encoding="utf-8"?>
<ds:datastoreItem xmlns:ds="http://schemas.openxmlformats.org/officeDocument/2006/customXml" ds:itemID="{014C8F69-9DFD-4ED3-B6A5-CC395B4CD3B5}">
  <ds:schemaRefs>
    <ds:schemaRef ds:uri="http://schemas.microsoft.com/sharepoint/v3/contenttype/forms"/>
  </ds:schemaRefs>
</ds:datastoreItem>
</file>

<file path=customXml/itemProps3.xml><?xml version="1.0" encoding="utf-8"?>
<ds:datastoreItem xmlns:ds="http://schemas.openxmlformats.org/officeDocument/2006/customXml" ds:itemID="{9828DAD0-0A36-4A9C-90B6-0FB9054350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1298</Words>
  <Application>Microsoft Office PowerPoint</Application>
  <PresentationFormat>Breedbeeld</PresentationFormat>
  <Paragraphs>105</Paragraphs>
  <Slides>15</Slides>
  <Notes>14</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15</vt:i4>
      </vt:variant>
    </vt:vector>
  </HeadingPairs>
  <TitlesOfParts>
    <vt:vector size="20" baseType="lpstr">
      <vt:lpstr>Arial</vt:lpstr>
      <vt:lpstr>Calibri</vt:lpstr>
      <vt:lpstr>Calibri Light</vt:lpstr>
      <vt:lpstr>Wingdings</vt:lpstr>
      <vt:lpstr>Kantoorthema</vt:lpstr>
      <vt:lpstr>MOTIVATIEPROJECT 2020</vt:lpstr>
      <vt:lpstr>Voorlichtingsavonden 2 en 9 maart</vt:lpstr>
      <vt:lpstr>Een sollicitatiegesprek?</vt:lpstr>
      <vt:lpstr>Wij noemen het een motivatiegesprek! Waarom dit project?</vt:lpstr>
      <vt:lpstr>Hoe verloopt het motivatiegesprek?</vt:lpstr>
      <vt:lpstr>De opstelling tijdens de gesprekken</vt:lpstr>
      <vt:lpstr>De brief</vt:lpstr>
      <vt:lpstr>Een goede brief?</vt:lpstr>
      <vt:lpstr>Een onweerstaanbaar cv?</vt:lpstr>
      <vt:lpstr>Het kan zo…</vt:lpstr>
      <vt:lpstr>    </vt:lpstr>
      <vt:lpstr>De eerste indruk telt…</vt:lpstr>
      <vt:lpstr>Een hand?</vt:lpstr>
      <vt:lpstr>Het belang van goede feedback</vt:lpstr>
      <vt:lpstr>Belangrijke data: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MOTIVATIEPROJECT 2016</dc:title>
  <dc:creator>Rebel, Annemieke</dc:creator>
  <cp:lastModifiedBy>Ellen Heijne</cp:lastModifiedBy>
  <cp:revision>2</cp:revision>
  <cp:lastPrinted>2018-03-12T14:08:31Z</cp:lastPrinted>
  <dcterms:created xsi:type="dcterms:W3CDTF">2016-02-25T09:12:06Z</dcterms:created>
  <dcterms:modified xsi:type="dcterms:W3CDTF">2022-05-11T12:33:05Z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0x0101004A646AD9D144BC4D81697C9628181AF8</vt:lpwstr>
  </property>
  <property fmtid="{D5CDD505-2E9C-101B-9397-08002B2CF9AE}" pid="3" name="AuthorIds_UIVersion_2048">
    <vt:lpwstr>31</vt:lpwstr>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y fmtid="{D5CDD505-2E9C-101B-9397-08002B2CF9AE}" pid="9" name="ComplianceAssetId">
    <vt:lpwstr/>
  </property>
</Properties>
</file>