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08" r:id="rId8"/>
  </p:sldMasterIdLst>
  <p:notesMasterIdLst>
    <p:notesMasterId r:id="rId30"/>
  </p:notesMasterIdLst>
  <p:sldIdLst>
    <p:sldId id="597" r:id="rId9"/>
    <p:sldId id="539" r:id="rId10"/>
    <p:sldId id="608" r:id="rId11"/>
    <p:sldId id="606" r:id="rId12"/>
    <p:sldId id="571" r:id="rId13"/>
    <p:sldId id="625" r:id="rId14"/>
    <p:sldId id="630" r:id="rId15"/>
    <p:sldId id="599" r:id="rId16"/>
    <p:sldId id="628" r:id="rId17"/>
    <p:sldId id="629" r:id="rId18"/>
    <p:sldId id="616" r:id="rId19"/>
    <p:sldId id="584" r:id="rId20"/>
    <p:sldId id="626" r:id="rId21"/>
    <p:sldId id="613" r:id="rId22"/>
    <p:sldId id="623" r:id="rId23"/>
    <p:sldId id="624" r:id="rId24"/>
    <p:sldId id="499" r:id="rId25"/>
    <p:sldId id="607" r:id="rId26"/>
    <p:sldId id="621" r:id="rId27"/>
    <p:sldId id="622" r:id="rId28"/>
    <p:sldId id="619" r:id="rId29"/>
  </p:sldIdLst>
  <p:sldSz cx="12192000" cy="6858000"/>
  <p:notesSz cx="6794500" cy="9931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9BD44A-DA68-1AD4-0D89-0C8ECCE9780E}" name="Jolanda Cuijpers" initials="JC" userId="S::j.cuijpers@kw1c.nl::93aa7070-b14e-4880-ad72-13b72cfd13ba" providerId="AD"/>
  <p188:author id="{202143AB-6DF7-218B-DE41-4E847D08BA72}" name="Anneke Bouma" initials="AB" userId="S::a.bouma@kw1c.nl::a99009f9-c275-47f5-ad8a-d2d5a42c280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842519-F9B8-4AFE-8575-392CCA016664}" v="6" dt="2024-05-16T07:07:11.44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22" autoAdjust="0"/>
  </p:normalViewPr>
  <p:slideViewPr>
    <p:cSldViewPr snapToGrid="0">
      <p:cViewPr varScale="1">
        <p:scale>
          <a:sx n="43" d="100"/>
          <a:sy n="43" d="100"/>
        </p:scale>
        <p:origin x="15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26A9BD1-0A95-466C-AEF5-5DAAC4647D4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A2209F9-E8B1-406B-9919-AE012F894FC2}">
      <dgm:prSet/>
      <dgm:spPr/>
      <dgm:t>
        <a:bodyPr/>
        <a:lstStyle/>
        <a:p>
          <a:pPr>
            <a:lnSpc>
              <a:spcPct val="100000"/>
            </a:lnSpc>
          </a:pPr>
          <a:r>
            <a:rPr lang="nl-NL">
              <a:latin typeface="+mn-lt"/>
              <a:cs typeface="Poppins" panose="00000500000000000000" pitchFamily="2" charset="0"/>
            </a:rPr>
            <a:t>Om zijn </a:t>
          </a:r>
          <a:r>
            <a:rPr lang="nl-NL" b="1">
              <a:latin typeface="+mn-lt"/>
              <a:cs typeface="Poppins" panose="00000500000000000000" pitchFamily="2" charset="0"/>
            </a:rPr>
            <a:t>loopbaanontwikkeling </a:t>
          </a:r>
          <a:r>
            <a:rPr lang="nl-NL">
              <a:latin typeface="+mn-lt"/>
              <a:cs typeface="Poppins" panose="00000500000000000000" pitchFamily="2" charset="0"/>
            </a:rPr>
            <a:t>in beeld te brengen (samenvatting/conclusie). </a:t>
          </a:r>
          <a:endParaRPr lang="en-US">
            <a:latin typeface="+mn-lt"/>
            <a:cs typeface="Poppins" panose="00000500000000000000" pitchFamily="2" charset="0"/>
          </a:endParaRPr>
        </a:p>
      </dgm:t>
    </dgm:pt>
    <dgm:pt modelId="{E60684EE-3033-4C13-9726-77124468F8A2}" type="parTrans" cxnId="{D4A2811B-16E4-4956-A028-6EC7078E28A3}">
      <dgm:prSet/>
      <dgm:spPr/>
      <dgm:t>
        <a:bodyPr/>
        <a:lstStyle/>
        <a:p>
          <a:endParaRPr lang="en-US">
            <a:latin typeface="+mn-lt"/>
          </a:endParaRPr>
        </a:p>
      </dgm:t>
    </dgm:pt>
    <dgm:pt modelId="{6DFE6D08-BFD4-4E4C-95F0-315658EB12FC}" type="sibTrans" cxnId="{D4A2811B-16E4-4956-A028-6EC7078E28A3}">
      <dgm:prSet/>
      <dgm:spPr/>
      <dgm:t>
        <a:bodyPr/>
        <a:lstStyle/>
        <a:p>
          <a:endParaRPr lang="en-US">
            <a:latin typeface="+mn-lt"/>
          </a:endParaRPr>
        </a:p>
      </dgm:t>
    </dgm:pt>
    <dgm:pt modelId="{ECE73543-764A-4964-8BAE-E839C4DC0A20}">
      <dgm:prSet/>
      <dgm:spPr/>
      <dgm:t>
        <a:bodyPr/>
        <a:lstStyle/>
        <a:p>
          <a:pPr>
            <a:lnSpc>
              <a:spcPct val="100000"/>
            </a:lnSpc>
          </a:pPr>
          <a:r>
            <a:rPr lang="nl-NL" dirty="0">
              <a:latin typeface="+mn-lt"/>
              <a:cs typeface="Poppins" panose="00000500000000000000" pitchFamily="2" charset="0"/>
            </a:rPr>
            <a:t>Bij de </a:t>
          </a:r>
          <a:r>
            <a:rPr lang="nl-NL" b="1" dirty="0">
              <a:latin typeface="+mn-lt"/>
              <a:cs typeface="Poppins" panose="00000500000000000000" pitchFamily="2" charset="0"/>
            </a:rPr>
            <a:t>reflectie</a:t>
          </a:r>
          <a:r>
            <a:rPr lang="nl-NL" dirty="0">
              <a:latin typeface="+mn-lt"/>
              <a:cs typeface="Poppins" panose="00000500000000000000" pitchFamily="2" charset="0"/>
            </a:rPr>
            <a:t> op de gemaakte </a:t>
          </a:r>
          <a:r>
            <a:rPr lang="nl-NL" b="1" dirty="0">
              <a:latin typeface="+mn-lt"/>
              <a:cs typeface="Poppins" panose="00000500000000000000" pitchFamily="2" charset="0"/>
            </a:rPr>
            <a:t>keuze </a:t>
          </a:r>
          <a:r>
            <a:rPr lang="nl-NL" dirty="0">
              <a:latin typeface="+mn-lt"/>
              <a:cs typeface="Poppins" panose="00000500000000000000" pitchFamily="2" charset="0"/>
            </a:rPr>
            <a:t>of om </a:t>
          </a:r>
          <a:r>
            <a:rPr lang="nl-NL" b="1" dirty="0">
              <a:latin typeface="+mn-lt"/>
              <a:cs typeface="Poppins" panose="00000500000000000000" pitchFamily="2" charset="0"/>
            </a:rPr>
            <a:t>bewuste keuzes </a:t>
          </a:r>
          <a:r>
            <a:rPr lang="nl-NL" dirty="0">
              <a:latin typeface="+mn-lt"/>
              <a:cs typeface="Poppins" panose="00000500000000000000" pitchFamily="2" charset="0"/>
            </a:rPr>
            <a:t>te maken en hier een </a:t>
          </a:r>
          <a:r>
            <a:rPr lang="nl-NL" b="1" dirty="0">
              <a:latin typeface="+mn-lt"/>
              <a:cs typeface="Poppins" panose="00000500000000000000" pitchFamily="2" charset="0"/>
            </a:rPr>
            <a:t>vervolg</a:t>
          </a:r>
          <a:r>
            <a:rPr lang="nl-NL" dirty="0">
              <a:latin typeface="+mn-lt"/>
              <a:cs typeface="Poppins" panose="00000500000000000000" pitchFamily="2" charset="0"/>
            </a:rPr>
            <a:t> aan te geven (Kansrijk opleiden). </a:t>
          </a:r>
          <a:endParaRPr lang="en-US" dirty="0">
            <a:latin typeface="+mn-lt"/>
            <a:cs typeface="Poppins" panose="00000500000000000000" pitchFamily="2" charset="0"/>
          </a:endParaRPr>
        </a:p>
      </dgm:t>
    </dgm:pt>
    <dgm:pt modelId="{330DB6BC-6D44-4ED6-97AA-1133FF52AA8E}" type="parTrans" cxnId="{AAE3D727-1A80-47FE-8A6E-22F7CC59D68C}">
      <dgm:prSet/>
      <dgm:spPr/>
      <dgm:t>
        <a:bodyPr/>
        <a:lstStyle/>
        <a:p>
          <a:endParaRPr lang="en-US">
            <a:latin typeface="+mn-lt"/>
          </a:endParaRPr>
        </a:p>
      </dgm:t>
    </dgm:pt>
    <dgm:pt modelId="{3E0CB685-90D7-4609-831A-18517E6E1318}" type="sibTrans" cxnId="{AAE3D727-1A80-47FE-8A6E-22F7CC59D68C}">
      <dgm:prSet/>
      <dgm:spPr/>
      <dgm:t>
        <a:bodyPr/>
        <a:lstStyle/>
        <a:p>
          <a:endParaRPr lang="en-US">
            <a:latin typeface="+mn-lt"/>
          </a:endParaRPr>
        </a:p>
      </dgm:t>
    </dgm:pt>
    <dgm:pt modelId="{C0401FD1-464E-4D6B-81D5-300A52840EC6}">
      <dgm:prSet/>
      <dgm:spPr/>
      <dgm:t>
        <a:bodyPr/>
        <a:lstStyle/>
        <a:p>
          <a:pPr>
            <a:lnSpc>
              <a:spcPct val="100000"/>
            </a:lnSpc>
          </a:pPr>
          <a:r>
            <a:rPr lang="nl-NL">
              <a:latin typeface="+mn-lt"/>
              <a:cs typeface="Poppins" panose="00000500000000000000" pitchFamily="2" charset="0"/>
            </a:rPr>
            <a:t>Om zichzelf te </a:t>
          </a:r>
          <a:r>
            <a:rPr lang="nl-NL" b="1">
              <a:latin typeface="+mn-lt"/>
              <a:cs typeface="Poppins" panose="00000500000000000000" pitchFamily="2" charset="0"/>
            </a:rPr>
            <a:t>presenteren/introduceren </a:t>
          </a:r>
          <a:r>
            <a:rPr lang="nl-NL">
              <a:latin typeface="+mn-lt"/>
              <a:cs typeface="Poppins" panose="00000500000000000000" pitchFamily="2" charset="0"/>
            </a:rPr>
            <a:t>zodat hij beter in </a:t>
          </a:r>
          <a:r>
            <a:rPr lang="nl-NL" b="1">
              <a:latin typeface="+mn-lt"/>
              <a:cs typeface="Poppins" panose="00000500000000000000" pitchFamily="2" charset="0"/>
            </a:rPr>
            <a:t>beeld is bij / gekend wordt </a:t>
          </a:r>
          <a:r>
            <a:rPr lang="nl-NL">
              <a:latin typeface="+mn-lt"/>
              <a:cs typeface="Poppins" panose="00000500000000000000" pitchFamily="2" charset="0"/>
            </a:rPr>
            <a:t>op het mbo</a:t>
          </a:r>
          <a:r>
            <a:rPr lang="nl-NL">
              <a:latin typeface="+mn-lt"/>
            </a:rPr>
            <a:t>. </a:t>
          </a:r>
          <a:endParaRPr lang="en-US">
            <a:latin typeface="+mn-lt"/>
          </a:endParaRPr>
        </a:p>
      </dgm:t>
    </dgm:pt>
    <dgm:pt modelId="{D73B0E3E-5B3A-4AB4-A4E2-A0A6A4F79122}" type="parTrans" cxnId="{5297EE70-7E11-42F6-BC58-8913C1878BCA}">
      <dgm:prSet/>
      <dgm:spPr/>
      <dgm:t>
        <a:bodyPr/>
        <a:lstStyle/>
        <a:p>
          <a:endParaRPr lang="en-US">
            <a:latin typeface="+mn-lt"/>
          </a:endParaRPr>
        </a:p>
      </dgm:t>
    </dgm:pt>
    <dgm:pt modelId="{FB7F167E-F4BB-47EC-8101-295F8E7AE1E3}" type="sibTrans" cxnId="{5297EE70-7E11-42F6-BC58-8913C1878BCA}">
      <dgm:prSet/>
      <dgm:spPr/>
      <dgm:t>
        <a:bodyPr/>
        <a:lstStyle/>
        <a:p>
          <a:endParaRPr lang="en-US">
            <a:latin typeface="+mn-lt"/>
          </a:endParaRPr>
        </a:p>
      </dgm:t>
    </dgm:pt>
    <dgm:pt modelId="{F63346D3-8C39-4CB6-8BC9-1199F48F149E}">
      <dgm:prSet/>
      <dgm:spPr/>
      <dgm:t>
        <a:bodyPr/>
        <a:lstStyle/>
        <a:p>
          <a:pPr>
            <a:lnSpc>
              <a:spcPct val="100000"/>
            </a:lnSpc>
          </a:pPr>
          <a:r>
            <a:rPr lang="nl-NL" dirty="0">
              <a:latin typeface="+mn-lt"/>
              <a:cs typeface="Poppins" panose="00000500000000000000" pitchFamily="2" charset="0"/>
            </a:rPr>
            <a:t>Het loopbaandossier  kan </a:t>
          </a:r>
          <a:r>
            <a:rPr lang="nl-NL" b="1" dirty="0">
              <a:latin typeface="+mn-lt"/>
              <a:cs typeface="Poppins" panose="00000500000000000000" pitchFamily="2" charset="0"/>
            </a:rPr>
            <a:t>de start zijn van de loopbaanbegeleiding </a:t>
          </a:r>
          <a:r>
            <a:rPr lang="nl-NL" dirty="0">
              <a:latin typeface="+mn-lt"/>
              <a:cs typeface="Poppins" panose="00000500000000000000" pitchFamily="2" charset="0"/>
            </a:rPr>
            <a:t>op het mbo en voortgang geven aan waar de student gebleven is( </a:t>
          </a:r>
          <a:r>
            <a:rPr lang="nl-NL" b="1" dirty="0">
              <a:latin typeface="+mn-lt"/>
              <a:cs typeface="Poppins" panose="00000500000000000000" pitchFamily="2" charset="0"/>
            </a:rPr>
            <a:t>doorlopende leer-ontwikkellijn /maatwerk &amp; flexibilisering)</a:t>
          </a:r>
          <a:endParaRPr lang="en-US" dirty="0">
            <a:latin typeface="+mn-lt"/>
            <a:cs typeface="Poppins" panose="00000500000000000000" pitchFamily="2" charset="0"/>
          </a:endParaRPr>
        </a:p>
      </dgm:t>
    </dgm:pt>
    <dgm:pt modelId="{FF96214F-DA07-4EFA-8042-28718D2BC363}" type="parTrans" cxnId="{1BA6DB8C-72CC-4539-926A-6CD8CFDBC333}">
      <dgm:prSet/>
      <dgm:spPr/>
      <dgm:t>
        <a:bodyPr/>
        <a:lstStyle/>
        <a:p>
          <a:endParaRPr lang="en-US">
            <a:latin typeface="+mn-lt"/>
          </a:endParaRPr>
        </a:p>
      </dgm:t>
    </dgm:pt>
    <dgm:pt modelId="{2748899B-0085-47C2-A8F2-4DCAC3729838}" type="sibTrans" cxnId="{1BA6DB8C-72CC-4539-926A-6CD8CFDBC333}">
      <dgm:prSet/>
      <dgm:spPr/>
      <dgm:t>
        <a:bodyPr/>
        <a:lstStyle/>
        <a:p>
          <a:endParaRPr lang="en-US">
            <a:latin typeface="+mn-lt"/>
          </a:endParaRPr>
        </a:p>
      </dgm:t>
    </dgm:pt>
    <dgm:pt modelId="{3B9E6CAC-6D25-4506-8FCC-3A03625193B6}">
      <dgm:prSet/>
      <dgm:spPr/>
      <dgm:t>
        <a:bodyPr/>
        <a:lstStyle/>
        <a:p>
          <a:pPr>
            <a:lnSpc>
              <a:spcPct val="100000"/>
            </a:lnSpc>
          </a:pPr>
          <a:r>
            <a:rPr lang="nl-NL" dirty="0">
              <a:latin typeface="+mn-lt"/>
            </a:rPr>
            <a:t>Sluit aan bij ontwikkelingen zoals een </a:t>
          </a:r>
          <a:r>
            <a:rPr lang="nl-NL" b="1" dirty="0">
              <a:latin typeface="+mn-lt"/>
            </a:rPr>
            <a:t>digitale persoonlijke wallet, </a:t>
          </a:r>
          <a:r>
            <a:rPr lang="nl-NL" b="1" dirty="0" err="1">
              <a:latin typeface="+mn-lt"/>
            </a:rPr>
            <a:t>microcredentials</a:t>
          </a:r>
          <a:r>
            <a:rPr lang="nl-NL" dirty="0">
              <a:latin typeface="+mn-lt"/>
            </a:rPr>
            <a:t>, </a:t>
          </a:r>
          <a:r>
            <a:rPr lang="nl-NL" b="1" dirty="0">
              <a:latin typeface="+mn-lt"/>
            </a:rPr>
            <a:t>badges </a:t>
          </a:r>
          <a:r>
            <a:rPr lang="nl-NL" dirty="0">
              <a:latin typeface="+mn-lt"/>
            </a:rPr>
            <a:t>en </a:t>
          </a:r>
          <a:r>
            <a:rPr lang="nl-NL" b="1" dirty="0">
              <a:latin typeface="+mn-lt"/>
            </a:rPr>
            <a:t>portfolio-opbouw (LLO).</a:t>
          </a:r>
        </a:p>
      </dgm:t>
    </dgm:pt>
    <dgm:pt modelId="{88A061A2-C166-492D-A73C-3E8CE5CFE81F}" type="parTrans" cxnId="{B9CCE2C4-829A-419A-B508-5C42D8EB005B}">
      <dgm:prSet/>
      <dgm:spPr/>
      <dgm:t>
        <a:bodyPr/>
        <a:lstStyle/>
        <a:p>
          <a:endParaRPr lang="nl-NL">
            <a:latin typeface="+mn-lt"/>
          </a:endParaRPr>
        </a:p>
      </dgm:t>
    </dgm:pt>
    <dgm:pt modelId="{5F3FF518-D90B-4E8E-89D9-226D72665B73}" type="sibTrans" cxnId="{B9CCE2C4-829A-419A-B508-5C42D8EB005B}">
      <dgm:prSet/>
      <dgm:spPr/>
      <dgm:t>
        <a:bodyPr/>
        <a:lstStyle/>
        <a:p>
          <a:endParaRPr lang="nl-NL">
            <a:latin typeface="+mn-lt"/>
          </a:endParaRPr>
        </a:p>
      </dgm:t>
    </dgm:pt>
    <dgm:pt modelId="{B8BC7422-A0C9-431D-A90D-25DD9638A513}" type="pres">
      <dgm:prSet presAssocID="{E26A9BD1-0A95-466C-AEF5-5DAAC4647D42}" presName="root" presStyleCnt="0">
        <dgm:presLayoutVars>
          <dgm:dir/>
          <dgm:resizeHandles val="exact"/>
        </dgm:presLayoutVars>
      </dgm:prSet>
      <dgm:spPr/>
    </dgm:pt>
    <dgm:pt modelId="{CC628391-9235-4042-8677-379361BA1EE0}" type="pres">
      <dgm:prSet presAssocID="{2A2209F9-E8B1-406B-9919-AE012F894FC2}" presName="compNode" presStyleCnt="0"/>
      <dgm:spPr/>
    </dgm:pt>
    <dgm:pt modelId="{1D4F2C6F-485A-4BA5-9019-48143CCEBABF}" type="pres">
      <dgm:prSet presAssocID="{2A2209F9-E8B1-406B-9919-AE012F894FC2}" presName="bgRect" presStyleLbl="bgShp" presStyleIdx="0" presStyleCnt="5"/>
      <dgm:spPr/>
    </dgm:pt>
    <dgm:pt modelId="{3D44EF08-B5FD-4BAF-9158-0A7EAF18AE3E}" type="pres">
      <dgm:prSet presAssocID="{2A2209F9-E8B1-406B-9919-AE012F894FC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ll paint brush"/>
        </a:ext>
      </dgm:extLst>
    </dgm:pt>
    <dgm:pt modelId="{5B998539-2426-4B84-9997-4790A37EEB0E}" type="pres">
      <dgm:prSet presAssocID="{2A2209F9-E8B1-406B-9919-AE012F894FC2}" presName="spaceRect" presStyleCnt="0"/>
      <dgm:spPr/>
    </dgm:pt>
    <dgm:pt modelId="{094CC520-7468-4E97-B2E0-2297DC31D458}" type="pres">
      <dgm:prSet presAssocID="{2A2209F9-E8B1-406B-9919-AE012F894FC2}" presName="parTx" presStyleLbl="revTx" presStyleIdx="0" presStyleCnt="5">
        <dgm:presLayoutVars>
          <dgm:chMax val="0"/>
          <dgm:chPref val="0"/>
        </dgm:presLayoutVars>
      </dgm:prSet>
      <dgm:spPr/>
    </dgm:pt>
    <dgm:pt modelId="{597D4737-8668-4AF3-A859-2C658199C39F}" type="pres">
      <dgm:prSet presAssocID="{6DFE6D08-BFD4-4E4C-95F0-315658EB12FC}" presName="sibTrans" presStyleCnt="0"/>
      <dgm:spPr/>
    </dgm:pt>
    <dgm:pt modelId="{94522C6C-B4A8-4CEF-96DA-7460DF74EC0A}" type="pres">
      <dgm:prSet presAssocID="{ECE73543-764A-4964-8BAE-E839C4DC0A20}" presName="compNode" presStyleCnt="0"/>
      <dgm:spPr/>
    </dgm:pt>
    <dgm:pt modelId="{1CF550D9-C354-4772-839F-9162362C8E63}" type="pres">
      <dgm:prSet presAssocID="{ECE73543-764A-4964-8BAE-E839C4DC0A20}" presName="bgRect" presStyleLbl="bgShp" presStyleIdx="1" presStyleCnt="5"/>
      <dgm:spPr/>
    </dgm:pt>
    <dgm:pt modelId="{083AAF5A-999C-4296-A48D-11EC12239551}" type="pres">
      <dgm:prSet presAssocID="{ECE73543-764A-4964-8BAE-E839C4DC0A2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D8A9610-AB63-48DA-B93D-DADEF3D31B03}" type="pres">
      <dgm:prSet presAssocID="{ECE73543-764A-4964-8BAE-E839C4DC0A20}" presName="spaceRect" presStyleCnt="0"/>
      <dgm:spPr/>
    </dgm:pt>
    <dgm:pt modelId="{4944910A-8DDD-4881-B6E4-F33CBC7F11B9}" type="pres">
      <dgm:prSet presAssocID="{ECE73543-764A-4964-8BAE-E839C4DC0A20}" presName="parTx" presStyleLbl="revTx" presStyleIdx="1" presStyleCnt="5">
        <dgm:presLayoutVars>
          <dgm:chMax val="0"/>
          <dgm:chPref val="0"/>
        </dgm:presLayoutVars>
      </dgm:prSet>
      <dgm:spPr/>
    </dgm:pt>
    <dgm:pt modelId="{F13AE06F-8F24-41A3-8AB7-7D4A0591FA0A}" type="pres">
      <dgm:prSet presAssocID="{3E0CB685-90D7-4609-831A-18517E6E1318}" presName="sibTrans" presStyleCnt="0"/>
      <dgm:spPr/>
    </dgm:pt>
    <dgm:pt modelId="{9D736C98-A0B4-4E5A-8D2E-8A4B712020A7}" type="pres">
      <dgm:prSet presAssocID="{C0401FD1-464E-4D6B-81D5-300A52840EC6}" presName="compNode" presStyleCnt="0"/>
      <dgm:spPr/>
    </dgm:pt>
    <dgm:pt modelId="{2143B393-0D46-4EF8-91C4-EA8934937B71}" type="pres">
      <dgm:prSet presAssocID="{C0401FD1-464E-4D6B-81D5-300A52840EC6}" presName="bgRect" presStyleLbl="bgShp" presStyleIdx="2" presStyleCnt="5"/>
      <dgm:spPr/>
    </dgm:pt>
    <dgm:pt modelId="{59E8401B-2D5E-4E32-B28D-0A4B94535AF4}" type="pres">
      <dgm:prSet presAssocID="{C0401FD1-464E-4D6B-81D5-300A52840EC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unstenaar"/>
        </a:ext>
      </dgm:extLst>
    </dgm:pt>
    <dgm:pt modelId="{263A6E1C-FB73-44DD-A77B-1811DD38BCF7}" type="pres">
      <dgm:prSet presAssocID="{C0401FD1-464E-4D6B-81D5-300A52840EC6}" presName="spaceRect" presStyleCnt="0"/>
      <dgm:spPr/>
    </dgm:pt>
    <dgm:pt modelId="{D5D43197-58D3-46AB-A8CD-B41AC1B5D2F1}" type="pres">
      <dgm:prSet presAssocID="{C0401FD1-464E-4D6B-81D5-300A52840EC6}" presName="parTx" presStyleLbl="revTx" presStyleIdx="2" presStyleCnt="5">
        <dgm:presLayoutVars>
          <dgm:chMax val="0"/>
          <dgm:chPref val="0"/>
        </dgm:presLayoutVars>
      </dgm:prSet>
      <dgm:spPr/>
    </dgm:pt>
    <dgm:pt modelId="{41C10C09-3551-43BE-9CAF-C33E7A224991}" type="pres">
      <dgm:prSet presAssocID="{FB7F167E-F4BB-47EC-8101-295F8E7AE1E3}" presName="sibTrans" presStyleCnt="0"/>
      <dgm:spPr/>
    </dgm:pt>
    <dgm:pt modelId="{1FDC090B-A44F-4535-BB01-87E857B66BBB}" type="pres">
      <dgm:prSet presAssocID="{F63346D3-8C39-4CB6-8BC9-1199F48F149E}" presName="compNode" presStyleCnt="0"/>
      <dgm:spPr/>
    </dgm:pt>
    <dgm:pt modelId="{A9558465-ABF4-4ED8-87C6-A28182A45763}" type="pres">
      <dgm:prSet presAssocID="{F63346D3-8C39-4CB6-8BC9-1199F48F149E}" presName="bgRect" presStyleLbl="bgShp" presStyleIdx="3" presStyleCnt="5"/>
      <dgm:spPr/>
    </dgm:pt>
    <dgm:pt modelId="{F46E6FEC-BADE-468C-8267-356F09F22E97}" type="pres">
      <dgm:prSet presAssocID="{F63346D3-8C39-4CB6-8BC9-1199F48F149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265DA93E-CD9B-47EE-9086-00AB403DFBAD}" type="pres">
      <dgm:prSet presAssocID="{F63346D3-8C39-4CB6-8BC9-1199F48F149E}" presName="spaceRect" presStyleCnt="0"/>
      <dgm:spPr/>
    </dgm:pt>
    <dgm:pt modelId="{9F1590DD-1FB3-49CE-8ED3-664C350E21D2}" type="pres">
      <dgm:prSet presAssocID="{F63346D3-8C39-4CB6-8BC9-1199F48F149E}" presName="parTx" presStyleLbl="revTx" presStyleIdx="3" presStyleCnt="5">
        <dgm:presLayoutVars>
          <dgm:chMax val="0"/>
          <dgm:chPref val="0"/>
        </dgm:presLayoutVars>
      </dgm:prSet>
      <dgm:spPr/>
    </dgm:pt>
    <dgm:pt modelId="{66BE0587-F532-4EF5-9137-7F9730427D2C}" type="pres">
      <dgm:prSet presAssocID="{2748899B-0085-47C2-A8F2-4DCAC3729838}" presName="sibTrans" presStyleCnt="0"/>
      <dgm:spPr/>
    </dgm:pt>
    <dgm:pt modelId="{DA28E6C8-A7CB-4C19-996D-15776422D3A8}" type="pres">
      <dgm:prSet presAssocID="{3B9E6CAC-6D25-4506-8FCC-3A03625193B6}" presName="compNode" presStyleCnt="0"/>
      <dgm:spPr/>
    </dgm:pt>
    <dgm:pt modelId="{C9243EF9-F4EE-4875-8B0A-0A99EF7EE4E6}" type="pres">
      <dgm:prSet presAssocID="{3B9E6CAC-6D25-4506-8FCC-3A03625193B6}" presName="bgRect" presStyleLbl="bgShp" presStyleIdx="4" presStyleCnt="5"/>
      <dgm:spPr/>
    </dgm:pt>
    <dgm:pt modelId="{E88DF4A1-1CF4-425F-910F-2453B6674BC1}" type="pres">
      <dgm:prSet presAssocID="{3B9E6CAC-6D25-4506-8FCC-3A03625193B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ugzak met effen opvulling"/>
        </a:ext>
      </dgm:extLst>
    </dgm:pt>
    <dgm:pt modelId="{2C8B9840-1E8F-4150-B7F0-3135444B8A0F}" type="pres">
      <dgm:prSet presAssocID="{3B9E6CAC-6D25-4506-8FCC-3A03625193B6}" presName="spaceRect" presStyleCnt="0"/>
      <dgm:spPr/>
    </dgm:pt>
    <dgm:pt modelId="{7094DBBD-EEFA-4FDC-B42D-61A52AA18241}" type="pres">
      <dgm:prSet presAssocID="{3B9E6CAC-6D25-4506-8FCC-3A03625193B6}" presName="parTx" presStyleLbl="revTx" presStyleIdx="4" presStyleCnt="5">
        <dgm:presLayoutVars>
          <dgm:chMax val="0"/>
          <dgm:chPref val="0"/>
        </dgm:presLayoutVars>
      </dgm:prSet>
      <dgm:spPr/>
    </dgm:pt>
  </dgm:ptLst>
  <dgm:cxnLst>
    <dgm:cxn modelId="{D4A2811B-16E4-4956-A028-6EC7078E28A3}" srcId="{E26A9BD1-0A95-466C-AEF5-5DAAC4647D42}" destId="{2A2209F9-E8B1-406B-9919-AE012F894FC2}" srcOrd="0" destOrd="0" parTransId="{E60684EE-3033-4C13-9726-77124468F8A2}" sibTransId="{6DFE6D08-BFD4-4E4C-95F0-315658EB12FC}"/>
    <dgm:cxn modelId="{9D78E325-9493-4F7B-B374-4FCAC50A8328}" type="presOf" srcId="{2A2209F9-E8B1-406B-9919-AE012F894FC2}" destId="{094CC520-7468-4E97-B2E0-2297DC31D458}" srcOrd="0" destOrd="0" presId="urn:microsoft.com/office/officeart/2018/2/layout/IconVerticalSolidList"/>
    <dgm:cxn modelId="{AAE3D727-1A80-47FE-8A6E-22F7CC59D68C}" srcId="{E26A9BD1-0A95-466C-AEF5-5DAAC4647D42}" destId="{ECE73543-764A-4964-8BAE-E839C4DC0A20}" srcOrd="1" destOrd="0" parTransId="{330DB6BC-6D44-4ED6-97AA-1133FF52AA8E}" sibTransId="{3E0CB685-90D7-4609-831A-18517E6E1318}"/>
    <dgm:cxn modelId="{EA6FAD4C-6525-4AF3-B1E4-4DF589169E23}" type="presOf" srcId="{F63346D3-8C39-4CB6-8BC9-1199F48F149E}" destId="{9F1590DD-1FB3-49CE-8ED3-664C350E21D2}" srcOrd="0" destOrd="0" presId="urn:microsoft.com/office/officeart/2018/2/layout/IconVerticalSolidList"/>
    <dgm:cxn modelId="{5297EE70-7E11-42F6-BC58-8913C1878BCA}" srcId="{E26A9BD1-0A95-466C-AEF5-5DAAC4647D42}" destId="{C0401FD1-464E-4D6B-81D5-300A52840EC6}" srcOrd="2" destOrd="0" parTransId="{D73B0E3E-5B3A-4AB4-A4E2-A0A6A4F79122}" sibTransId="{FB7F167E-F4BB-47EC-8101-295F8E7AE1E3}"/>
    <dgm:cxn modelId="{783A517E-4B47-4B1A-AB1F-7996779958D3}" type="presOf" srcId="{C0401FD1-464E-4D6B-81D5-300A52840EC6}" destId="{D5D43197-58D3-46AB-A8CD-B41AC1B5D2F1}" srcOrd="0" destOrd="0" presId="urn:microsoft.com/office/officeart/2018/2/layout/IconVerticalSolidList"/>
    <dgm:cxn modelId="{8E356281-6487-42F5-940D-81D08EA8F5AE}" type="presOf" srcId="{ECE73543-764A-4964-8BAE-E839C4DC0A20}" destId="{4944910A-8DDD-4881-B6E4-F33CBC7F11B9}" srcOrd="0" destOrd="0" presId="urn:microsoft.com/office/officeart/2018/2/layout/IconVerticalSolidList"/>
    <dgm:cxn modelId="{72CC7E81-8A62-4DBE-998B-E3FC27F70C4B}" type="presOf" srcId="{E26A9BD1-0A95-466C-AEF5-5DAAC4647D42}" destId="{B8BC7422-A0C9-431D-A90D-25DD9638A513}" srcOrd="0" destOrd="0" presId="urn:microsoft.com/office/officeart/2018/2/layout/IconVerticalSolidList"/>
    <dgm:cxn modelId="{1BA6DB8C-72CC-4539-926A-6CD8CFDBC333}" srcId="{E26A9BD1-0A95-466C-AEF5-5DAAC4647D42}" destId="{F63346D3-8C39-4CB6-8BC9-1199F48F149E}" srcOrd="3" destOrd="0" parTransId="{FF96214F-DA07-4EFA-8042-28718D2BC363}" sibTransId="{2748899B-0085-47C2-A8F2-4DCAC3729838}"/>
    <dgm:cxn modelId="{B9CCE2C4-829A-419A-B508-5C42D8EB005B}" srcId="{E26A9BD1-0A95-466C-AEF5-5DAAC4647D42}" destId="{3B9E6CAC-6D25-4506-8FCC-3A03625193B6}" srcOrd="4" destOrd="0" parTransId="{88A061A2-C166-492D-A73C-3E8CE5CFE81F}" sibTransId="{5F3FF518-D90B-4E8E-89D9-226D72665B73}"/>
    <dgm:cxn modelId="{E3FF6BE9-E157-4B07-B0AC-AD36F48DA23A}" type="presOf" srcId="{3B9E6CAC-6D25-4506-8FCC-3A03625193B6}" destId="{7094DBBD-EEFA-4FDC-B42D-61A52AA18241}" srcOrd="0" destOrd="0" presId="urn:microsoft.com/office/officeart/2018/2/layout/IconVerticalSolidList"/>
    <dgm:cxn modelId="{677E92FF-B76F-46D7-9B29-49B28A0D2FFD}" type="presParOf" srcId="{B8BC7422-A0C9-431D-A90D-25DD9638A513}" destId="{CC628391-9235-4042-8677-379361BA1EE0}" srcOrd="0" destOrd="0" presId="urn:microsoft.com/office/officeart/2018/2/layout/IconVerticalSolidList"/>
    <dgm:cxn modelId="{2B8D31EF-1522-46F4-8DD1-3BF66FF99833}" type="presParOf" srcId="{CC628391-9235-4042-8677-379361BA1EE0}" destId="{1D4F2C6F-485A-4BA5-9019-48143CCEBABF}" srcOrd="0" destOrd="0" presId="urn:microsoft.com/office/officeart/2018/2/layout/IconVerticalSolidList"/>
    <dgm:cxn modelId="{81FB36EC-A7FE-475E-B658-00E76EDF0809}" type="presParOf" srcId="{CC628391-9235-4042-8677-379361BA1EE0}" destId="{3D44EF08-B5FD-4BAF-9158-0A7EAF18AE3E}" srcOrd="1" destOrd="0" presId="urn:microsoft.com/office/officeart/2018/2/layout/IconVerticalSolidList"/>
    <dgm:cxn modelId="{FF3078A4-91B8-423E-A2FC-25E122CA4622}" type="presParOf" srcId="{CC628391-9235-4042-8677-379361BA1EE0}" destId="{5B998539-2426-4B84-9997-4790A37EEB0E}" srcOrd="2" destOrd="0" presId="urn:microsoft.com/office/officeart/2018/2/layout/IconVerticalSolidList"/>
    <dgm:cxn modelId="{21155048-7922-45BE-A1AD-7E450FA2AE8C}" type="presParOf" srcId="{CC628391-9235-4042-8677-379361BA1EE0}" destId="{094CC520-7468-4E97-B2E0-2297DC31D458}" srcOrd="3" destOrd="0" presId="urn:microsoft.com/office/officeart/2018/2/layout/IconVerticalSolidList"/>
    <dgm:cxn modelId="{5C22F29E-A038-47F6-9A3F-E204C752960D}" type="presParOf" srcId="{B8BC7422-A0C9-431D-A90D-25DD9638A513}" destId="{597D4737-8668-4AF3-A859-2C658199C39F}" srcOrd="1" destOrd="0" presId="urn:microsoft.com/office/officeart/2018/2/layout/IconVerticalSolidList"/>
    <dgm:cxn modelId="{C95B294E-0DFA-4FDB-84D8-0FC70CF41669}" type="presParOf" srcId="{B8BC7422-A0C9-431D-A90D-25DD9638A513}" destId="{94522C6C-B4A8-4CEF-96DA-7460DF74EC0A}" srcOrd="2" destOrd="0" presId="urn:microsoft.com/office/officeart/2018/2/layout/IconVerticalSolidList"/>
    <dgm:cxn modelId="{AED9163A-4BC3-4784-A640-0FE436E0910E}" type="presParOf" srcId="{94522C6C-B4A8-4CEF-96DA-7460DF74EC0A}" destId="{1CF550D9-C354-4772-839F-9162362C8E63}" srcOrd="0" destOrd="0" presId="urn:microsoft.com/office/officeart/2018/2/layout/IconVerticalSolidList"/>
    <dgm:cxn modelId="{4F333CFC-B230-4D48-A783-CC78DBE45752}" type="presParOf" srcId="{94522C6C-B4A8-4CEF-96DA-7460DF74EC0A}" destId="{083AAF5A-999C-4296-A48D-11EC12239551}" srcOrd="1" destOrd="0" presId="urn:microsoft.com/office/officeart/2018/2/layout/IconVerticalSolidList"/>
    <dgm:cxn modelId="{246C57A5-959A-4C24-A37E-0481B90EC4D3}" type="presParOf" srcId="{94522C6C-B4A8-4CEF-96DA-7460DF74EC0A}" destId="{7D8A9610-AB63-48DA-B93D-DADEF3D31B03}" srcOrd="2" destOrd="0" presId="urn:microsoft.com/office/officeart/2018/2/layout/IconVerticalSolidList"/>
    <dgm:cxn modelId="{C46FD196-F54E-4426-9398-4FB970B32EBE}" type="presParOf" srcId="{94522C6C-B4A8-4CEF-96DA-7460DF74EC0A}" destId="{4944910A-8DDD-4881-B6E4-F33CBC7F11B9}" srcOrd="3" destOrd="0" presId="urn:microsoft.com/office/officeart/2018/2/layout/IconVerticalSolidList"/>
    <dgm:cxn modelId="{267DF4BD-99D0-4F2C-A5C3-AE38B7A75B05}" type="presParOf" srcId="{B8BC7422-A0C9-431D-A90D-25DD9638A513}" destId="{F13AE06F-8F24-41A3-8AB7-7D4A0591FA0A}" srcOrd="3" destOrd="0" presId="urn:microsoft.com/office/officeart/2018/2/layout/IconVerticalSolidList"/>
    <dgm:cxn modelId="{7D897E03-6E1A-4740-9DAF-089F57D0C9FE}" type="presParOf" srcId="{B8BC7422-A0C9-431D-A90D-25DD9638A513}" destId="{9D736C98-A0B4-4E5A-8D2E-8A4B712020A7}" srcOrd="4" destOrd="0" presId="urn:microsoft.com/office/officeart/2018/2/layout/IconVerticalSolidList"/>
    <dgm:cxn modelId="{84C76FC4-16E2-4F43-A45D-40AE1054650A}" type="presParOf" srcId="{9D736C98-A0B4-4E5A-8D2E-8A4B712020A7}" destId="{2143B393-0D46-4EF8-91C4-EA8934937B71}" srcOrd="0" destOrd="0" presId="urn:microsoft.com/office/officeart/2018/2/layout/IconVerticalSolidList"/>
    <dgm:cxn modelId="{13F75415-D0D5-4012-8092-08AD5119630C}" type="presParOf" srcId="{9D736C98-A0B4-4E5A-8D2E-8A4B712020A7}" destId="{59E8401B-2D5E-4E32-B28D-0A4B94535AF4}" srcOrd="1" destOrd="0" presId="urn:microsoft.com/office/officeart/2018/2/layout/IconVerticalSolidList"/>
    <dgm:cxn modelId="{BB956A19-B582-48B3-9E5A-5AE8EE9563CD}" type="presParOf" srcId="{9D736C98-A0B4-4E5A-8D2E-8A4B712020A7}" destId="{263A6E1C-FB73-44DD-A77B-1811DD38BCF7}" srcOrd="2" destOrd="0" presId="urn:microsoft.com/office/officeart/2018/2/layout/IconVerticalSolidList"/>
    <dgm:cxn modelId="{9C1C9B36-5905-48A0-BA92-A920B304454A}" type="presParOf" srcId="{9D736C98-A0B4-4E5A-8D2E-8A4B712020A7}" destId="{D5D43197-58D3-46AB-A8CD-B41AC1B5D2F1}" srcOrd="3" destOrd="0" presId="urn:microsoft.com/office/officeart/2018/2/layout/IconVerticalSolidList"/>
    <dgm:cxn modelId="{EC04FEE9-86A3-407A-991F-A8D8F164857C}" type="presParOf" srcId="{B8BC7422-A0C9-431D-A90D-25DD9638A513}" destId="{41C10C09-3551-43BE-9CAF-C33E7A224991}" srcOrd="5" destOrd="0" presId="urn:microsoft.com/office/officeart/2018/2/layout/IconVerticalSolidList"/>
    <dgm:cxn modelId="{02450BD9-BD3B-48BF-AC56-C04600F20720}" type="presParOf" srcId="{B8BC7422-A0C9-431D-A90D-25DD9638A513}" destId="{1FDC090B-A44F-4535-BB01-87E857B66BBB}" srcOrd="6" destOrd="0" presId="urn:microsoft.com/office/officeart/2018/2/layout/IconVerticalSolidList"/>
    <dgm:cxn modelId="{2FA0C3AE-8212-45D9-B900-F6C210D7D182}" type="presParOf" srcId="{1FDC090B-A44F-4535-BB01-87E857B66BBB}" destId="{A9558465-ABF4-4ED8-87C6-A28182A45763}" srcOrd="0" destOrd="0" presId="urn:microsoft.com/office/officeart/2018/2/layout/IconVerticalSolidList"/>
    <dgm:cxn modelId="{19BD5D25-7AFF-4F37-9104-A9A78004DC4B}" type="presParOf" srcId="{1FDC090B-A44F-4535-BB01-87E857B66BBB}" destId="{F46E6FEC-BADE-468C-8267-356F09F22E97}" srcOrd="1" destOrd="0" presId="urn:microsoft.com/office/officeart/2018/2/layout/IconVerticalSolidList"/>
    <dgm:cxn modelId="{376A87B7-282F-4D8D-8BC1-603CA63CBFB5}" type="presParOf" srcId="{1FDC090B-A44F-4535-BB01-87E857B66BBB}" destId="{265DA93E-CD9B-47EE-9086-00AB403DFBAD}" srcOrd="2" destOrd="0" presId="urn:microsoft.com/office/officeart/2018/2/layout/IconVerticalSolidList"/>
    <dgm:cxn modelId="{B8594FB0-0BF6-4C2E-93D2-6C5D14893B78}" type="presParOf" srcId="{1FDC090B-A44F-4535-BB01-87E857B66BBB}" destId="{9F1590DD-1FB3-49CE-8ED3-664C350E21D2}" srcOrd="3" destOrd="0" presId="urn:microsoft.com/office/officeart/2018/2/layout/IconVerticalSolidList"/>
    <dgm:cxn modelId="{78207197-5C11-4794-A2BE-C5EA96889835}" type="presParOf" srcId="{B8BC7422-A0C9-431D-A90D-25DD9638A513}" destId="{66BE0587-F532-4EF5-9137-7F9730427D2C}" srcOrd="7" destOrd="0" presId="urn:microsoft.com/office/officeart/2018/2/layout/IconVerticalSolidList"/>
    <dgm:cxn modelId="{5CCBBF81-E2F1-439C-A405-4577E4C3C68A}" type="presParOf" srcId="{B8BC7422-A0C9-431D-A90D-25DD9638A513}" destId="{DA28E6C8-A7CB-4C19-996D-15776422D3A8}" srcOrd="8" destOrd="0" presId="urn:microsoft.com/office/officeart/2018/2/layout/IconVerticalSolidList"/>
    <dgm:cxn modelId="{B763CF0A-599A-42E4-887C-DF56B6CA8437}" type="presParOf" srcId="{DA28E6C8-A7CB-4C19-996D-15776422D3A8}" destId="{C9243EF9-F4EE-4875-8B0A-0A99EF7EE4E6}" srcOrd="0" destOrd="0" presId="urn:microsoft.com/office/officeart/2018/2/layout/IconVerticalSolidList"/>
    <dgm:cxn modelId="{41E42B36-7377-4BAA-BA48-BC4347768FE9}" type="presParOf" srcId="{DA28E6C8-A7CB-4C19-996D-15776422D3A8}" destId="{E88DF4A1-1CF4-425F-910F-2453B6674BC1}" srcOrd="1" destOrd="0" presId="urn:microsoft.com/office/officeart/2018/2/layout/IconVerticalSolidList"/>
    <dgm:cxn modelId="{4B193A02-06F3-48ED-AD42-2B89EA036D89}" type="presParOf" srcId="{DA28E6C8-A7CB-4C19-996D-15776422D3A8}" destId="{2C8B9840-1E8F-4150-B7F0-3135444B8A0F}" srcOrd="2" destOrd="0" presId="urn:microsoft.com/office/officeart/2018/2/layout/IconVerticalSolidList"/>
    <dgm:cxn modelId="{68B5655E-F014-4582-8541-0428AB814CD0}" type="presParOf" srcId="{DA28E6C8-A7CB-4C19-996D-15776422D3A8}" destId="{7094DBBD-EEFA-4FDC-B42D-61A52AA182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51D0BB-8F63-4F62-B98C-7530E5E0819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AB51F71A-6B7C-4A06-A62C-BFCD44474832}">
      <dgm:prSet custT="1"/>
      <dgm:spPr>
        <a:solidFill>
          <a:schemeClr val="accent6">
            <a:lumMod val="75000"/>
          </a:schemeClr>
        </a:solidFill>
      </dgm:spPr>
      <dgm:t>
        <a:bodyPr/>
        <a:lstStyle/>
        <a:p>
          <a:r>
            <a:rPr lang="nl-NL" sz="1800" b="1" i="1">
              <a:solidFill>
                <a:schemeClr val="bg1"/>
              </a:solidFill>
              <a:latin typeface="Calibri" panose="020F0502020204030204" pitchFamily="34" charset="0"/>
              <a:cs typeface="Calibri" panose="020F0502020204030204" pitchFamily="34" charset="0"/>
            </a:rPr>
            <a:t>Een omgeving die contextrijk, levensecht en ervaringsgericht is. </a:t>
          </a:r>
        </a:p>
        <a:p>
          <a:r>
            <a:rPr lang="nl-NL" sz="1800" b="1" i="1">
              <a:solidFill>
                <a:schemeClr val="bg1"/>
              </a:solidFill>
              <a:latin typeface="Calibri" panose="020F0502020204030204" pitchFamily="34" charset="0"/>
              <a:cs typeface="Calibri" panose="020F0502020204030204" pitchFamily="34" charset="0"/>
            </a:rPr>
            <a:t>Het beroep en de beroepsidentiteit als uitgangspunt </a:t>
          </a:r>
          <a:endParaRPr lang="nl-NL" sz="1800" noProof="0">
            <a:solidFill>
              <a:schemeClr val="bg1"/>
            </a:solidFill>
            <a:latin typeface="Calibri" panose="020F0502020204030204" pitchFamily="34" charset="0"/>
            <a:cs typeface="Calibri" panose="020F0502020204030204" pitchFamily="34" charset="0"/>
          </a:endParaRPr>
        </a:p>
      </dgm:t>
    </dgm:pt>
    <dgm:pt modelId="{E40E7A06-6AB9-4BCA-A3C2-5633071DEC0C}" type="parTrans" cxnId="{925B4296-0DE3-432B-9DED-75038BC3DCF3}">
      <dgm:prSet/>
      <dgm:spPr/>
      <dgm:t>
        <a:bodyPr/>
        <a:lstStyle/>
        <a:p>
          <a:endParaRPr lang="en-US"/>
        </a:p>
      </dgm:t>
    </dgm:pt>
    <dgm:pt modelId="{F5FCC4E2-642E-4E39-9E24-86BC9C2DF4D0}" type="sibTrans" cxnId="{925B4296-0DE3-432B-9DED-75038BC3DCF3}">
      <dgm:prSet/>
      <dgm:spPr/>
      <dgm:t>
        <a:bodyPr/>
        <a:lstStyle/>
        <a:p>
          <a:endParaRPr lang="en-US"/>
        </a:p>
      </dgm:t>
    </dgm:pt>
    <dgm:pt modelId="{9DC85EE5-42CD-4D27-A960-1DA3989C385E}">
      <dgm:prSet/>
      <dgm:spPr>
        <a:solidFill>
          <a:schemeClr val="accent6">
            <a:lumMod val="75000"/>
          </a:schemeClr>
        </a:solidFill>
      </dgm:spPr>
      <dgm:t>
        <a:bodyPr/>
        <a:lstStyle/>
        <a:p>
          <a:pPr algn="l"/>
          <a:r>
            <a:rPr lang="nl-NL" b="1" u="sng">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Ervaren </a:t>
          </a:r>
        </a:p>
        <a:p>
          <a:pPr algn="l"/>
          <a:r>
            <a:rPr lang="nl-NL" b="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Authentiek /functioneel met levensechte, praktijk-(-opdrachten)</a:t>
          </a:r>
          <a:endParaRPr lang="en-US" b="1" u="sng">
            <a:solidFill>
              <a:schemeClr val="bg1"/>
            </a:solidFill>
            <a:latin typeface="Calibri" panose="020F0502020204030204" pitchFamily="34" charset="0"/>
            <a:cs typeface="Calibri" panose="020F0502020204030204" pitchFamily="34" charset="0"/>
          </a:endParaRPr>
        </a:p>
      </dgm:t>
    </dgm:pt>
    <dgm:pt modelId="{6052990F-F26F-4B1D-9E0C-4F217EE7FDF9}" type="parTrans" cxnId="{8F75B006-CFDB-41DA-B093-78025B06A442}">
      <dgm:prSet/>
      <dgm:spPr/>
      <dgm:t>
        <a:bodyPr/>
        <a:lstStyle/>
        <a:p>
          <a:endParaRPr lang="en-US"/>
        </a:p>
      </dgm:t>
    </dgm:pt>
    <dgm:pt modelId="{DB0C9C4D-6580-4644-971C-B7C6F994FE32}" type="sibTrans" cxnId="{8F75B006-CFDB-41DA-B093-78025B06A442}">
      <dgm:prSet/>
      <dgm:spPr/>
      <dgm:t>
        <a:bodyPr/>
        <a:lstStyle/>
        <a:p>
          <a:endParaRPr lang="en-US"/>
        </a:p>
      </dgm:t>
    </dgm:pt>
    <dgm:pt modelId="{E98B7524-1CDF-423C-B175-BC479642A56D}">
      <dgm:prSet/>
      <dgm:spPr>
        <a:solidFill>
          <a:schemeClr val="accent6">
            <a:lumMod val="75000"/>
          </a:schemeClr>
        </a:solidFill>
      </dgm:spPr>
      <dgm:t>
        <a:bodyPr/>
        <a:lstStyle/>
        <a:p>
          <a:pPr algn="l"/>
          <a:r>
            <a:rPr lang="nl-NL" b="1" u="sng">
              <a:latin typeface="Calibri" panose="020F0502020204030204" pitchFamily="34" charset="0"/>
              <a:cs typeface="Calibri" panose="020F0502020204030204" pitchFamily="34" charset="0"/>
            </a:rPr>
            <a:t>Loopbaan-/vraagsturing </a:t>
          </a:r>
          <a:r>
            <a:rPr lang="nl-NL" b="1">
              <a:latin typeface="Calibri" panose="020F0502020204030204" pitchFamily="34" charset="0"/>
              <a:cs typeface="Calibri" panose="020F0502020204030204" pitchFamily="34" charset="0"/>
            </a:rPr>
            <a:t>De student kijkt vooruit, wat betekent dit voor de volgende stap/keuze? </a:t>
          </a:r>
          <a:br>
            <a:rPr lang="nl-NL" b="1"/>
          </a:br>
          <a:endParaRPr lang="en-US"/>
        </a:p>
      </dgm:t>
    </dgm:pt>
    <dgm:pt modelId="{13EA1932-9EDE-46CD-9087-519F720863E9}" type="parTrans" cxnId="{994A1D18-4BD5-4EC3-ABF0-C2F924E32C7C}">
      <dgm:prSet/>
      <dgm:spPr/>
      <dgm:t>
        <a:bodyPr/>
        <a:lstStyle/>
        <a:p>
          <a:endParaRPr lang="en-US"/>
        </a:p>
      </dgm:t>
    </dgm:pt>
    <dgm:pt modelId="{7BF70CEC-F2E3-4EED-A0EA-7F9E36C93D3B}" type="sibTrans" cxnId="{994A1D18-4BD5-4EC3-ABF0-C2F924E32C7C}">
      <dgm:prSet/>
      <dgm:spPr/>
      <dgm:t>
        <a:bodyPr/>
        <a:lstStyle/>
        <a:p>
          <a:endParaRPr lang="en-US"/>
        </a:p>
      </dgm:t>
    </dgm:pt>
    <dgm:pt modelId="{8660FACD-9356-49A0-A2D5-12C8C72FFC0E}">
      <dgm:prSet/>
      <dgm:spPr>
        <a:solidFill>
          <a:schemeClr val="accent6">
            <a:lumMod val="75000"/>
          </a:schemeClr>
        </a:solidFill>
      </dgm:spPr>
      <dgm:t>
        <a:bodyPr/>
        <a:lstStyle/>
        <a:p>
          <a:pPr algn="l"/>
          <a:r>
            <a:rPr lang="nl-NL" b="1" u="sng">
              <a:latin typeface="Calibri" panose="020F0502020204030204" pitchFamily="34" charset="0"/>
              <a:cs typeface="Calibri" panose="020F0502020204030204" pitchFamily="34" charset="0"/>
            </a:rPr>
            <a:t>Reflectief en dialogisch</a:t>
          </a:r>
        </a:p>
        <a:p>
          <a:pPr algn="l"/>
          <a:r>
            <a:rPr lang="nl-NL" b="1">
              <a:latin typeface="Calibri" panose="020F0502020204030204" pitchFamily="34" charset="0"/>
              <a:cs typeface="Calibri" panose="020F0502020204030204" pitchFamily="34" charset="0"/>
            </a:rPr>
            <a:t>De student kijkt terug en geeft betekenis aan, ’wat zegt dit over mij, wat wil ik verder ontwikkelen’? </a:t>
          </a:r>
          <a:endParaRPr lang="en-US">
            <a:latin typeface="Calibri" panose="020F0502020204030204" pitchFamily="34" charset="0"/>
            <a:cs typeface="Calibri" panose="020F0502020204030204" pitchFamily="34" charset="0"/>
          </a:endParaRPr>
        </a:p>
      </dgm:t>
    </dgm:pt>
    <dgm:pt modelId="{C0E2BA87-C061-4917-88E9-C0ABCC7927FB}" type="sibTrans" cxnId="{DEC7C9E4-B5EC-420E-8394-CC376ABED5A8}">
      <dgm:prSet/>
      <dgm:spPr/>
      <dgm:t>
        <a:bodyPr/>
        <a:lstStyle/>
        <a:p>
          <a:endParaRPr lang="en-US"/>
        </a:p>
      </dgm:t>
    </dgm:pt>
    <dgm:pt modelId="{B0D0A939-A994-46A6-AA78-1EFF0FE625D1}" type="parTrans" cxnId="{DEC7C9E4-B5EC-420E-8394-CC376ABED5A8}">
      <dgm:prSet/>
      <dgm:spPr/>
      <dgm:t>
        <a:bodyPr/>
        <a:lstStyle/>
        <a:p>
          <a:endParaRPr lang="en-US"/>
        </a:p>
      </dgm:t>
    </dgm:pt>
    <dgm:pt modelId="{D8D86F18-0AF5-4174-9024-24B883A13B4C}" type="pres">
      <dgm:prSet presAssocID="{5751D0BB-8F63-4F62-B98C-7530E5E0819C}" presName="hierChild1" presStyleCnt="0">
        <dgm:presLayoutVars>
          <dgm:orgChart val="1"/>
          <dgm:chPref val="1"/>
          <dgm:dir/>
          <dgm:animOne val="branch"/>
          <dgm:animLvl val="lvl"/>
          <dgm:resizeHandles/>
        </dgm:presLayoutVars>
      </dgm:prSet>
      <dgm:spPr/>
    </dgm:pt>
    <dgm:pt modelId="{F812E336-51CB-4C6D-988A-01DD2CC2CDBB}" type="pres">
      <dgm:prSet presAssocID="{AB51F71A-6B7C-4A06-A62C-BFCD44474832}" presName="hierRoot1" presStyleCnt="0">
        <dgm:presLayoutVars>
          <dgm:hierBranch val="init"/>
        </dgm:presLayoutVars>
      </dgm:prSet>
      <dgm:spPr/>
    </dgm:pt>
    <dgm:pt modelId="{CF6A0BF3-18F7-452E-84C6-14AF031C67B7}" type="pres">
      <dgm:prSet presAssocID="{AB51F71A-6B7C-4A06-A62C-BFCD44474832}" presName="rootComposite1" presStyleCnt="0"/>
      <dgm:spPr/>
    </dgm:pt>
    <dgm:pt modelId="{2FC2E9FA-2580-4F8F-AE2C-48CB2D97A406}" type="pres">
      <dgm:prSet presAssocID="{AB51F71A-6B7C-4A06-A62C-BFCD44474832}" presName="rootText1" presStyleLbl="node0" presStyleIdx="0" presStyleCnt="1" custScaleX="111478" custScaleY="111646">
        <dgm:presLayoutVars>
          <dgm:chPref val="3"/>
        </dgm:presLayoutVars>
      </dgm:prSet>
      <dgm:spPr/>
    </dgm:pt>
    <dgm:pt modelId="{3E93CC96-8FE7-4032-9D4E-49D410DAC4D5}" type="pres">
      <dgm:prSet presAssocID="{AB51F71A-6B7C-4A06-A62C-BFCD44474832}" presName="rootConnector1" presStyleLbl="node1" presStyleIdx="0" presStyleCnt="0"/>
      <dgm:spPr/>
    </dgm:pt>
    <dgm:pt modelId="{8D7C29F8-9AF4-4A95-A909-FBCCC8119368}" type="pres">
      <dgm:prSet presAssocID="{AB51F71A-6B7C-4A06-A62C-BFCD44474832}" presName="hierChild2" presStyleCnt="0"/>
      <dgm:spPr/>
    </dgm:pt>
    <dgm:pt modelId="{27560D02-CEDD-4113-8E63-7CCA4D1E66FF}" type="pres">
      <dgm:prSet presAssocID="{6052990F-F26F-4B1D-9E0C-4F217EE7FDF9}" presName="Name64" presStyleLbl="parChTrans1D2" presStyleIdx="0" presStyleCnt="3"/>
      <dgm:spPr/>
    </dgm:pt>
    <dgm:pt modelId="{20FF07F1-F253-4FEB-B3D3-1FE9A1703E5C}" type="pres">
      <dgm:prSet presAssocID="{9DC85EE5-42CD-4D27-A960-1DA3989C385E}" presName="hierRoot2" presStyleCnt="0">
        <dgm:presLayoutVars>
          <dgm:hierBranch val="init"/>
        </dgm:presLayoutVars>
      </dgm:prSet>
      <dgm:spPr/>
    </dgm:pt>
    <dgm:pt modelId="{F8759457-86B1-4092-B5B9-8FEA39CAC16D}" type="pres">
      <dgm:prSet presAssocID="{9DC85EE5-42CD-4D27-A960-1DA3989C385E}" presName="rootComposite" presStyleCnt="0"/>
      <dgm:spPr/>
    </dgm:pt>
    <dgm:pt modelId="{2F12F0C7-7090-49AB-8465-B4B9C305C951}" type="pres">
      <dgm:prSet presAssocID="{9DC85EE5-42CD-4D27-A960-1DA3989C385E}" presName="rootText" presStyleLbl="node2" presStyleIdx="0" presStyleCnt="3" custScaleX="101508" custScaleY="93996">
        <dgm:presLayoutVars>
          <dgm:chPref val="3"/>
        </dgm:presLayoutVars>
      </dgm:prSet>
      <dgm:spPr/>
    </dgm:pt>
    <dgm:pt modelId="{4707E0FE-E048-4C9E-A1B4-BEDFB5611281}" type="pres">
      <dgm:prSet presAssocID="{9DC85EE5-42CD-4D27-A960-1DA3989C385E}" presName="rootConnector" presStyleLbl="node2" presStyleIdx="0" presStyleCnt="3"/>
      <dgm:spPr/>
    </dgm:pt>
    <dgm:pt modelId="{71B2F2D0-3631-43F8-B061-0A312A86A8BC}" type="pres">
      <dgm:prSet presAssocID="{9DC85EE5-42CD-4D27-A960-1DA3989C385E}" presName="hierChild4" presStyleCnt="0"/>
      <dgm:spPr/>
    </dgm:pt>
    <dgm:pt modelId="{BE696ED5-6F16-4925-A560-797B2875ABBB}" type="pres">
      <dgm:prSet presAssocID="{9DC85EE5-42CD-4D27-A960-1DA3989C385E}" presName="hierChild5" presStyleCnt="0"/>
      <dgm:spPr/>
    </dgm:pt>
    <dgm:pt modelId="{521C434E-0D49-4AEF-B156-A7572CDD855E}" type="pres">
      <dgm:prSet presAssocID="{B0D0A939-A994-46A6-AA78-1EFF0FE625D1}" presName="Name64" presStyleLbl="parChTrans1D2" presStyleIdx="1" presStyleCnt="3"/>
      <dgm:spPr/>
    </dgm:pt>
    <dgm:pt modelId="{1348FEB4-13C4-4706-AE69-0EEEFD36C817}" type="pres">
      <dgm:prSet presAssocID="{8660FACD-9356-49A0-A2D5-12C8C72FFC0E}" presName="hierRoot2" presStyleCnt="0">
        <dgm:presLayoutVars>
          <dgm:hierBranch val="init"/>
        </dgm:presLayoutVars>
      </dgm:prSet>
      <dgm:spPr/>
    </dgm:pt>
    <dgm:pt modelId="{C1737F65-C947-4B64-8DE6-F9D787865650}" type="pres">
      <dgm:prSet presAssocID="{8660FACD-9356-49A0-A2D5-12C8C72FFC0E}" presName="rootComposite" presStyleCnt="0"/>
      <dgm:spPr/>
    </dgm:pt>
    <dgm:pt modelId="{670250C0-0079-4952-952D-95F7CE184728}" type="pres">
      <dgm:prSet presAssocID="{8660FACD-9356-49A0-A2D5-12C8C72FFC0E}" presName="rootText" presStyleLbl="node2" presStyleIdx="1" presStyleCnt="3">
        <dgm:presLayoutVars>
          <dgm:chPref val="3"/>
        </dgm:presLayoutVars>
      </dgm:prSet>
      <dgm:spPr/>
    </dgm:pt>
    <dgm:pt modelId="{A47DAFCB-52BD-4B34-9F44-5AB877E6FF03}" type="pres">
      <dgm:prSet presAssocID="{8660FACD-9356-49A0-A2D5-12C8C72FFC0E}" presName="rootConnector" presStyleLbl="node2" presStyleIdx="1" presStyleCnt="3"/>
      <dgm:spPr/>
    </dgm:pt>
    <dgm:pt modelId="{7DAF35C5-83E2-49E4-8ED1-D32FC97511F5}" type="pres">
      <dgm:prSet presAssocID="{8660FACD-9356-49A0-A2D5-12C8C72FFC0E}" presName="hierChild4" presStyleCnt="0"/>
      <dgm:spPr/>
    </dgm:pt>
    <dgm:pt modelId="{CADF88DA-BA64-4499-A5B1-6E2A5610D293}" type="pres">
      <dgm:prSet presAssocID="{8660FACD-9356-49A0-A2D5-12C8C72FFC0E}" presName="hierChild5" presStyleCnt="0"/>
      <dgm:spPr/>
    </dgm:pt>
    <dgm:pt modelId="{B0C0AD45-AD5B-440E-80C7-D414A53E4FE5}" type="pres">
      <dgm:prSet presAssocID="{13EA1932-9EDE-46CD-9087-519F720863E9}" presName="Name64" presStyleLbl="parChTrans1D2" presStyleIdx="2" presStyleCnt="3"/>
      <dgm:spPr/>
    </dgm:pt>
    <dgm:pt modelId="{90FE7BA3-3F47-4241-ACEE-C214B142DEFA}" type="pres">
      <dgm:prSet presAssocID="{E98B7524-1CDF-423C-B175-BC479642A56D}" presName="hierRoot2" presStyleCnt="0">
        <dgm:presLayoutVars>
          <dgm:hierBranch val="init"/>
        </dgm:presLayoutVars>
      </dgm:prSet>
      <dgm:spPr/>
    </dgm:pt>
    <dgm:pt modelId="{2F6E12E4-F534-4366-BD74-E9DB8A902982}" type="pres">
      <dgm:prSet presAssocID="{E98B7524-1CDF-423C-B175-BC479642A56D}" presName="rootComposite" presStyleCnt="0"/>
      <dgm:spPr/>
    </dgm:pt>
    <dgm:pt modelId="{126C20B6-7F88-4FE8-8DBB-CDF1F3D1995A}" type="pres">
      <dgm:prSet presAssocID="{E98B7524-1CDF-423C-B175-BC479642A56D}" presName="rootText" presStyleLbl="node2" presStyleIdx="2" presStyleCnt="3">
        <dgm:presLayoutVars>
          <dgm:chPref val="3"/>
        </dgm:presLayoutVars>
      </dgm:prSet>
      <dgm:spPr/>
    </dgm:pt>
    <dgm:pt modelId="{3F581DEE-3098-408D-B2C6-BEA23B9F103E}" type="pres">
      <dgm:prSet presAssocID="{E98B7524-1CDF-423C-B175-BC479642A56D}" presName="rootConnector" presStyleLbl="node2" presStyleIdx="2" presStyleCnt="3"/>
      <dgm:spPr/>
    </dgm:pt>
    <dgm:pt modelId="{F1852810-A606-49F3-8C29-DF7546B226BB}" type="pres">
      <dgm:prSet presAssocID="{E98B7524-1CDF-423C-B175-BC479642A56D}" presName="hierChild4" presStyleCnt="0"/>
      <dgm:spPr/>
    </dgm:pt>
    <dgm:pt modelId="{B1236B79-97E4-43F3-B5BB-D53A8B214394}" type="pres">
      <dgm:prSet presAssocID="{E98B7524-1CDF-423C-B175-BC479642A56D}" presName="hierChild5" presStyleCnt="0"/>
      <dgm:spPr/>
    </dgm:pt>
    <dgm:pt modelId="{6D32F46E-C31C-4545-9799-27478CE0301B}" type="pres">
      <dgm:prSet presAssocID="{AB51F71A-6B7C-4A06-A62C-BFCD44474832}" presName="hierChild3" presStyleCnt="0"/>
      <dgm:spPr/>
    </dgm:pt>
  </dgm:ptLst>
  <dgm:cxnLst>
    <dgm:cxn modelId="{8F75B006-CFDB-41DA-B093-78025B06A442}" srcId="{AB51F71A-6B7C-4A06-A62C-BFCD44474832}" destId="{9DC85EE5-42CD-4D27-A960-1DA3989C385E}" srcOrd="0" destOrd="0" parTransId="{6052990F-F26F-4B1D-9E0C-4F217EE7FDF9}" sibTransId="{DB0C9C4D-6580-4644-971C-B7C6F994FE32}"/>
    <dgm:cxn modelId="{823B6810-02BC-46CC-A231-554F63133DD0}" type="presOf" srcId="{9DC85EE5-42CD-4D27-A960-1DA3989C385E}" destId="{2F12F0C7-7090-49AB-8465-B4B9C305C951}" srcOrd="0" destOrd="0" presId="urn:microsoft.com/office/officeart/2009/3/layout/HorizontalOrganizationChart"/>
    <dgm:cxn modelId="{994A1D18-4BD5-4EC3-ABF0-C2F924E32C7C}" srcId="{AB51F71A-6B7C-4A06-A62C-BFCD44474832}" destId="{E98B7524-1CDF-423C-B175-BC479642A56D}" srcOrd="2" destOrd="0" parTransId="{13EA1932-9EDE-46CD-9087-519F720863E9}" sibTransId="{7BF70CEC-F2E3-4EED-A0EA-7F9E36C93D3B}"/>
    <dgm:cxn modelId="{D009FE1D-D762-4536-A9D4-52CB99681CE3}" type="presOf" srcId="{6052990F-F26F-4B1D-9E0C-4F217EE7FDF9}" destId="{27560D02-CEDD-4113-8E63-7CCA4D1E66FF}" srcOrd="0" destOrd="0" presId="urn:microsoft.com/office/officeart/2009/3/layout/HorizontalOrganizationChart"/>
    <dgm:cxn modelId="{0E6F3B29-C837-4EA4-A854-027EFD2F6975}" type="presOf" srcId="{B0D0A939-A994-46A6-AA78-1EFF0FE625D1}" destId="{521C434E-0D49-4AEF-B156-A7572CDD855E}" srcOrd="0" destOrd="0" presId="urn:microsoft.com/office/officeart/2009/3/layout/HorizontalOrganizationChart"/>
    <dgm:cxn modelId="{2FE05C38-29FC-424C-A3FB-6A02FF1FEE64}" type="presOf" srcId="{AB51F71A-6B7C-4A06-A62C-BFCD44474832}" destId="{3E93CC96-8FE7-4032-9D4E-49D410DAC4D5}" srcOrd="1" destOrd="0" presId="urn:microsoft.com/office/officeart/2009/3/layout/HorizontalOrganizationChart"/>
    <dgm:cxn modelId="{E96A5475-8FCC-4E04-B3C4-C9859355181A}" type="presOf" srcId="{8660FACD-9356-49A0-A2D5-12C8C72FFC0E}" destId="{670250C0-0079-4952-952D-95F7CE184728}" srcOrd="0" destOrd="0" presId="urn:microsoft.com/office/officeart/2009/3/layout/HorizontalOrganizationChart"/>
    <dgm:cxn modelId="{0A2DD559-9758-45F7-A88A-D250E6037EFF}" type="presOf" srcId="{E98B7524-1CDF-423C-B175-BC479642A56D}" destId="{3F581DEE-3098-408D-B2C6-BEA23B9F103E}" srcOrd="1" destOrd="0" presId="urn:microsoft.com/office/officeart/2009/3/layout/HorizontalOrganizationChart"/>
    <dgm:cxn modelId="{925B4296-0DE3-432B-9DED-75038BC3DCF3}" srcId="{5751D0BB-8F63-4F62-B98C-7530E5E0819C}" destId="{AB51F71A-6B7C-4A06-A62C-BFCD44474832}" srcOrd="0" destOrd="0" parTransId="{E40E7A06-6AB9-4BCA-A3C2-5633071DEC0C}" sibTransId="{F5FCC4E2-642E-4E39-9E24-86BC9C2DF4D0}"/>
    <dgm:cxn modelId="{E441D796-3692-443A-A8EE-9B83F3453231}" type="presOf" srcId="{5751D0BB-8F63-4F62-B98C-7530E5E0819C}" destId="{D8D86F18-0AF5-4174-9024-24B883A13B4C}" srcOrd="0" destOrd="0" presId="urn:microsoft.com/office/officeart/2009/3/layout/HorizontalOrganizationChart"/>
    <dgm:cxn modelId="{2AA96BAF-F6A7-4B0A-BE58-B3CBF094304B}" type="presOf" srcId="{AB51F71A-6B7C-4A06-A62C-BFCD44474832}" destId="{2FC2E9FA-2580-4F8F-AE2C-48CB2D97A406}" srcOrd="0" destOrd="0" presId="urn:microsoft.com/office/officeart/2009/3/layout/HorizontalOrganizationChart"/>
    <dgm:cxn modelId="{98CC69BD-0338-4441-B54F-06426E6827F2}" type="presOf" srcId="{13EA1932-9EDE-46CD-9087-519F720863E9}" destId="{B0C0AD45-AD5B-440E-80C7-D414A53E4FE5}" srcOrd="0" destOrd="0" presId="urn:microsoft.com/office/officeart/2009/3/layout/HorizontalOrganizationChart"/>
    <dgm:cxn modelId="{A9167BD6-C617-426A-9E72-04AE57850530}" type="presOf" srcId="{9DC85EE5-42CD-4D27-A960-1DA3989C385E}" destId="{4707E0FE-E048-4C9E-A1B4-BEDFB5611281}" srcOrd="1" destOrd="0" presId="urn:microsoft.com/office/officeart/2009/3/layout/HorizontalOrganizationChart"/>
    <dgm:cxn modelId="{F5160CE3-D3BD-4CC8-A5DC-B34981F12D28}" type="presOf" srcId="{E98B7524-1CDF-423C-B175-BC479642A56D}" destId="{126C20B6-7F88-4FE8-8DBB-CDF1F3D1995A}" srcOrd="0" destOrd="0" presId="urn:microsoft.com/office/officeart/2009/3/layout/HorizontalOrganizationChart"/>
    <dgm:cxn modelId="{DEC7C9E4-B5EC-420E-8394-CC376ABED5A8}" srcId="{AB51F71A-6B7C-4A06-A62C-BFCD44474832}" destId="{8660FACD-9356-49A0-A2D5-12C8C72FFC0E}" srcOrd="1" destOrd="0" parTransId="{B0D0A939-A994-46A6-AA78-1EFF0FE625D1}" sibTransId="{C0E2BA87-C061-4917-88E9-C0ABCC7927FB}"/>
    <dgm:cxn modelId="{2F0975F6-5575-4FBA-AD29-EA98CBE60034}" type="presOf" srcId="{8660FACD-9356-49A0-A2D5-12C8C72FFC0E}" destId="{A47DAFCB-52BD-4B34-9F44-5AB877E6FF03}" srcOrd="1" destOrd="0" presId="urn:microsoft.com/office/officeart/2009/3/layout/HorizontalOrganizationChart"/>
    <dgm:cxn modelId="{AAC5169B-77A0-4F1E-AFEC-4178C15E33B0}" type="presParOf" srcId="{D8D86F18-0AF5-4174-9024-24B883A13B4C}" destId="{F812E336-51CB-4C6D-988A-01DD2CC2CDBB}" srcOrd="0" destOrd="0" presId="urn:microsoft.com/office/officeart/2009/3/layout/HorizontalOrganizationChart"/>
    <dgm:cxn modelId="{B320490E-FB5C-4096-B8DE-DD7051781FF6}" type="presParOf" srcId="{F812E336-51CB-4C6D-988A-01DD2CC2CDBB}" destId="{CF6A0BF3-18F7-452E-84C6-14AF031C67B7}" srcOrd="0" destOrd="0" presId="urn:microsoft.com/office/officeart/2009/3/layout/HorizontalOrganizationChart"/>
    <dgm:cxn modelId="{22A2C4E3-99BD-4EB7-88F2-ACC7140CA8F3}" type="presParOf" srcId="{CF6A0BF3-18F7-452E-84C6-14AF031C67B7}" destId="{2FC2E9FA-2580-4F8F-AE2C-48CB2D97A406}" srcOrd="0" destOrd="0" presId="urn:microsoft.com/office/officeart/2009/3/layout/HorizontalOrganizationChart"/>
    <dgm:cxn modelId="{DEF3E50A-8249-461D-803D-68982BEA51D2}" type="presParOf" srcId="{CF6A0BF3-18F7-452E-84C6-14AF031C67B7}" destId="{3E93CC96-8FE7-4032-9D4E-49D410DAC4D5}" srcOrd="1" destOrd="0" presId="urn:microsoft.com/office/officeart/2009/3/layout/HorizontalOrganizationChart"/>
    <dgm:cxn modelId="{6068E41C-FFEC-4BB8-9023-F712F371EFFB}" type="presParOf" srcId="{F812E336-51CB-4C6D-988A-01DD2CC2CDBB}" destId="{8D7C29F8-9AF4-4A95-A909-FBCCC8119368}" srcOrd="1" destOrd="0" presId="urn:microsoft.com/office/officeart/2009/3/layout/HorizontalOrganizationChart"/>
    <dgm:cxn modelId="{957FF699-8587-46AC-8763-F7695D1023FA}" type="presParOf" srcId="{8D7C29F8-9AF4-4A95-A909-FBCCC8119368}" destId="{27560D02-CEDD-4113-8E63-7CCA4D1E66FF}" srcOrd="0" destOrd="0" presId="urn:microsoft.com/office/officeart/2009/3/layout/HorizontalOrganizationChart"/>
    <dgm:cxn modelId="{E16316A3-FE78-45E7-8660-25CC444FE575}" type="presParOf" srcId="{8D7C29F8-9AF4-4A95-A909-FBCCC8119368}" destId="{20FF07F1-F253-4FEB-B3D3-1FE9A1703E5C}" srcOrd="1" destOrd="0" presId="urn:microsoft.com/office/officeart/2009/3/layout/HorizontalOrganizationChart"/>
    <dgm:cxn modelId="{1FF145E9-D667-4510-BEB1-D8C13C8AAF33}" type="presParOf" srcId="{20FF07F1-F253-4FEB-B3D3-1FE9A1703E5C}" destId="{F8759457-86B1-4092-B5B9-8FEA39CAC16D}" srcOrd="0" destOrd="0" presId="urn:microsoft.com/office/officeart/2009/3/layout/HorizontalOrganizationChart"/>
    <dgm:cxn modelId="{1C324BB0-1509-422C-A061-416FAE24E1A6}" type="presParOf" srcId="{F8759457-86B1-4092-B5B9-8FEA39CAC16D}" destId="{2F12F0C7-7090-49AB-8465-B4B9C305C951}" srcOrd="0" destOrd="0" presId="urn:microsoft.com/office/officeart/2009/3/layout/HorizontalOrganizationChart"/>
    <dgm:cxn modelId="{BD6FD0A1-FDA9-448D-B292-4700AFE1F6FF}" type="presParOf" srcId="{F8759457-86B1-4092-B5B9-8FEA39CAC16D}" destId="{4707E0FE-E048-4C9E-A1B4-BEDFB5611281}" srcOrd="1" destOrd="0" presId="urn:microsoft.com/office/officeart/2009/3/layout/HorizontalOrganizationChart"/>
    <dgm:cxn modelId="{4F9E6DB6-423B-4677-98FB-FB8EC6F182F2}" type="presParOf" srcId="{20FF07F1-F253-4FEB-B3D3-1FE9A1703E5C}" destId="{71B2F2D0-3631-43F8-B061-0A312A86A8BC}" srcOrd="1" destOrd="0" presId="urn:microsoft.com/office/officeart/2009/3/layout/HorizontalOrganizationChart"/>
    <dgm:cxn modelId="{750372A2-9102-4584-A945-28A513EE0B1C}" type="presParOf" srcId="{20FF07F1-F253-4FEB-B3D3-1FE9A1703E5C}" destId="{BE696ED5-6F16-4925-A560-797B2875ABBB}" srcOrd="2" destOrd="0" presId="urn:microsoft.com/office/officeart/2009/3/layout/HorizontalOrganizationChart"/>
    <dgm:cxn modelId="{4BFB7884-5098-49C7-8825-98617E4BA30C}" type="presParOf" srcId="{8D7C29F8-9AF4-4A95-A909-FBCCC8119368}" destId="{521C434E-0D49-4AEF-B156-A7572CDD855E}" srcOrd="2" destOrd="0" presId="urn:microsoft.com/office/officeart/2009/3/layout/HorizontalOrganizationChart"/>
    <dgm:cxn modelId="{BB12C87D-CBB4-4406-90AF-87514695953A}" type="presParOf" srcId="{8D7C29F8-9AF4-4A95-A909-FBCCC8119368}" destId="{1348FEB4-13C4-4706-AE69-0EEEFD36C817}" srcOrd="3" destOrd="0" presId="urn:microsoft.com/office/officeart/2009/3/layout/HorizontalOrganizationChart"/>
    <dgm:cxn modelId="{8344EA8B-D81B-47DC-901F-CF78F23661D6}" type="presParOf" srcId="{1348FEB4-13C4-4706-AE69-0EEEFD36C817}" destId="{C1737F65-C947-4B64-8DE6-F9D787865650}" srcOrd="0" destOrd="0" presId="urn:microsoft.com/office/officeart/2009/3/layout/HorizontalOrganizationChart"/>
    <dgm:cxn modelId="{ADA91E88-8025-49C2-A2E1-D756355DDC63}" type="presParOf" srcId="{C1737F65-C947-4B64-8DE6-F9D787865650}" destId="{670250C0-0079-4952-952D-95F7CE184728}" srcOrd="0" destOrd="0" presId="urn:microsoft.com/office/officeart/2009/3/layout/HorizontalOrganizationChart"/>
    <dgm:cxn modelId="{93BED95A-204F-46B2-81E5-DB8504372D4D}" type="presParOf" srcId="{C1737F65-C947-4B64-8DE6-F9D787865650}" destId="{A47DAFCB-52BD-4B34-9F44-5AB877E6FF03}" srcOrd="1" destOrd="0" presId="urn:microsoft.com/office/officeart/2009/3/layout/HorizontalOrganizationChart"/>
    <dgm:cxn modelId="{AB69B29E-882A-40DA-A2FA-C219417ADE30}" type="presParOf" srcId="{1348FEB4-13C4-4706-AE69-0EEEFD36C817}" destId="{7DAF35C5-83E2-49E4-8ED1-D32FC97511F5}" srcOrd="1" destOrd="0" presId="urn:microsoft.com/office/officeart/2009/3/layout/HorizontalOrganizationChart"/>
    <dgm:cxn modelId="{7B718FD0-74D0-4595-9549-994BCA316FC3}" type="presParOf" srcId="{1348FEB4-13C4-4706-AE69-0EEEFD36C817}" destId="{CADF88DA-BA64-4499-A5B1-6E2A5610D293}" srcOrd="2" destOrd="0" presId="urn:microsoft.com/office/officeart/2009/3/layout/HorizontalOrganizationChart"/>
    <dgm:cxn modelId="{299D3E16-FDE4-480A-946D-B34488C5E5F4}" type="presParOf" srcId="{8D7C29F8-9AF4-4A95-A909-FBCCC8119368}" destId="{B0C0AD45-AD5B-440E-80C7-D414A53E4FE5}" srcOrd="4" destOrd="0" presId="urn:microsoft.com/office/officeart/2009/3/layout/HorizontalOrganizationChart"/>
    <dgm:cxn modelId="{43706E84-AA60-4A2B-8724-D1153A3D93E3}" type="presParOf" srcId="{8D7C29F8-9AF4-4A95-A909-FBCCC8119368}" destId="{90FE7BA3-3F47-4241-ACEE-C214B142DEFA}" srcOrd="5" destOrd="0" presId="urn:microsoft.com/office/officeart/2009/3/layout/HorizontalOrganizationChart"/>
    <dgm:cxn modelId="{B751B94D-88E6-4F0A-84B4-CBEE00E1BD4D}" type="presParOf" srcId="{90FE7BA3-3F47-4241-ACEE-C214B142DEFA}" destId="{2F6E12E4-F534-4366-BD74-E9DB8A902982}" srcOrd="0" destOrd="0" presId="urn:microsoft.com/office/officeart/2009/3/layout/HorizontalOrganizationChart"/>
    <dgm:cxn modelId="{061B7FDD-1851-4288-B117-13C97AECEB51}" type="presParOf" srcId="{2F6E12E4-F534-4366-BD74-E9DB8A902982}" destId="{126C20B6-7F88-4FE8-8DBB-CDF1F3D1995A}" srcOrd="0" destOrd="0" presId="urn:microsoft.com/office/officeart/2009/3/layout/HorizontalOrganizationChart"/>
    <dgm:cxn modelId="{A55107BF-2494-4806-A1A8-54880BBFF045}" type="presParOf" srcId="{2F6E12E4-F534-4366-BD74-E9DB8A902982}" destId="{3F581DEE-3098-408D-B2C6-BEA23B9F103E}" srcOrd="1" destOrd="0" presId="urn:microsoft.com/office/officeart/2009/3/layout/HorizontalOrganizationChart"/>
    <dgm:cxn modelId="{8B40B19C-D494-49FE-84E4-D23F22716286}" type="presParOf" srcId="{90FE7BA3-3F47-4241-ACEE-C214B142DEFA}" destId="{F1852810-A606-49F3-8C29-DF7546B226BB}" srcOrd="1" destOrd="0" presId="urn:microsoft.com/office/officeart/2009/3/layout/HorizontalOrganizationChart"/>
    <dgm:cxn modelId="{DE9C8C12-0775-4F57-87B7-10FC7A233CCC}" type="presParOf" srcId="{90FE7BA3-3F47-4241-ACEE-C214B142DEFA}" destId="{B1236B79-97E4-43F3-B5BB-D53A8B214394}" srcOrd="2" destOrd="0" presId="urn:microsoft.com/office/officeart/2009/3/layout/HorizontalOrganizationChart"/>
    <dgm:cxn modelId="{0179C66C-DEAB-412B-A849-72214E02B50A}" type="presParOf" srcId="{F812E336-51CB-4C6D-988A-01DD2CC2CDBB}" destId="{6D32F46E-C31C-4545-9799-27478CE0301B}" srcOrd="2" destOrd="0" presId="urn:microsoft.com/office/officeart/2009/3/layout/HorizontalOrganizationChar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1ADC9-B207-4EAE-AA21-8FE4498EC884}" type="doc">
      <dgm:prSet loTypeId="urn:microsoft.com/office/officeart/2005/8/layout/hProcess9" loCatId="process" qsTypeId="urn:microsoft.com/office/officeart/2005/8/quickstyle/3d4" qsCatId="3D" csTypeId="urn:microsoft.com/office/officeart/2005/8/colors/accent5_1" csCatId="accent5" phldr="1"/>
      <dgm:spPr/>
      <dgm:t>
        <a:bodyPr/>
        <a:lstStyle/>
        <a:p>
          <a:endParaRPr lang="nl-NL"/>
        </a:p>
      </dgm:t>
    </dgm:pt>
    <dgm:pt modelId="{E87717CC-A1FE-4B9A-807A-C0C98BADBAA5}">
      <dgm:prSet phldrT="[Tekst]" custT="1"/>
      <dgm:spPr/>
      <dgm:t>
        <a:bodyPr/>
        <a:lstStyle/>
        <a:p>
          <a:r>
            <a:rPr lang="nl-NL" sz="2000"/>
            <a:t>Coaches maken start met RL</a:t>
          </a:r>
          <a:br>
            <a:rPr lang="nl-NL" sz="2000"/>
          </a:br>
          <a:r>
            <a:rPr lang="nl-NL" sz="2000"/>
            <a:t> </a:t>
          </a:r>
          <a:br>
            <a:rPr lang="nl-NL" sz="2000"/>
          </a:br>
          <a:r>
            <a:rPr lang="nl-NL" sz="1600"/>
            <a:t>(hoe, wat, waarom?)</a:t>
          </a:r>
          <a:endParaRPr lang="nl-NL" sz="2000"/>
        </a:p>
      </dgm:t>
    </dgm:pt>
    <dgm:pt modelId="{2401D2AE-E5E6-4735-AFF9-3B3ED7287474}" type="parTrans" cxnId="{46629D5E-30B3-4D88-8FD7-7FA1A232F0C7}">
      <dgm:prSet/>
      <dgm:spPr/>
      <dgm:t>
        <a:bodyPr/>
        <a:lstStyle/>
        <a:p>
          <a:endParaRPr lang="nl-NL"/>
        </a:p>
      </dgm:t>
    </dgm:pt>
    <dgm:pt modelId="{5E4731CC-1940-400F-8B63-8BDDCBF67BD7}" type="sibTrans" cxnId="{46629D5E-30B3-4D88-8FD7-7FA1A232F0C7}">
      <dgm:prSet/>
      <dgm:spPr/>
      <dgm:t>
        <a:bodyPr/>
        <a:lstStyle/>
        <a:p>
          <a:endParaRPr lang="nl-NL"/>
        </a:p>
      </dgm:t>
    </dgm:pt>
    <dgm:pt modelId="{9E844335-24F9-4623-B25E-6D198C4F2E58}">
      <dgm:prSet custT="1"/>
      <dgm:spPr/>
      <dgm:t>
        <a:bodyPr/>
        <a:lstStyle/>
        <a:p>
          <a:r>
            <a:rPr lang="nl-NL" sz="2000"/>
            <a:t>RL vullen als samenvatting van het loopbaanproces </a:t>
          </a:r>
          <a:br>
            <a:rPr lang="nl-NL" sz="2000"/>
          </a:br>
          <a:br>
            <a:rPr lang="nl-NL" sz="2000"/>
          </a:br>
          <a:r>
            <a:rPr lang="nl-NL" sz="1600"/>
            <a:t>(onder begeleiding van coaches)</a:t>
          </a:r>
          <a:endParaRPr lang="nl-NL" sz="2000"/>
        </a:p>
      </dgm:t>
    </dgm:pt>
    <dgm:pt modelId="{C774652D-0B5D-48CD-B430-00699D7375B2}" type="parTrans" cxnId="{9300824C-8418-4EF5-920E-1043CC0DAAAC}">
      <dgm:prSet/>
      <dgm:spPr/>
      <dgm:t>
        <a:bodyPr/>
        <a:lstStyle/>
        <a:p>
          <a:endParaRPr lang="nl-NL"/>
        </a:p>
      </dgm:t>
    </dgm:pt>
    <dgm:pt modelId="{4E06B5C7-5C82-4EFD-B42B-4AADFBA62F45}" type="sibTrans" cxnId="{9300824C-8418-4EF5-920E-1043CC0DAAAC}">
      <dgm:prSet/>
      <dgm:spPr/>
      <dgm:t>
        <a:bodyPr/>
        <a:lstStyle/>
        <a:p>
          <a:endParaRPr lang="nl-NL"/>
        </a:p>
      </dgm:t>
    </dgm:pt>
    <dgm:pt modelId="{7BD4CB8B-06DC-40E0-88DD-377EFDFD7259}">
      <dgm:prSet custT="1"/>
      <dgm:spPr/>
      <dgm:t>
        <a:bodyPr/>
        <a:lstStyle/>
        <a:p>
          <a:r>
            <a:rPr lang="nl-NL" sz="2000"/>
            <a:t>Presentatie over RL ter afsluiting PTA LOB</a:t>
          </a:r>
        </a:p>
      </dgm:t>
    </dgm:pt>
    <dgm:pt modelId="{FE6354C7-33A2-4B7F-A90C-0884F93443C7}" type="parTrans" cxnId="{E3AB7F38-D405-4E07-BE85-9733A9B30253}">
      <dgm:prSet/>
      <dgm:spPr/>
      <dgm:t>
        <a:bodyPr/>
        <a:lstStyle/>
        <a:p>
          <a:endParaRPr lang="nl-NL"/>
        </a:p>
      </dgm:t>
    </dgm:pt>
    <dgm:pt modelId="{67A7B266-5821-494A-BF51-5903A9DD3176}" type="sibTrans" cxnId="{E3AB7F38-D405-4E07-BE85-9733A9B30253}">
      <dgm:prSet/>
      <dgm:spPr/>
      <dgm:t>
        <a:bodyPr/>
        <a:lstStyle/>
        <a:p>
          <a:endParaRPr lang="nl-NL"/>
        </a:p>
      </dgm:t>
    </dgm:pt>
    <dgm:pt modelId="{81EA774F-8883-497E-AF40-6F8C22B59159}" type="pres">
      <dgm:prSet presAssocID="{A241ADC9-B207-4EAE-AA21-8FE4498EC884}" presName="CompostProcess" presStyleCnt="0">
        <dgm:presLayoutVars>
          <dgm:dir/>
          <dgm:resizeHandles val="exact"/>
        </dgm:presLayoutVars>
      </dgm:prSet>
      <dgm:spPr/>
    </dgm:pt>
    <dgm:pt modelId="{0E2971C4-103D-4785-B704-50172E814579}" type="pres">
      <dgm:prSet presAssocID="{A241ADC9-B207-4EAE-AA21-8FE4498EC884}" presName="arrow" presStyleLbl="bgShp" presStyleIdx="0" presStyleCnt="1" custScaleX="117647" custLinFactNeighborX="0" custLinFactNeighborY="-7951"/>
      <dgm:spPr>
        <a:solidFill>
          <a:srgbClr val="002060"/>
        </a:solidFill>
      </dgm:spPr>
    </dgm:pt>
    <dgm:pt modelId="{8D8F7DF9-A22B-4048-96EE-4EAE4023D094}" type="pres">
      <dgm:prSet presAssocID="{A241ADC9-B207-4EAE-AA21-8FE4498EC884}" presName="linearProcess" presStyleCnt="0"/>
      <dgm:spPr/>
    </dgm:pt>
    <dgm:pt modelId="{1E92C6C1-DA7E-44D2-B07F-D85DE6468A87}" type="pres">
      <dgm:prSet presAssocID="{E87717CC-A1FE-4B9A-807A-C0C98BADBAA5}" presName="textNode" presStyleLbl="node1" presStyleIdx="0" presStyleCnt="3" custLinFactNeighborX="18300" custLinFactNeighborY="-19">
        <dgm:presLayoutVars>
          <dgm:bulletEnabled val="1"/>
        </dgm:presLayoutVars>
      </dgm:prSet>
      <dgm:spPr/>
    </dgm:pt>
    <dgm:pt modelId="{B6AAA0FA-FDA7-44AC-A2C3-7DEB2E68C326}" type="pres">
      <dgm:prSet presAssocID="{5E4731CC-1940-400F-8B63-8BDDCBF67BD7}" presName="sibTrans" presStyleCnt="0"/>
      <dgm:spPr/>
    </dgm:pt>
    <dgm:pt modelId="{AF5E7946-1A46-4AC8-99BC-9E26104FACE2}" type="pres">
      <dgm:prSet presAssocID="{9E844335-24F9-4623-B25E-6D198C4F2E58}" presName="textNode" presStyleLbl="node1" presStyleIdx="1" presStyleCnt="3" custLinFactNeighborX="-35005" custLinFactNeighborY="-19">
        <dgm:presLayoutVars>
          <dgm:bulletEnabled val="1"/>
        </dgm:presLayoutVars>
      </dgm:prSet>
      <dgm:spPr/>
    </dgm:pt>
    <dgm:pt modelId="{814C287B-964E-402B-941A-DBB2E2DC8761}" type="pres">
      <dgm:prSet presAssocID="{4E06B5C7-5C82-4EFD-B42B-4AADFBA62F45}" presName="sibTrans" presStyleCnt="0"/>
      <dgm:spPr/>
    </dgm:pt>
    <dgm:pt modelId="{5C32AF64-B2ED-4A86-B56E-C761D17182C7}" type="pres">
      <dgm:prSet presAssocID="{7BD4CB8B-06DC-40E0-88DD-377EFDFD7259}" presName="textNode" presStyleLbl="node1" presStyleIdx="2" presStyleCnt="3" custLinFactNeighborX="-93961" custLinFactNeighborY="-224">
        <dgm:presLayoutVars>
          <dgm:bulletEnabled val="1"/>
        </dgm:presLayoutVars>
      </dgm:prSet>
      <dgm:spPr/>
    </dgm:pt>
  </dgm:ptLst>
  <dgm:cxnLst>
    <dgm:cxn modelId="{75E4840C-6F84-4633-AAD6-A553A34B8326}" type="presOf" srcId="{A241ADC9-B207-4EAE-AA21-8FE4498EC884}" destId="{81EA774F-8883-497E-AF40-6F8C22B59159}" srcOrd="0" destOrd="0" presId="urn:microsoft.com/office/officeart/2005/8/layout/hProcess9"/>
    <dgm:cxn modelId="{CBD9DA1A-87CB-445A-A7FB-A4C1F9CA9740}" type="presOf" srcId="{9E844335-24F9-4623-B25E-6D198C4F2E58}" destId="{AF5E7946-1A46-4AC8-99BC-9E26104FACE2}" srcOrd="0" destOrd="0" presId="urn:microsoft.com/office/officeart/2005/8/layout/hProcess9"/>
    <dgm:cxn modelId="{E3AB7F38-D405-4E07-BE85-9733A9B30253}" srcId="{A241ADC9-B207-4EAE-AA21-8FE4498EC884}" destId="{7BD4CB8B-06DC-40E0-88DD-377EFDFD7259}" srcOrd="2" destOrd="0" parTransId="{FE6354C7-33A2-4B7F-A90C-0884F93443C7}" sibTransId="{67A7B266-5821-494A-BF51-5903A9DD3176}"/>
    <dgm:cxn modelId="{46629D5E-30B3-4D88-8FD7-7FA1A232F0C7}" srcId="{A241ADC9-B207-4EAE-AA21-8FE4498EC884}" destId="{E87717CC-A1FE-4B9A-807A-C0C98BADBAA5}" srcOrd="0" destOrd="0" parTransId="{2401D2AE-E5E6-4735-AFF9-3B3ED7287474}" sibTransId="{5E4731CC-1940-400F-8B63-8BDDCBF67BD7}"/>
    <dgm:cxn modelId="{9300824C-8418-4EF5-920E-1043CC0DAAAC}" srcId="{A241ADC9-B207-4EAE-AA21-8FE4498EC884}" destId="{9E844335-24F9-4623-B25E-6D198C4F2E58}" srcOrd="1" destOrd="0" parTransId="{C774652D-0B5D-48CD-B430-00699D7375B2}" sibTransId="{4E06B5C7-5C82-4EFD-B42B-4AADFBA62F45}"/>
    <dgm:cxn modelId="{0D92448C-645A-4A23-BC3B-E53F6D2BF846}" type="presOf" srcId="{7BD4CB8B-06DC-40E0-88DD-377EFDFD7259}" destId="{5C32AF64-B2ED-4A86-B56E-C761D17182C7}" srcOrd="0" destOrd="0" presId="urn:microsoft.com/office/officeart/2005/8/layout/hProcess9"/>
    <dgm:cxn modelId="{615BC8C6-36C5-4690-BF71-AB54E49740B0}" type="presOf" srcId="{E87717CC-A1FE-4B9A-807A-C0C98BADBAA5}" destId="{1E92C6C1-DA7E-44D2-B07F-D85DE6468A87}" srcOrd="0" destOrd="0" presId="urn:microsoft.com/office/officeart/2005/8/layout/hProcess9"/>
    <dgm:cxn modelId="{F89CBBC4-CB85-4290-988D-C96BD8ADB3B1}" type="presParOf" srcId="{81EA774F-8883-497E-AF40-6F8C22B59159}" destId="{0E2971C4-103D-4785-B704-50172E814579}" srcOrd="0" destOrd="0" presId="urn:microsoft.com/office/officeart/2005/8/layout/hProcess9"/>
    <dgm:cxn modelId="{F78FDC9B-3321-4B47-BE86-9AB1A5ECD4BA}" type="presParOf" srcId="{81EA774F-8883-497E-AF40-6F8C22B59159}" destId="{8D8F7DF9-A22B-4048-96EE-4EAE4023D094}" srcOrd="1" destOrd="0" presId="urn:microsoft.com/office/officeart/2005/8/layout/hProcess9"/>
    <dgm:cxn modelId="{0A77FCDC-A6DC-4535-B266-B5900FC1E6D0}" type="presParOf" srcId="{8D8F7DF9-A22B-4048-96EE-4EAE4023D094}" destId="{1E92C6C1-DA7E-44D2-B07F-D85DE6468A87}" srcOrd="0" destOrd="0" presId="urn:microsoft.com/office/officeart/2005/8/layout/hProcess9"/>
    <dgm:cxn modelId="{F74576FC-E40C-44C6-8B08-17BFBD9505D7}" type="presParOf" srcId="{8D8F7DF9-A22B-4048-96EE-4EAE4023D094}" destId="{B6AAA0FA-FDA7-44AC-A2C3-7DEB2E68C326}" srcOrd="1" destOrd="0" presId="urn:microsoft.com/office/officeart/2005/8/layout/hProcess9"/>
    <dgm:cxn modelId="{FB02BADF-9C3C-4A07-BAB3-190705DA395E}" type="presParOf" srcId="{8D8F7DF9-A22B-4048-96EE-4EAE4023D094}" destId="{AF5E7946-1A46-4AC8-99BC-9E26104FACE2}" srcOrd="2" destOrd="0" presId="urn:microsoft.com/office/officeart/2005/8/layout/hProcess9"/>
    <dgm:cxn modelId="{09690200-9BE9-44C4-943D-CADA202685D8}" type="presParOf" srcId="{8D8F7DF9-A22B-4048-96EE-4EAE4023D094}" destId="{814C287B-964E-402B-941A-DBB2E2DC8761}" srcOrd="3" destOrd="0" presId="urn:microsoft.com/office/officeart/2005/8/layout/hProcess9"/>
    <dgm:cxn modelId="{9C0CFE1F-D1FE-4F26-A227-44DBB70247B1}" type="presParOf" srcId="{8D8F7DF9-A22B-4048-96EE-4EAE4023D094}" destId="{5C32AF64-B2ED-4A86-B56E-C761D17182C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BA8B1C-BEDA-4B4B-9C71-F674D2E47E25}"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nl-NL"/>
        </a:p>
      </dgm:t>
    </dgm:pt>
    <dgm:pt modelId="{A721718B-BA13-4754-B339-491B54C5C8D4}">
      <dgm:prSet phldrT="[Tekst]"/>
      <dgm:spPr/>
      <dgm:t>
        <a:bodyPr/>
        <a:lstStyle/>
        <a:p>
          <a:pPr>
            <a:lnSpc>
              <a:spcPct val="100000"/>
            </a:lnSpc>
          </a:pPr>
          <a:r>
            <a:rPr lang="nl-NL"/>
            <a:t>Startcontact (aanmelding)/</a:t>
          </a:r>
        </a:p>
        <a:p>
          <a:pPr>
            <a:lnSpc>
              <a:spcPct val="100000"/>
            </a:lnSpc>
          </a:pPr>
          <a:r>
            <a:rPr lang="nl-NL"/>
            <a:t>Introductie</a:t>
          </a:r>
        </a:p>
      </dgm:t>
    </dgm:pt>
    <dgm:pt modelId="{C940D3D7-F3D8-4ECA-A2B6-C8AF8808B8A5}" type="parTrans" cxnId="{472C0642-C569-4C06-9903-769649676A96}">
      <dgm:prSet/>
      <dgm:spPr/>
      <dgm:t>
        <a:bodyPr/>
        <a:lstStyle/>
        <a:p>
          <a:endParaRPr lang="nl-NL"/>
        </a:p>
      </dgm:t>
    </dgm:pt>
    <dgm:pt modelId="{AE2E99B9-5B97-4B89-B6B7-F06150DACE6F}" type="sibTrans" cxnId="{472C0642-C569-4C06-9903-769649676A96}">
      <dgm:prSet/>
      <dgm:spPr/>
      <dgm:t>
        <a:bodyPr/>
        <a:lstStyle/>
        <a:p>
          <a:endParaRPr lang="nl-NL"/>
        </a:p>
      </dgm:t>
    </dgm:pt>
    <dgm:pt modelId="{F43D7010-234A-49E6-AA1C-0F679057E9F3}">
      <dgm:prSet phldrT="[Tekst]"/>
      <dgm:spPr/>
      <dgm:t>
        <a:bodyPr/>
        <a:lstStyle/>
        <a:p>
          <a:pPr>
            <a:lnSpc>
              <a:spcPct val="100000"/>
            </a:lnSpc>
          </a:pPr>
          <a:r>
            <a:rPr lang="nl-NL" dirty="0"/>
            <a:t>Welkom, algemene kennismaking (kwaliteiten, motivatie, beroeps-/opleidingsbeeld), uitspreken wederzijdse verwachtingen, gebruik loopbaandossier, </a:t>
          </a:r>
        </a:p>
      </dgm:t>
    </dgm:pt>
    <dgm:pt modelId="{045E90E0-3C57-413E-9D41-5ED28B1B3BD9}" type="parTrans" cxnId="{1296588B-736E-4B99-AA80-06DE2E85B224}">
      <dgm:prSet/>
      <dgm:spPr/>
      <dgm:t>
        <a:bodyPr/>
        <a:lstStyle/>
        <a:p>
          <a:endParaRPr lang="nl-NL"/>
        </a:p>
      </dgm:t>
    </dgm:pt>
    <dgm:pt modelId="{401B6337-C96B-46A4-B4E1-1D269806A548}" type="sibTrans" cxnId="{1296588B-736E-4B99-AA80-06DE2E85B224}">
      <dgm:prSet/>
      <dgm:spPr/>
      <dgm:t>
        <a:bodyPr/>
        <a:lstStyle/>
        <a:p>
          <a:endParaRPr lang="nl-NL"/>
        </a:p>
      </dgm:t>
    </dgm:pt>
    <dgm:pt modelId="{2201F2C6-6051-40DF-806A-5B148AC5F43B}">
      <dgm:prSet phldrT="[Tekst]"/>
      <dgm:spPr/>
      <dgm:t>
        <a:bodyPr/>
        <a:lstStyle/>
        <a:p>
          <a:pPr>
            <a:lnSpc>
              <a:spcPct val="100000"/>
            </a:lnSpc>
          </a:pPr>
          <a:r>
            <a:rPr lang="nl-NL" dirty="0"/>
            <a:t>Aansluiten bij de beginsituatie, wat heeft de student nodig om goed te starten binnen de opleiding aan ondersteuning/begeleiding?</a:t>
          </a:r>
        </a:p>
      </dgm:t>
    </dgm:pt>
    <dgm:pt modelId="{57CF8426-2640-4D51-B156-80EBEFF3B61E}" type="parTrans" cxnId="{1D8C18E3-FD16-409C-B341-ADCE11C77B75}">
      <dgm:prSet/>
      <dgm:spPr/>
      <dgm:t>
        <a:bodyPr/>
        <a:lstStyle/>
        <a:p>
          <a:endParaRPr lang="nl-NL"/>
        </a:p>
      </dgm:t>
    </dgm:pt>
    <dgm:pt modelId="{C6D960AF-C94F-4638-BE38-470A222DD6D7}" type="sibTrans" cxnId="{1D8C18E3-FD16-409C-B341-ADCE11C77B75}">
      <dgm:prSet/>
      <dgm:spPr/>
      <dgm:t>
        <a:bodyPr/>
        <a:lstStyle/>
        <a:p>
          <a:endParaRPr lang="nl-NL"/>
        </a:p>
      </dgm:t>
    </dgm:pt>
    <dgm:pt modelId="{CEDDACBD-141C-47FD-8ED1-B4B5317A841C}">
      <dgm:prSet phldrT="[Tekst]"/>
      <dgm:spPr/>
      <dgm:t>
        <a:bodyPr/>
        <a:lstStyle/>
        <a:p>
          <a:pPr>
            <a:lnSpc>
              <a:spcPct val="100000"/>
            </a:lnSpc>
          </a:pPr>
          <a:r>
            <a:rPr lang="nl-NL" dirty="0"/>
            <a:t>Begeleidings-/voortgangsgesprekken</a:t>
          </a:r>
        </a:p>
      </dgm:t>
    </dgm:pt>
    <dgm:pt modelId="{3B08D4D3-F815-4987-BDFD-3F448E88ED13}" type="parTrans" cxnId="{3C3A437D-7115-486E-976B-BE75AFEA5DE9}">
      <dgm:prSet/>
      <dgm:spPr/>
      <dgm:t>
        <a:bodyPr/>
        <a:lstStyle/>
        <a:p>
          <a:endParaRPr lang="nl-NL"/>
        </a:p>
      </dgm:t>
    </dgm:pt>
    <dgm:pt modelId="{807F5F3C-9F1C-4A21-B2F6-95B17C8095C9}" type="sibTrans" cxnId="{3C3A437D-7115-486E-976B-BE75AFEA5DE9}">
      <dgm:prSet/>
      <dgm:spPr/>
      <dgm:t>
        <a:bodyPr/>
        <a:lstStyle/>
        <a:p>
          <a:endParaRPr lang="nl-NL"/>
        </a:p>
      </dgm:t>
    </dgm:pt>
    <dgm:pt modelId="{8FCA3E6C-3A62-4FC3-991F-7EBEC242BB74}">
      <dgm:prSet phldrT="[Tekst]"/>
      <dgm:spPr/>
      <dgm:t>
        <a:bodyPr/>
        <a:lstStyle/>
        <a:p>
          <a:pPr>
            <a:lnSpc>
              <a:spcPct val="100000"/>
            </a:lnSpc>
          </a:pPr>
          <a:r>
            <a:rPr lang="nl-NL"/>
            <a:t>De ontwikkeling van de student centraal, gesproken kan worden over studie, stage of privé</a:t>
          </a:r>
          <a:r>
            <a:rPr lang="nl-NL">
              <a:latin typeface="Calibri Light" panose="020F0302020204030204"/>
            </a:rPr>
            <a:t> </a:t>
          </a:r>
          <a:r>
            <a:rPr lang="nl-NL"/>
            <a:t> (portfolio als hulpmiddel).</a:t>
          </a:r>
          <a:r>
            <a:rPr lang="nl-NL">
              <a:latin typeface="Calibri Light" panose="020F0302020204030204"/>
            </a:rPr>
            <a:t> </a:t>
          </a:r>
          <a:r>
            <a:rPr lang="nl-NL"/>
            <a:t> Coach stelt reflectieve vragen, geeft feed-up, feedback en feed-forward</a:t>
          </a:r>
          <a:r>
            <a:rPr lang="nl-NL">
              <a:latin typeface="Calibri Light" panose="020F0302020204030204"/>
            </a:rPr>
            <a:t>. De</a:t>
          </a:r>
          <a:r>
            <a:rPr lang="nl-NL"/>
            <a:t> student weet</a:t>
          </a:r>
          <a:r>
            <a:rPr lang="nl-NL">
              <a:latin typeface="Calibri Light" panose="020F0302020204030204"/>
            </a:rPr>
            <a:t> welke</a:t>
          </a:r>
          <a:r>
            <a:rPr lang="nl-NL"/>
            <a:t> afspraken (doelen/plannen) gemaakt </a:t>
          </a:r>
          <a:r>
            <a:rPr lang="nl-NL">
              <a:latin typeface="Calibri Light" panose="020F0302020204030204"/>
            </a:rPr>
            <a:t>worden</a:t>
          </a:r>
          <a:r>
            <a:rPr lang="nl-NL"/>
            <a:t> </a:t>
          </a:r>
          <a:r>
            <a:rPr lang="nl-NL">
              <a:latin typeface="Calibri Light" panose="020F0302020204030204"/>
            </a:rPr>
            <a:t>en vastgelegd</a:t>
          </a:r>
          <a:r>
            <a:rPr lang="nl-NL"/>
            <a:t> bijv</a:t>
          </a:r>
          <a:r>
            <a:rPr lang="nl-NL">
              <a:latin typeface="Calibri Light" panose="020F0302020204030204"/>
            </a:rPr>
            <a:t>.</a:t>
          </a:r>
          <a:r>
            <a:rPr lang="nl-NL"/>
            <a:t> in een loopbaanplan</a:t>
          </a:r>
        </a:p>
      </dgm:t>
    </dgm:pt>
    <dgm:pt modelId="{95C28A5C-97D6-46A1-B050-D6A945B3FEB2}" type="parTrans" cxnId="{8390F296-221C-4DBB-981B-6138E174C1F6}">
      <dgm:prSet/>
      <dgm:spPr/>
      <dgm:t>
        <a:bodyPr/>
        <a:lstStyle/>
        <a:p>
          <a:endParaRPr lang="nl-NL"/>
        </a:p>
      </dgm:t>
    </dgm:pt>
    <dgm:pt modelId="{DEA09272-4DF1-4449-A3E3-FC16FEF61E99}" type="sibTrans" cxnId="{8390F296-221C-4DBB-981B-6138E174C1F6}">
      <dgm:prSet/>
      <dgm:spPr/>
      <dgm:t>
        <a:bodyPr/>
        <a:lstStyle/>
        <a:p>
          <a:endParaRPr lang="nl-NL"/>
        </a:p>
      </dgm:t>
    </dgm:pt>
    <dgm:pt modelId="{7EBBBED8-34F5-43D8-9903-E5E08AB1D3DF}">
      <dgm:prSet phldrT="[Tekst]"/>
      <dgm:spPr/>
      <dgm:t>
        <a:bodyPr/>
        <a:lstStyle/>
        <a:p>
          <a:pPr>
            <a:lnSpc>
              <a:spcPct val="100000"/>
            </a:lnSpc>
          </a:pPr>
          <a:r>
            <a:rPr lang="nl-NL" dirty="0"/>
            <a:t>Uitstroom/Doorstroomgesprekken </a:t>
          </a:r>
        </a:p>
      </dgm:t>
    </dgm:pt>
    <dgm:pt modelId="{AD29DB92-0DB9-46B2-B48E-197CC1ABC640}" type="parTrans" cxnId="{D27691DA-B118-4CA9-96FD-415EDDA9B109}">
      <dgm:prSet/>
      <dgm:spPr/>
      <dgm:t>
        <a:bodyPr/>
        <a:lstStyle/>
        <a:p>
          <a:endParaRPr lang="nl-NL"/>
        </a:p>
      </dgm:t>
    </dgm:pt>
    <dgm:pt modelId="{05B16F24-C801-4C27-B38A-862110DAB356}" type="sibTrans" cxnId="{D27691DA-B118-4CA9-96FD-415EDDA9B109}">
      <dgm:prSet/>
      <dgm:spPr/>
      <dgm:t>
        <a:bodyPr/>
        <a:lstStyle/>
        <a:p>
          <a:endParaRPr lang="nl-NL"/>
        </a:p>
      </dgm:t>
    </dgm:pt>
    <dgm:pt modelId="{F84D820D-3B39-4116-A01D-B1D2E081C08F}">
      <dgm:prSet phldrT="[Tekst]"/>
      <dgm:spPr/>
      <dgm:t>
        <a:bodyPr/>
        <a:lstStyle/>
        <a:p>
          <a:pPr>
            <a:lnSpc>
              <a:spcPct val="100000"/>
            </a:lnSpc>
          </a:pPr>
          <a:r>
            <a:rPr lang="nl-NL">
              <a:latin typeface="+mj-lt"/>
              <a:cs typeface="Calibri"/>
            </a:rPr>
            <a:t>Terugblikken op zijn gehele ontwikkeling tijdens zijn schoolloopbaan. </a:t>
          </a:r>
          <a:endParaRPr lang="nl-NL">
            <a:latin typeface="+mj-lt"/>
          </a:endParaRPr>
        </a:p>
      </dgm:t>
    </dgm:pt>
    <dgm:pt modelId="{27DBE813-5D52-4783-B566-EC2FCE734379}" type="parTrans" cxnId="{83CD7494-99C2-4B2C-A4B2-8C751B8028EC}">
      <dgm:prSet/>
      <dgm:spPr/>
      <dgm:t>
        <a:bodyPr/>
        <a:lstStyle/>
        <a:p>
          <a:endParaRPr lang="nl-NL"/>
        </a:p>
      </dgm:t>
    </dgm:pt>
    <dgm:pt modelId="{7825F711-B638-4797-9F36-C49AF7EF76F4}" type="sibTrans" cxnId="{83CD7494-99C2-4B2C-A4B2-8C751B8028EC}">
      <dgm:prSet/>
      <dgm:spPr/>
      <dgm:t>
        <a:bodyPr/>
        <a:lstStyle/>
        <a:p>
          <a:endParaRPr lang="nl-NL"/>
        </a:p>
      </dgm:t>
    </dgm:pt>
    <dgm:pt modelId="{7986224C-721A-485D-B87F-94DB0B412763}">
      <dgm:prSet/>
      <dgm:spPr/>
      <dgm:t>
        <a:bodyPr/>
        <a:lstStyle/>
        <a:p>
          <a:pPr>
            <a:lnSpc>
              <a:spcPct val="100000"/>
            </a:lnSpc>
          </a:pPr>
          <a:r>
            <a:rPr lang="nl-NL" dirty="0"/>
            <a:t>Kennismakingsgesprek</a:t>
          </a:r>
        </a:p>
      </dgm:t>
    </dgm:pt>
    <dgm:pt modelId="{C88693E2-0DFA-493E-A450-1CC3E6EC810D}" type="parTrans" cxnId="{BDF008B7-4DCF-40DD-ABE5-72EB80623607}">
      <dgm:prSet/>
      <dgm:spPr/>
      <dgm:t>
        <a:bodyPr/>
        <a:lstStyle/>
        <a:p>
          <a:endParaRPr lang="nl-NL"/>
        </a:p>
      </dgm:t>
    </dgm:pt>
    <dgm:pt modelId="{3B5F9836-D1D3-4B85-94DB-B10E9DF4287D}" type="sibTrans" cxnId="{BDF008B7-4DCF-40DD-ABE5-72EB80623607}">
      <dgm:prSet/>
      <dgm:spPr/>
      <dgm:t>
        <a:bodyPr/>
        <a:lstStyle/>
        <a:p>
          <a:endParaRPr lang="nl-NL"/>
        </a:p>
      </dgm:t>
    </dgm:pt>
    <dgm:pt modelId="{B3263BD9-2C14-449C-AE85-987FDF3B5E63}">
      <dgm:prSet/>
      <dgm:spPr/>
      <dgm:t>
        <a:bodyPr/>
        <a:lstStyle/>
        <a:p>
          <a:pPr>
            <a:lnSpc>
              <a:spcPct val="100000"/>
            </a:lnSpc>
          </a:pPr>
          <a:r>
            <a:rPr lang="nl-NL"/>
            <a:t>Wederzijdse kennismaking student/coach, (kwaliteiten, motivatie, beroeps-/opleidingsbeeld), </a:t>
          </a:r>
          <a:r>
            <a:rPr lang="nl-NL">
              <a:latin typeface="Calibri Light" panose="020F0302020204030204"/>
            </a:rPr>
            <a:t>bijv. gebruik maken van</a:t>
          </a:r>
          <a:r>
            <a:rPr lang="nl-NL"/>
            <a:t> loopbaandossier,</a:t>
          </a:r>
          <a:r>
            <a:rPr lang="nl-NL">
              <a:latin typeface="Calibri Light" panose="020F0302020204030204"/>
            </a:rPr>
            <a:t> </a:t>
          </a:r>
          <a:r>
            <a:rPr lang="nl-NL"/>
            <a:t> uitspreken wederzijdse verwachtingen,</a:t>
          </a:r>
        </a:p>
      </dgm:t>
    </dgm:pt>
    <dgm:pt modelId="{D79F0D7D-8299-4D80-B6F9-F3243D6A4348}" type="parTrans" cxnId="{13A06184-A528-4893-B346-5B8F8A2DF875}">
      <dgm:prSet/>
      <dgm:spPr/>
      <dgm:t>
        <a:bodyPr/>
        <a:lstStyle/>
        <a:p>
          <a:endParaRPr lang="nl-NL"/>
        </a:p>
      </dgm:t>
    </dgm:pt>
    <dgm:pt modelId="{5DEDF104-85E1-47C4-B544-3950CACD83E9}" type="sibTrans" cxnId="{13A06184-A528-4893-B346-5B8F8A2DF875}">
      <dgm:prSet/>
      <dgm:spPr/>
      <dgm:t>
        <a:bodyPr/>
        <a:lstStyle/>
        <a:p>
          <a:endParaRPr lang="nl-NL"/>
        </a:p>
      </dgm:t>
    </dgm:pt>
    <dgm:pt modelId="{3B7B4FFA-F92B-4EEF-B073-87CB25A12DAE}">
      <dgm:prSet/>
      <dgm:spPr/>
      <dgm:t>
        <a:bodyPr/>
        <a:lstStyle/>
        <a:p>
          <a:pPr>
            <a:lnSpc>
              <a:spcPct val="100000"/>
            </a:lnSpc>
          </a:pPr>
          <a:r>
            <a:rPr lang="nl-NL"/>
            <a:t>Verdieping </a:t>
          </a:r>
          <a:r>
            <a:rPr lang="nl-NL">
              <a:latin typeface="Calibri Light" panose="020F0302020204030204"/>
            </a:rPr>
            <a:t>m.b.t.;</a:t>
          </a:r>
          <a:r>
            <a:rPr lang="nl-NL"/>
            <a:t> aansluiten bij de beginsituatie, wat heeft de student nodig om goed te starten /wat kan je hierbij bieden en hier vervolg aan geven</a:t>
          </a:r>
        </a:p>
      </dgm:t>
    </dgm:pt>
    <dgm:pt modelId="{F4EDEA09-7299-4A52-A46A-E14481A1D97C}" type="parTrans" cxnId="{831DD6C7-E24C-4E6C-A1EA-5E5379386C32}">
      <dgm:prSet/>
      <dgm:spPr/>
      <dgm:t>
        <a:bodyPr/>
        <a:lstStyle/>
        <a:p>
          <a:endParaRPr lang="nl-NL"/>
        </a:p>
      </dgm:t>
    </dgm:pt>
    <dgm:pt modelId="{69A90610-513B-4737-B3E1-2B2809B6EB32}" type="sibTrans" cxnId="{831DD6C7-E24C-4E6C-A1EA-5E5379386C32}">
      <dgm:prSet/>
      <dgm:spPr/>
      <dgm:t>
        <a:bodyPr/>
        <a:lstStyle/>
        <a:p>
          <a:endParaRPr lang="nl-NL"/>
        </a:p>
      </dgm:t>
    </dgm:pt>
    <dgm:pt modelId="{3263E9B8-CDC4-478D-89F3-78C24726A900}">
      <dgm:prSet phldrT="[Tekst]"/>
      <dgm:spPr/>
      <dgm:t>
        <a:bodyPr/>
        <a:lstStyle/>
        <a:p>
          <a:pPr>
            <a:lnSpc>
              <a:spcPct val="100000"/>
            </a:lnSpc>
          </a:pPr>
          <a:r>
            <a:rPr lang="nl-NL">
              <a:latin typeface="+mj-lt"/>
              <a:cs typeface="Calibri"/>
            </a:rPr>
            <a:t>Vooruitkijken naar de volgende stap die de student gaat zetten richting vervolgonderwijs, werk of eventueel een tussenjaar.</a:t>
          </a:r>
        </a:p>
      </dgm:t>
    </dgm:pt>
    <dgm:pt modelId="{3339E1BE-94B0-4347-9CC8-6BA5DCA57881}" type="parTrans" cxnId="{064EFE60-D2BD-4A2C-8011-01113398984A}">
      <dgm:prSet/>
      <dgm:spPr/>
      <dgm:t>
        <a:bodyPr/>
        <a:lstStyle/>
        <a:p>
          <a:endParaRPr lang="nl-NL"/>
        </a:p>
      </dgm:t>
    </dgm:pt>
    <dgm:pt modelId="{4E80C219-5D5B-490F-AAD6-5AD037EE7409}" type="sibTrans" cxnId="{064EFE60-D2BD-4A2C-8011-01113398984A}">
      <dgm:prSet/>
      <dgm:spPr/>
      <dgm:t>
        <a:bodyPr/>
        <a:lstStyle/>
        <a:p>
          <a:endParaRPr lang="nl-NL"/>
        </a:p>
      </dgm:t>
    </dgm:pt>
    <dgm:pt modelId="{DDAEC76B-1B15-410A-846E-D125755EBE77}">
      <dgm:prSet phldrT="[Tekst]"/>
      <dgm:spPr/>
      <dgm:t>
        <a:bodyPr/>
        <a:lstStyle/>
        <a:p>
          <a:pPr>
            <a:lnSpc>
              <a:spcPct val="100000"/>
            </a:lnSpc>
          </a:pPr>
          <a:r>
            <a:rPr lang="nl-NL">
              <a:latin typeface="+mj-lt"/>
            </a:rPr>
            <a:t>Mogelijkheid Alumni bespreken </a:t>
          </a:r>
        </a:p>
      </dgm:t>
    </dgm:pt>
    <dgm:pt modelId="{7B1924F0-6824-498D-A80D-56A8386F2646}" type="parTrans" cxnId="{50E8F63E-4F86-4EB1-B675-6451AE9CF7D3}">
      <dgm:prSet/>
      <dgm:spPr/>
      <dgm:t>
        <a:bodyPr/>
        <a:lstStyle/>
        <a:p>
          <a:endParaRPr lang="nl-NL"/>
        </a:p>
      </dgm:t>
    </dgm:pt>
    <dgm:pt modelId="{06D5EB13-7AFC-4E21-A0FA-87671CCB4685}" type="sibTrans" cxnId="{50E8F63E-4F86-4EB1-B675-6451AE9CF7D3}">
      <dgm:prSet/>
      <dgm:spPr/>
      <dgm:t>
        <a:bodyPr/>
        <a:lstStyle/>
        <a:p>
          <a:endParaRPr lang="nl-NL"/>
        </a:p>
      </dgm:t>
    </dgm:pt>
    <dgm:pt modelId="{2BD2C7F3-8C12-4B26-BE57-DC8C9E8E983F}">
      <dgm:prSet/>
      <dgm:spPr/>
      <dgm:t>
        <a:bodyPr/>
        <a:lstStyle/>
        <a:p>
          <a:pPr>
            <a:lnSpc>
              <a:spcPct val="100000"/>
            </a:lnSpc>
          </a:pPr>
          <a:r>
            <a:rPr lang="nl-NL"/>
            <a:t>start loopbaanplan en portfolio</a:t>
          </a:r>
        </a:p>
      </dgm:t>
    </dgm:pt>
    <dgm:pt modelId="{BD5EFA48-7244-4933-9B76-677D0465C385}" type="parTrans" cxnId="{679F4B40-8892-41E1-8C4D-177B765B3090}">
      <dgm:prSet/>
      <dgm:spPr/>
      <dgm:t>
        <a:bodyPr/>
        <a:lstStyle/>
        <a:p>
          <a:endParaRPr lang="nl-NL"/>
        </a:p>
      </dgm:t>
    </dgm:pt>
    <dgm:pt modelId="{6C3F9741-FD86-4C34-A78A-4B1FD8EF7C42}" type="sibTrans" cxnId="{679F4B40-8892-41E1-8C4D-177B765B3090}">
      <dgm:prSet/>
      <dgm:spPr/>
      <dgm:t>
        <a:bodyPr/>
        <a:lstStyle/>
        <a:p>
          <a:endParaRPr lang="nl-NL"/>
        </a:p>
      </dgm:t>
    </dgm:pt>
    <dgm:pt modelId="{79336701-CCBB-4A21-8D9B-907274EAC7C6}" type="pres">
      <dgm:prSet presAssocID="{75BA8B1C-BEDA-4B4B-9C71-F674D2E47E25}" presName="root" presStyleCnt="0">
        <dgm:presLayoutVars>
          <dgm:dir/>
          <dgm:resizeHandles val="exact"/>
        </dgm:presLayoutVars>
      </dgm:prSet>
      <dgm:spPr/>
    </dgm:pt>
    <dgm:pt modelId="{85E99328-2205-4922-B039-E9E1F3DCCDA6}" type="pres">
      <dgm:prSet presAssocID="{A721718B-BA13-4754-B339-491B54C5C8D4}" presName="compNode" presStyleCnt="0"/>
      <dgm:spPr/>
    </dgm:pt>
    <dgm:pt modelId="{70C831BB-195F-4BED-B219-C5AB7FE92712}" type="pres">
      <dgm:prSet presAssocID="{A721718B-BA13-4754-B339-491B54C5C8D4}" presName="bgRect" presStyleLbl="bgShp" presStyleIdx="0" presStyleCnt="4"/>
      <dgm:spPr>
        <a:ln>
          <a:solidFill>
            <a:schemeClr val="accent2">
              <a:lumMod val="40000"/>
              <a:lumOff val="60000"/>
            </a:schemeClr>
          </a:solidFill>
        </a:ln>
      </dgm:spPr>
    </dgm:pt>
    <dgm:pt modelId="{157E531E-F3F6-49C1-83B6-1D2322470FB4}" type="pres">
      <dgm:prSet presAssocID="{A721718B-BA13-4754-B339-491B54C5C8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llonnen"/>
        </a:ext>
      </dgm:extLst>
    </dgm:pt>
    <dgm:pt modelId="{9856453C-2A06-4399-BAF2-EC4DD6A88339}" type="pres">
      <dgm:prSet presAssocID="{A721718B-BA13-4754-B339-491B54C5C8D4}" presName="spaceRect" presStyleCnt="0"/>
      <dgm:spPr/>
    </dgm:pt>
    <dgm:pt modelId="{F41A15BF-B4B9-4AA2-AD3F-752CB77705EA}" type="pres">
      <dgm:prSet presAssocID="{A721718B-BA13-4754-B339-491B54C5C8D4}" presName="parTx" presStyleLbl="revTx" presStyleIdx="0" presStyleCnt="8">
        <dgm:presLayoutVars>
          <dgm:chMax val="0"/>
          <dgm:chPref val="0"/>
        </dgm:presLayoutVars>
      </dgm:prSet>
      <dgm:spPr/>
    </dgm:pt>
    <dgm:pt modelId="{BF4BE516-9AE0-4962-B589-1AE7744BFEDD}" type="pres">
      <dgm:prSet presAssocID="{A721718B-BA13-4754-B339-491B54C5C8D4}" presName="desTx" presStyleLbl="revTx" presStyleIdx="1" presStyleCnt="8">
        <dgm:presLayoutVars/>
      </dgm:prSet>
      <dgm:spPr/>
    </dgm:pt>
    <dgm:pt modelId="{9ADA3D8B-60C5-4C81-A7C7-7B3123BAA6FC}" type="pres">
      <dgm:prSet presAssocID="{AE2E99B9-5B97-4B89-B6B7-F06150DACE6F}" presName="sibTrans" presStyleCnt="0"/>
      <dgm:spPr/>
    </dgm:pt>
    <dgm:pt modelId="{33A95B66-D57F-47E3-925D-94CD3744EAA3}" type="pres">
      <dgm:prSet presAssocID="{7986224C-721A-485D-B87F-94DB0B412763}" presName="compNode" presStyleCnt="0"/>
      <dgm:spPr/>
    </dgm:pt>
    <dgm:pt modelId="{72FD6795-8692-483A-BE81-F2F11AB09D40}" type="pres">
      <dgm:prSet presAssocID="{7986224C-721A-485D-B87F-94DB0B412763}" presName="bgRect" presStyleLbl="bgShp" presStyleIdx="1" presStyleCnt="4"/>
      <dgm:spPr/>
    </dgm:pt>
    <dgm:pt modelId="{F391B9A6-2324-490D-9304-9815646DBE9B}" type="pres">
      <dgm:prSet presAssocID="{7986224C-721A-485D-B87F-94DB0B4127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ost"/>
        </a:ext>
      </dgm:extLst>
    </dgm:pt>
    <dgm:pt modelId="{21E792BD-BB5E-4AE1-A6BE-0172D3FAD6C8}" type="pres">
      <dgm:prSet presAssocID="{7986224C-721A-485D-B87F-94DB0B412763}" presName="spaceRect" presStyleCnt="0"/>
      <dgm:spPr/>
    </dgm:pt>
    <dgm:pt modelId="{F04B4F24-559E-444C-89FE-AA7B35BA8B0B}" type="pres">
      <dgm:prSet presAssocID="{7986224C-721A-485D-B87F-94DB0B412763}" presName="parTx" presStyleLbl="revTx" presStyleIdx="2" presStyleCnt="8">
        <dgm:presLayoutVars>
          <dgm:chMax val="0"/>
          <dgm:chPref val="0"/>
        </dgm:presLayoutVars>
      </dgm:prSet>
      <dgm:spPr/>
    </dgm:pt>
    <dgm:pt modelId="{41D65248-3981-4776-8CC8-0FD69A0150DE}" type="pres">
      <dgm:prSet presAssocID="{7986224C-721A-485D-B87F-94DB0B412763}" presName="desTx" presStyleLbl="revTx" presStyleIdx="3" presStyleCnt="8">
        <dgm:presLayoutVars/>
      </dgm:prSet>
      <dgm:spPr/>
    </dgm:pt>
    <dgm:pt modelId="{44E939E2-953B-41FA-8CC3-242A6308BFFB}" type="pres">
      <dgm:prSet presAssocID="{3B5F9836-D1D3-4B85-94DB-B10E9DF4287D}" presName="sibTrans" presStyleCnt="0"/>
      <dgm:spPr/>
    </dgm:pt>
    <dgm:pt modelId="{E6A5CB41-433C-449F-8807-C169A09E9224}" type="pres">
      <dgm:prSet presAssocID="{CEDDACBD-141C-47FD-8ED1-B4B5317A841C}" presName="compNode" presStyleCnt="0"/>
      <dgm:spPr/>
    </dgm:pt>
    <dgm:pt modelId="{97BB9999-3C74-4C72-A4EC-A38CA02BBAA9}" type="pres">
      <dgm:prSet presAssocID="{CEDDACBD-141C-47FD-8ED1-B4B5317A841C}" presName="bgRect" presStyleLbl="bgShp" presStyleIdx="2" presStyleCnt="4" custLinFactNeighborY="1534"/>
      <dgm:spPr/>
    </dgm:pt>
    <dgm:pt modelId="{3D25FFC3-C521-4D89-952B-DB719742138F}" type="pres">
      <dgm:prSet presAssocID="{CEDDACBD-141C-47FD-8ED1-B4B5317A84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laslokaal"/>
        </a:ext>
      </dgm:extLst>
    </dgm:pt>
    <dgm:pt modelId="{DE49493C-3BC7-46D0-90BE-79D8EB9154DF}" type="pres">
      <dgm:prSet presAssocID="{CEDDACBD-141C-47FD-8ED1-B4B5317A841C}" presName="spaceRect" presStyleCnt="0"/>
      <dgm:spPr/>
    </dgm:pt>
    <dgm:pt modelId="{793EA7DD-32BF-4E28-9C6B-1A870F6B27BD}" type="pres">
      <dgm:prSet presAssocID="{CEDDACBD-141C-47FD-8ED1-B4B5317A841C}" presName="parTx" presStyleLbl="revTx" presStyleIdx="4" presStyleCnt="8">
        <dgm:presLayoutVars>
          <dgm:chMax val="0"/>
          <dgm:chPref val="0"/>
        </dgm:presLayoutVars>
      </dgm:prSet>
      <dgm:spPr/>
    </dgm:pt>
    <dgm:pt modelId="{03949B59-5C52-4C3B-A2BA-4CCC97924983}" type="pres">
      <dgm:prSet presAssocID="{CEDDACBD-141C-47FD-8ED1-B4B5317A841C}" presName="desTx" presStyleLbl="revTx" presStyleIdx="5" presStyleCnt="8">
        <dgm:presLayoutVars/>
      </dgm:prSet>
      <dgm:spPr/>
    </dgm:pt>
    <dgm:pt modelId="{3B4A8B19-6E77-4D30-834E-E7862D43240B}" type="pres">
      <dgm:prSet presAssocID="{807F5F3C-9F1C-4A21-B2F6-95B17C8095C9}" presName="sibTrans" presStyleCnt="0"/>
      <dgm:spPr/>
    </dgm:pt>
    <dgm:pt modelId="{CC37D73E-4B3B-4441-9AFF-74697DB8728B}" type="pres">
      <dgm:prSet presAssocID="{7EBBBED8-34F5-43D8-9903-E5E08AB1D3DF}" presName="compNode" presStyleCnt="0"/>
      <dgm:spPr/>
    </dgm:pt>
    <dgm:pt modelId="{89E60E2A-53A4-46CE-9ECA-34E55EB5F307}" type="pres">
      <dgm:prSet presAssocID="{7EBBBED8-34F5-43D8-9903-E5E08AB1D3DF}" presName="bgRect" presStyleLbl="bgShp" presStyleIdx="3" presStyleCnt="4"/>
      <dgm:spPr/>
    </dgm:pt>
    <dgm:pt modelId="{52B5121F-7077-44C0-87CB-9E7957753724}" type="pres">
      <dgm:prSet presAssocID="{7EBBBED8-34F5-43D8-9903-E5E08AB1D3D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bruiker"/>
        </a:ext>
      </dgm:extLst>
    </dgm:pt>
    <dgm:pt modelId="{A5F43254-6F78-4FC4-A857-E6A6B14E510A}" type="pres">
      <dgm:prSet presAssocID="{7EBBBED8-34F5-43D8-9903-E5E08AB1D3DF}" presName="spaceRect" presStyleCnt="0"/>
      <dgm:spPr/>
    </dgm:pt>
    <dgm:pt modelId="{E37EE4B2-C0A8-4587-960C-0C4AA0AE8106}" type="pres">
      <dgm:prSet presAssocID="{7EBBBED8-34F5-43D8-9903-E5E08AB1D3DF}" presName="parTx" presStyleLbl="revTx" presStyleIdx="6" presStyleCnt="8">
        <dgm:presLayoutVars>
          <dgm:chMax val="0"/>
          <dgm:chPref val="0"/>
        </dgm:presLayoutVars>
      </dgm:prSet>
      <dgm:spPr/>
    </dgm:pt>
    <dgm:pt modelId="{1C19CAF7-DDEE-4595-90EA-2EDF35662C43}" type="pres">
      <dgm:prSet presAssocID="{7EBBBED8-34F5-43D8-9903-E5E08AB1D3DF}" presName="desTx" presStyleLbl="revTx" presStyleIdx="7" presStyleCnt="8">
        <dgm:presLayoutVars/>
      </dgm:prSet>
      <dgm:spPr/>
    </dgm:pt>
  </dgm:ptLst>
  <dgm:cxnLst>
    <dgm:cxn modelId="{3655E507-FF2D-4FF2-8782-E4F7BAA9413E}" type="presOf" srcId="{CEDDACBD-141C-47FD-8ED1-B4B5317A841C}" destId="{793EA7DD-32BF-4E28-9C6B-1A870F6B27BD}" srcOrd="0" destOrd="0" presId="urn:microsoft.com/office/officeart/2018/2/layout/IconVerticalSolidList"/>
    <dgm:cxn modelId="{8BE6990F-33F4-47F9-9F41-7CDF913217C0}" type="presOf" srcId="{8FCA3E6C-3A62-4FC3-991F-7EBEC242BB74}" destId="{03949B59-5C52-4C3B-A2BA-4CCC97924983}" srcOrd="0" destOrd="0" presId="urn:microsoft.com/office/officeart/2018/2/layout/IconVerticalSolidList"/>
    <dgm:cxn modelId="{0EB4AF29-3710-4639-82E7-392932C87B15}" type="presOf" srcId="{7EBBBED8-34F5-43D8-9903-E5E08AB1D3DF}" destId="{E37EE4B2-C0A8-4587-960C-0C4AA0AE8106}" srcOrd="0" destOrd="0" presId="urn:microsoft.com/office/officeart/2018/2/layout/IconVerticalSolidList"/>
    <dgm:cxn modelId="{A8653F30-DB0F-4701-8112-DD905019467B}" type="presOf" srcId="{75BA8B1C-BEDA-4B4B-9C71-F674D2E47E25}" destId="{79336701-CCBB-4A21-8D9B-907274EAC7C6}" srcOrd="0" destOrd="0" presId="urn:microsoft.com/office/officeart/2018/2/layout/IconVerticalSolidList"/>
    <dgm:cxn modelId="{B6ADD93E-088F-4750-8FBD-F191726ABEFF}" type="presOf" srcId="{2201F2C6-6051-40DF-806A-5B148AC5F43B}" destId="{BF4BE516-9AE0-4962-B589-1AE7744BFEDD}" srcOrd="0" destOrd="1" presId="urn:microsoft.com/office/officeart/2018/2/layout/IconVerticalSolidList"/>
    <dgm:cxn modelId="{50E8F63E-4F86-4EB1-B675-6451AE9CF7D3}" srcId="{7EBBBED8-34F5-43D8-9903-E5E08AB1D3DF}" destId="{DDAEC76B-1B15-410A-846E-D125755EBE77}" srcOrd="2" destOrd="0" parTransId="{7B1924F0-6824-498D-A80D-56A8386F2646}" sibTransId="{06D5EB13-7AFC-4E21-A0FA-87671CCB4685}"/>
    <dgm:cxn modelId="{FB42B63F-A5AD-411B-92AD-58A9A991214F}" type="presOf" srcId="{DDAEC76B-1B15-410A-846E-D125755EBE77}" destId="{1C19CAF7-DDEE-4595-90EA-2EDF35662C43}" srcOrd="0" destOrd="2" presId="urn:microsoft.com/office/officeart/2018/2/layout/IconVerticalSolidList"/>
    <dgm:cxn modelId="{679F4B40-8892-41E1-8C4D-177B765B3090}" srcId="{7986224C-721A-485D-B87F-94DB0B412763}" destId="{2BD2C7F3-8C12-4B26-BE57-DC8C9E8E983F}" srcOrd="2" destOrd="0" parTransId="{BD5EFA48-7244-4933-9B76-677D0465C385}" sibTransId="{6C3F9741-FD86-4C34-A78A-4B1FD8EF7C42}"/>
    <dgm:cxn modelId="{064EFE60-D2BD-4A2C-8011-01113398984A}" srcId="{7EBBBED8-34F5-43D8-9903-E5E08AB1D3DF}" destId="{3263E9B8-CDC4-478D-89F3-78C24726A900}" srcOrd="1" destOrd="0" parTransId="{3339E1BE-94B0-4347-9CC8-6BA5DCA57881}" sibTransId="{4E80C219-5D5B-490F-AAD6-5AD037EE7409}"/>
    <dgm:cxn modelId="{472C0642-C569-4C06-9903-769649676A96}" srcId="{75BA8B1C-BEDA-4B4B-9C71-F674D2E47E25}" destId="{A721718B-BA13-4754-B339-491B54C5C8D4}" srcOrd="0" destOrd="0" parTransId="{C940D3D7-F3D8-4ECA-A2B6-C8AF8808B8A5}" sibTransId="{AE2E99B9-5B97-4B89-B6B7-F06150DACE6F}"/>
    <dgm:cxn modelId="{63443173-E0C1-4BC4-9AD1-7D2CAD8DEDCE}" type="presOf" srcId="{3B7B4FFA-F92B-4EEF-B073-87CB25A12DAE}" destId="{41D65248-3981-4776-8CC8-0FD69A0150DE}" srcOrd="0" destOrd="1" presId="urn:microsoft.com/office/officeart/2018/2/layout/IconVerticalSolidList"/>
    <dgm:cxn modelId="{EABFB878-44D1-46A1-81AF-D73F56AB8547}" type="presOf" srcId="{F84D820D-3B39-4116-A01D-B1D2E081C08F}" destId="{1C19CAF7-DDEE-4595-90EA-2EDF35662C43}" srcOrd="0" destOrd="0" presId="urn:microsoft.com/office/officeart/2018/2/layout/IconVerticalSolidList"/>
    <dgm:cxn modelId="{0D93965A-31B1-4E63-A007-07E8158EC8CD}" type="presOf" srcId="{B3263BD9-2C14-449C-AE85-987FDF3B5E63}" destId="{41D65248-3981-4776-8CC8-0FD69A0150DE}" srcOrd="0" destOrd="0" presId="urn:microsoft.com/office/officeart/2018/2/layout/IconVerticalSolidList"/>
    <dgm:cxn modelId="{3C3A437D-7115-486E-976B-BE75AFEA5DE9}" srcId="{75BA8B1C-BEDA-4B4B-9C71-F674D2E47E25}" destId="{CEDDACBD-141C-47FD-8ED1-B4B5317A841C}" srcOrd="2" destOrd="0" parTransId="{3B08D4D3-F815-4987-BDFD-3F448E88ED13}" sibTransId="{807F5F3C-9F1C-4A21-B2F6-95B17C8095C9}"/>
    <dgm:cxn modelId="{13A06184-A528-4893-B346-5B8F8A2DF875}" srcId="{7986224C-721A-485D-B87F-94DB0B412763}" destId="{B3263BD9-2C14-449C-AE85-987FDF3B5E63}" srcOrd="0" destOrd="0" parTransId="{D79F0D7D-8299-4D80-B6F9-F3243D6A4348}" sibTransId="{5DEDF104-85E1-47C4-B544-3950CACD83E9}"/>
    <dgm:cxn modelId="{93E4A286-6AC7-44A0-8D37-A6B32D68C8C0}" type="presOf" srcId="{7986224C-721A-485D-B87F-94DB0B412763}" destId="{F04B4F24-559E-444C-89FE-AA7B35BA8B0B}" srcOrd="0" destOrd="0" presId="urn:microsoft.com/office/officeart/2018/2/layout/IconVerticalSolidList"/>
    <dgm:cxn modelId="{1296588B-736E-4B99-AA80-06DE2E85B224}" srcId="{A721718B-BA13-4754-B339-491B54C5C8D4}" destId="{F43D7010-234A-49E6-AA1C-0F679057E9F3}" srcOrd="0" destOrd="0" parTransId="{045E90E0-3C57-413E-9D41-5ED28B1B3BD9}" sibTransId="{401B6337-C96B-46A4-B4E1-1D269806A548}"/>
    <dgm:cxn modelId="{83CD7494-99C2-4B2C-A4B2-8C751B8028EC}" srcId="{7EBBBED8-34F5-43D8-9903-E5E08AB1D3DF}" destId="{F84D820D-3B39-4116-A01D-B1D2E081C08F}" srcOrd="0" destOrd="0" parTransId="{27DBE813-5D52-4783-B566-EC2FCE734379}" sibTransId="{7825F711-B638-4797-9F36-C49AF7EF76F4}"/>
    <dgm:cxn modelId="{8390F296-221C-4DBB-981B-6138E174C1F6}" srcId="{CEDDACBD-141C-47FD-8ED1-B4B5317A841C}" destId="{8FCA3E6C-3A62-4FC3-991F-7EBEC242BB74}" srcOrd="0" destOrd="0" parTransId="{95C28A5C-97D6-46A1-B050-D6A945B3FEB2}" sibTransId="{DEA09272-4DF1-4449-A3E3-FC16FEF61E99}"/>
    <dgm:cxn modelId="{734A97A3-6E80-4C18-8112-C8A0C6F53CAB}" type="presOf" srcId="{2BD2C7F3-8C12-4B26-BE57-DC8C9E8E983F}" destId="{41D65248-3981-4776-8CC8-0FD69A0150DE}" srcOrd="0" destOrd="2" presId="urn:microsoft.com/office/officeart/2018/2/layout/IconVerticalSolidList"/>
    <dgm:cxn modelId="{9AC147A7-3823-433A-BC8C-38D78BD5478B}" type="presOf" srcId="{F43D7010-234A-49E6-AA1C-0F679057E9F3}" destId="{BF4BE516-9AE0-4962-B589-1AE7744BFEDD}" srcOrd="0" destOrd="0" presId="urn:microsoft.com/office/officeart/2018/2/layout/IconVerticalSolidList"/>
    <dgm:cxn modelId="{BDF008B7-4DCF-40DD-ABE5-72EB80623607}" srcId="{75BA8B1C-BEDA-4B4B-9C71-F674D2E47E25}" destId="{7986224C-721A-485D-B87F-94DB0B412763}" srcOrd="1" destOrd="0" parTransId="{C88693E2-0DFA-493E-A450-1CC3E6EC810D}" sibTransId="{3B5F9836-D1D3-4B85-94DB-B10E9DF4287D}"/>
    <dgm:cxn modelId="{831DD6C7-E24C-4E6C-A1EA-5E5379386C32}" srcId="{7986224C-721A-485D-B87F-94DB0B412763}" destId="{3B7B4FFA-F92B-4EEF-B073-87CB25A12DAE}" srcOrd="1" destOrd="0" parTransId="{F4EDEA09-7299-4A52-A46A-E14481A1D97C}" sibTransId="{69A90610-513B-4737-B3E1-2B2809B6EB32}"/>
    <dgm:cxn modelId="{D27691DA-B118-4CA9-96FD-415EDDA9B109}" srcId="{75BA8B1C-BEDA-4B4B-9C71-F674D2E47E25}" destId="{7EBBBED8-34F5-43D8-9903-E5E08AB1D3DF}" srcOrd="3" destOrd="0" parTransId="{AD29DB92-0DB9-46B2-B48E-197CC1ABC640}" sibTransId="{05B16F24-C801-4C27-B38A-862110DAB356}"/>
    <dgm:cxn modelId="{1D8C18E3-FD16-409C-B341-ADCE11C77B75}" srcId="{A721718B-BA13-4754-B339-491B54C5C8D4}" destId="{2201F2C6-6051-40DF-806A-5B148AC5F43B}" srcOrd="1" destOrd="0" parTransId="{57CF8426-2640-4D51-B156-80EBEFF3B61E}" sibTransId="{C6D960AF-C94F-4638-BE38-470A222DD6D7}"/>
    <dgm:cxn modelId="{EDECC3F7-4A6E-4CC4-A32E-BE4C6488CE81}" type="presOf" srcId="{A721718B-BA13-4754-B339-491B54C5C8D4}" destId="{F41A15BF-B4B9-4AA2-AD3F-752CB77705EA}" srcOrd="0" destOrd="0" presId="urn:microsoft.com/office/officeart/2018/2/layout/IconVerticalSolidList"/>
    <dgm:cxn modelId="{A12A98FF-A318-466E-BF69-6C3A58C7DBC4}" type="presOf" srcId="{3263E9B8-CDC4-478D-89F3-78C24726A900}" destId="{1C19CAF7-DDEE-4595-90EA-2EDF35662C43}" srcOrd="0" destOrd="1" presId="urn:microsoft.com/office/officeart/2018/2/layout/IconVerticalSolidList"/>
    <dgm:cxn modelId="{BB3834E7-D569-4D0D-9731-6065A1ABB87F}" type="presParOf" srcId="{79336701-CCBB-4A21-8D9B-907274EAC7C6}" destId="{85E99328-2205-4922-B039-E9E1F3DCCDA6}" srcOrd="0" destOrd="0" presId="urn:microsoft.com/office/officeart/2018/2/layout/IconVerticalSolidList"/>
    <dgm:cxn modelId="{37B65E95-16C9-4281-946C-74364E2966CC}" type="presParOf" srcId="{85E99328-2205-4922-B039-E9E1F3DCCDA6}" destId="{70C831BB-195F-4BED-B219-C5AB7FE92712}" srcOrd="0" destOrd="0" presId="urn:microsoft.com/office/officeart/2018/2/layout/IconVerticalSolidList"/>
    <dgm:cxn modelId="{6CC59D06-85C4-4E78-885D-499DCB65042B}" type="presParOf" srcId="{85E99328-2205-4922-B039-E9E1F3DCCDA6}" destId="{157E531E-F3F6-49C1-83B6-1D2322470FB4}" srcOrd="1" destOrd="0" presId="urn:microsoft.com/office/officeart/2018/2/layout/IconVerticalSolidList"/>
    <dgm:cxn modelId="{F02BD12E-E74B-4529-9662-B5044A882148}" type="presParOf" srcId="{85E99328-2205-4922-B039-E9E1F3DCCDA6}" destId="{9856453C-2A06-4399-BAF2-EC4DD6A88339}" srcOrd="2" destOrd="0" presId="urn:microsoft.com/office/officeart/2018/2/layout/IconVerticalSolidList"/>
    <dgm:cxn modelId="{76BD643A-8482-48D4-AE8C-07C47550C565}" type="presParOf" srcId="{85E99328-2205-4922-B039-E9E1F3DCCDA6}" destId="{F41A15BF-B4B9-4AA2-AD3F-752CB77705EA}" srcOrd="3" destOrd="0" presId="urn:microsoft.com/office/officeart/2018/2/layout/IconVerticalSolidList"/>
    <dgm:cxn modelId="{A3D02CC2-ADC3-4818-B191-317214F99B16}" type="presParOf" srcId="{85E99328-2205-4922-B039-E9E1F3DCCDA6}" destId="{BF4BE516-9AE0-4962-B589-1AE7744BFEDD}" srcOrd="4" destOrd="0" presId="urn:microsoft.com/office/officeart/2018/2/layout/IconVerticalSolidList"/>
    <dgm:cxn modelId="{249DEC5D-F726-4C5D-847E-5277C46607AA}" type="presParOf" srcId="{79336701-CCBB-4A21-8D9B-907274EAC7C6}" destId="{9ADA3D8B-60C5-4C81-A7C7-7B3123BAA6FC}" srcOrd="1" destOrd="0" presId="urn:microsoft.com/office/officeart/2018/2/layout/IconVerticalSolidList"/>
    <dgm:cxn modelId="{CC283D04-4C62-4562-9A4E-1C9C1B7E707A}" type="presParOf" srcId="{79336701-CCBB-4A21-8D9B-907274EAC7C6}" destId="{33A95B66-D57F-47E3-925D-94CD3744EAA3}" srcOrd="2" destOrd="0" presId="urn:microsoft.com/office/officeart/2018/2/layout/IconVerticalSolidList"/>
    <dgm:cxn modelId="{1D833330-C5D1-4461-BB80-E352C1AEC83A}" type="presParOf" srcId="{33A95B66-D57F-47E3-925D-94CD3744EAA3}" destId="{72FD6795-8692-483A-BE81-F2F11AB09D40}" srcOrd="0" destOrd="0" presId="urn:microsoft.com/office/officeart/2018/2/layout/IconVerticalSolidList"/>
    <dgm:cxn modelId="{4D258EB8-8B64-4622-A091-2F2B42F8DCF3}" type="presParOf" srcId="{33A95B66-D57F-47E3-925D-94CD3744EAA3}" destId="{F391B9A6-2324-490D-9304-9815646DBE9B}" srcOrd="1" destOrd="0" presId="urn:microsoft.com/office/officeart/2018/2/layout/IconVerticalSolidList"/>
    <dgm:cxn modelId="{73086A36-D332-421B-B210-944F1C31225B}" type="presParOf" srcId="{33A95B66-D57F-47E3-925D-94CD3744EAA3}" destId="{21E792BD-BB5E-4AE1-A6BE-0172D3FAD6C8}" srcOrd="2" destOrd="0" presId="urn:microsoft.com/office/officeart/2018/2/layout/IconVerticalSolidList"/>
    <dgm:cxn modelId="{8C5D1804-195E-4A06-8728-6D4B5A4AFA97}" type="presParOf" srcId="{33A95B66-D57F-47E3-925D-94CD3744EAA3}" destId="{F04B4F24-559E-444C-89FE-AA7B35BA8B0B}" srcOrd="3" destOrd="0" presId="urn:microsoft.com/office/officeart/2018/2/layout/IconVerticalSolidList"/>
    <dgm:cxn modelId="{EECAB7B6-1845-48E4-A5F5-F6244B985976}" type="presParOf" srcId="{33A95B66-D57F-47E3-925D-94CD3744EAA3}" destId="{41D65248-3981-4776-8CC8-0FD69A0150DE}" srcOrd="4" destOrd="0" presId="urn:microsoft.com/office/officeart/2018/2/layout/IconVerticalSolidList"/>
    <dgm:cxn modelId="{9A037782-056F-444F-920F-2DF373CBE736}" type="presParOf" srcId="{79336701-CCBB-4A21-8D9B-907274EAC7C6}" destId="{44E939E2-953B-41FA-8CC3-242A6308BFFB}" srcOrd="3" destOrd="0" presId="urn:microsoft.com/office/officeart/2018/2/layout/IconVerticalSolidList"/>
    <dgm:cxn modelId="{3CADED5D-5A19-46AD-82AA-7051A5BA2FE0}" type="presParOf" srcId="{79336701-CCBB-4A21-8D9B-907274EAC7C6}" destId="{E6A5CB41-433C-449F-8807-C169A09E9224}" srcOrd="4" destOrd="0" presId="urn:microsoft.com/office/officeart/2018/2/layout/IconVerticalSolidList"/>
    <dgm:cxn modelId="{9F5FDAA8-D10B-4977-8B3A-B6597EC28263}" type="presParOf" srcId="{E6A5CB41-433C-449F-8807-C169A09E9224}" destId="{97BB9999-3C74-4C72-A4EC-A38CA02BBAA9}" srcOrd="0" destOrd="0" presId="urn:microsoft.com/office/officeart/2018/2/layout/IconVerticalSolidList"/>
    <dgm:cxn modelId="{D73EEAE1-6EB0-493B-921B-CE1BF03B9A24}" type="presParOf" srcId="{E6A5CB41-433C-449F-8807-C169A09E9224}" destId="{3D25FFC3-C521-4D89-952B-DB719742138F}" srcOrd="1" destOrd="0" presId="urn:microsoft.com/office/officeart/2018/2/layout/IconVerticalSolidList"/>
    <dgm:cxn modelId="{6DC63EE7-BCEC-48DD-9286-A0AE9B71A72F}" type="presParOf" srcId="{E6A5CB41-433C-449F-8807-C169A09E9224}" destId="{DE49493C-3BC7-46D0-90BE-79D8EB9154DF}" srcOrd="2" destOrd="0" presId="urn:microsoft.com/office/officeart/2018/2/layout/IconVerticalSolidList"/>
    <dgm:cxn modelId="{99D85BE9-9458-48CF-B07E-B689D35D0B51}" type="presParOf" srcId="{E6A5CB41-433C-449F-8807-C169A09E9224}" destId="{793EA7DD-32BF-4E28-9C6B-1A870F6B27BD}" srcOrd="3" destOrd="0" presId="urn:microsoft.com/office/officeart/2018/2/layout/IconVerticalSolidList"/>
    <dgm:cxn modelId="{8C1E35EA-A415-49B5-8518-2BA6658D8838}" type="presParOf" srcId="{E6A5CB41-433C-449F-8807-C169A09E9224}" destId="{03949B59-5C52-4C3B-A2BA-4CCC97924983}" srcOrd="4" destOrd="0" presId="urn:microsoft.com/office/officeart/2018/2/layout/IconVerticalSolidList"/>
    <dgm:cxn modelId="{E68AA1F4-6D5B-404E-A70B-08CE0DD14AB1}" type="presParOf" srcId="{79336701-CCBB-4A21-8D9B-907274EAC7C6}" destId="{3B4A8B19-6E77-4D30-834E-E7862D43240B}" srcOrd="5" destOrd="0" presId="urn:microsoft.com/office/officeart/2018/2/layout/IconVerticalSolidList"/>
    <dgm:cxn modelId="{7D2DCABA-ED31-4F93-B95F-930F6B91B115}" type="presParOf" srcId="{79336701-CCBB-4A21-8D9B-907274EAC7C6}" destId="{CC37D73E-4B3B-4441-9AFF-74697DB8728B}" srcOrd="6" destOrd="0" presId="urn:microsoft.com/office/officeart/2018/2/layout/IconVerticalSolidList"/>
    <dgm:cxn modelId="{093B34B8-B5AF-4644-8B8F-EB60814975F9}" type="presParOf" srcId="{CC37D73E-4B3B-4441-9AFF-74697DB8728B}" destId="{89E60E2A-53A4-46CE-9ECA-34E55EB5F307}" srcOrd="0" destOrd="0" presId="urn:microsoft.com/office/officeart/2018/2/layout/IconVerticalSolidList"/>
    <dgm:cxn modelId="{44898E38-B947-4750-8918-4B9CA73EF975}" type="presParOf" srcId="{CC37D73E-4B3B-4441-9AFF-74697DB8728B}" destId="{52B5121F-7077-44C0-87CB-9E7957753724}" srcOrd="1" destOrd="0" presId="urn:microsoft.com/office/officeart/2018/2/layout/IconVerticalSolidList"/>
    <dgm:cxn modelId="{13356505-3DED-46E7-A862-F72423FAC28C}" type="presParOf" srcId="{CC37D73E-4B3B-4441-9AFF-74697DB8728B}" destId="{A5F43254-6F78-4FC4-A857-E6A6B14E510A}" srcOrd="2" destOrd="0" presId="urn:microsoft.com/office/officeart/2018/2/layout/IconVerticalSolidList"/>
    <dgm:cxn modelId="{7013A47C-FEB8-4D99-AF71-BDB8CCB8080B}" type="presParOf" srcId="{CC37D73E-4B3B-4441-9AFF-74697DB8728B}" destId="{E37EE4B2-C0A8-4587-960C-0C4AA0AE8106}" srcOrd="3" destOrd="0" presId="urn:microsoft.com/office/officeart/2018/2/layout/IconVerticalSolidList"/>
    <dgm:cxn modelId="{762A4DA9-D4EC-41FE-B544-FC461BCD954C}" type="presParOf" srcId="{CC37D73E-4B3B-4441-9AFF-74697DB8728B}" destId="{1C19CAF7-DDEE-4595-90EA-2EDF35662C43}" srcOrd="4" destOrd="0" presId="urn:microsoft.com/office/officeart/2018/2/layout/IconVerticalSoli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F2C6F-485A-4BA5-9019-48143CCEBABF}">
      <dsp:nvSpPr>
        <dsp:cNvPr id="0" name=""/>
        <dsp:cNvSpPr/>
      </dsp:nvSpPr>
      <dsp:spPr>
        <a:xfrm>
          <a:off x="0" y="4131"/>
          <a:ext cx="12192000" cy="8800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44EF08-B5FD-4BAF-9158-0A7EAF18AE3E}">
      <dsp:nvSpPr>
        <dsp:cNvPr id="0" name=""/>
        <dsp:cNvSpPr/>
      </dsp:nvSpPr>
      <dsp:spPr>
        <a:xfrm>
          <a:off x="266208" y="202138"/>
          <a:ext cx="484015" cy="484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4CC520-7468-4E97-B2E0-2297DC31D458}">
      <dsp:nvSpPr>
        <dsp:cNvPr id="0" name=""/>
        <dsp:cNvSpPr/>
      </dsp:nvSpPr>
      <dsp:spPr>
        <a:xfrm>
          <a:off x="1016433" y="4131"/>
          <a:ext cx="11175566" cy="88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36" tIns="93136" rIns="93136" bIns="93136" numCol="1" spcCol="1270" anchor="ctr" anchorCtr="0">
          <a:noAutofit/>
        </a:bodyPr>
        <a:lstStyle/>
        <a:p>
          <a:pPr marL="0" lvl="0" indent="0" algn="l" defTabSz="844550">
            <a:lnSpc>
              <a:spcPct val="100000"/>
            </a:lnSpc>
            <a:spcBef>
              <a:spcPct val="0"/>
            </a:spcBef>
            <a:spcAft>
              <a:spcPct val="35000"/>
            </a:spcAft>
            <a:buNone/>
          </a:pPr>
          <a:r>
            <a:rPr lang="nl-NL" sz="1900" kern="1200">
              <a:latin typeface="+mn-lt"/>
              <a:cs typeface="Poppins" panose="00000500000000000000" pitchFamily="2" charset="0"/>
            </a:rPr>
            <a:t>Om zijn </a:t>
          </a:r>
          <a:r>
            <a:rPr lang="nl-NL" sz="1900" b="1" kern="1200">
              <a:latin typeface="+mn-lt"/>
              <a:cs typeface="Poppins" panose="00000500000000000000" pitchFamily="2" charset="0"/>
            </a:rPr>
            <a:t>loopbaanontwikkeling </a:t>
          </a:r>
          <a:r>
            <a:rPr lang="nl-NL" sz="1900" kern="1200">
              <a:latin typeface="+mn-lt"/>
              <a:cs typeface="Poppins" panose="00000500000000000000" pitchFamily="2" charset="0"/>
            </a:rPr>
            <a:t>in beeld te brengen (samenvatting/conclusie). </a:t>
          </a:r>
          <a:endParaRPr lang="en-US" sz="1900" kern="1200">
            <a:latin typeface="+mn-lt"/>
            <a:cs typeface="Poppins" panose="00000500000000000000" pitchFamily="2" charset="0"/>
          </a:endParaRPr>
        </a:p>
      </dsp:txBody>
      <dsp:txXfrm>
        <a:off x="1016433" y="4131"/>
        <a:ext cx="11175566" cy="880028"/>
      </dsp:txXfrm>
    </dsp:sp>
    <dsp:sp modelId="{1CF550D9-C354-4772-839F-9162362C8E63}">
      <dsp:nvSpPr>
        <dsp:cNvPr id="0" name=""/>
        <dsp:cNvSpPr/>
      </dsp:nvSpPr>
      <dsp:spPr>
        <a:xfrm>
          <a:off x="0" y="1104167"/>
          <a:ext cx="12192000" cy="8800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AAF5A-999C-4296-A48D-11EC12239551}">
      <dsp:nvSpPr>
        <dsp:cNvPr id="0" name=""/>
        <dsp:cNvSpPr/>
      </dsp:nvSpPr>
      <dsp:spPr>
        <a:xfrm>
          <a:off x="266208" y="1302174"/>
          <a:ext cx="484015" cy="484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44910A-8DDD-4881-B6E4-F33CBC7F11B9}">
      <dsp:nvSpPr>
        <dsp:cNvPr id="0" name=""/>
        <dsp:cNvSpPr/>
      </dsp:nvSpPr>
      <dsp:spPr>
        <a:xfrm>
          <a:off x="1016433" y="1104167"/>
          <a:ext cx="11175566" cy="88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36" tIns="93136" rIns="93136" bIns="93136" numCol="1" spcCol="1270" anchor="ctr" anchorCtr="0">
          <a:noAutofit/>
        </a:bodyPr>
        <a:lstStyle/>
        <a:p>
          <a:pPr marL="0" lvl="0" indent="0" algn="l" defTabSz="844550">
            <a:lnSpc>
              <a:spcPct val="100000"/>
            </a:lnSpc>
            <a:spcBef>
              <a:spcPct val="0"/>
            </a:spcBef>
            <a:spcAft>
              <a:spcPct val="35000"/>
            </a:spcAft>
            <a:buNone/>
          </a:pPr>
          <a:r>
            <a:rPr lang="nl-NL" sz="1900" kern="1200" dirty="0">
              <a:latin typeface="+mn-lt"/>
              <a:cs typeface="Poppins" panose="00000500000000000000" pitchFamily="2" charset="0"/>
            </a:rPr>
            <a:t>Bij de </a:t>
          </a:r>
          <a:r>
            <a:rPr lang="nl-NL" sz="1900" b="1" kern="1200" dirty="0">
              <a:latin typeface="+mn-lt"/>
              <a:cs typeface="Poppins" panose="00000500000000000000" pitchFamily="2" charset="0"/>
            </a:rPr>
            <a:t>reflectie</a:t>
          </a:r>
          <a:r>
            <a:rPr lang="nl-NL" sz="1900" kern="1200" dirty="0">
              <a:latin typeface="+mn-lt"/>
              <a:cs typeface="Poppins" panose="00000500000000000000" pitchFamily="2" charset="0"/>
            </a:rPr>
            <a:t> op de gemaakte </a:t>
          </a:r>
          <a:r>
            <a:rPr lang="nl-NL" sz="1900" b="1" kern="1200" dirty="0">
              <a:latin typeface="+mn-lt"/>
              <a:cs typeface="Poppins" panose="00000500000000000000" pitchFamily="2" charset="0"/>
            </a:rPr>
            <a:t>keuze </a:t>
          </a:r>
          <a:r>
            <a:rPr lang="nl-NL" sz="1900" kern="1200" dirty="0">
              <a:latin typeface="+mn-lt"/>
              <a:cs typeface="Poppins" panose="00000500000000000000" pitchFamily="2" charset="0"/>
            </a:rPr>
            <a:t>of om </a:t>
          </a:r>
          <a:r>
            <a:rPr lang="nl-NL" sz="1900" b="1" kern="1200" dirty="0">
              <a:latin typeface="+mn-lt"/>
              <a:cs typeface="Poppins" panose="00000500000000000000" pitchFamily="2" charset="0"/>
            </a:rPr>
            <a:t>bewuste keuzes </a:t>
          </a:r>
          <a:r>
            <a:rPr lang="nl-NL" sz="1900" kern="1200" dirty="0">
              <a:latin typeface="+mn-lt"/>
              <a:cs typeface="Poppins" panose="00000500000000000000" pitchFamily="2" charset="0"/>
            </a:rPr>
            <a:t>te maken en hier een </a:t>
          </a:r>
          <a:r>
            <a:rPr lang="nl-NL" sz="1900" b="1" kern="1200" dirty="0">
              <a:latin typeface="+mn-lt"/>
              <a:cs typeface="Poppins" panose="00000500000000000000" pitchFamily="2" charset="0"/>
            </a:rPr>
            <a:t>vervolg</a:t>
          </a:r>
          <a:r>
            <a:rPr lang="nl-NL" sz="1900" kern="1200" dirty="0">
              <a:latin typeface="+mn-lt"/>
              <a:cs typeface="Poppins" panose="00000500000000000000" pitchFamily="2" charset="0"/>
            </a:rPr>
            <a:t> aan te geven (Kansrijk opleiden). </a:t>
          </a:r>
          <a:endParaRPr lang="en-US" sz="1900" kern="1200" dirty="0">
            <a:latin typeface="+mn-lt"/>
            <a:cs typeface="Poppins" panose="00000500000000000000" pitchFamily="2" charset="0"/>
          </a:endParaRPr>
        </a:p>
      </dsp:txBody>
      <dsp:txXfrm>
        <a:off x="1016433" y="1104167"/>
        <a:ext cx="11175566" cy="880028"/>
      </dsp:txXfrm>
    </dsp:sp>
    <dsp:sp modelId="{2143B393-0D46-4EF8-91C4-EA8934937B71}">
      <dsp:nvSpPr>
        <dsp:cNvPr id="0" name=""/>
        <dsp:cNvSpPr/>
      </dsp:nvSpPr>
      <dsp:spPr>
        <a:xfrm>
          <a:off x="0" y="2204204"/>
          <a:ext cx="12192000" cy="8800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8401B-2D5E-4E32-B28D-0A4B94535AF4}">
      <dsp:nvSpPr>
        <dsp:cNvPr id="0" name=""/>
        <dsp:cNvSpPr/>
      </dsp:nvSpPr>
      <dsp:spPr>
        <a:xfrm>
          <a:off x="266208" y="2402210"/>
          <a:ext cx="484015" cy="484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D43197-58D3-46AB-A8CD-B41AC1B5D2F1}">
      <dsp:nvSpPr>
        <dsp:cNvPr id="0" name=""/>
        <dsp:cNvSpPr/>
      </dsp:nvSpPr>
      <dsp:spPr>
        <a:xfrm>
          <a:off x="1016433" y="2204204"/>
          <a:ext cx="11175566" cy="88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36" tIns="93136" rIns="93136" bIns="93136" numCol="1" spcCol="1270" anchor="ctr" anchorCtr="0">
          <a:noAutofit/>
        </a:bodyPr>
        <a:lstStyle/>
        <a:p>
          <a:pPr marL="0" lvl="0" indent="0" algn="l" defTabSz="844550">
            <a:lnSpc>
              <a:spcPct val="100000"/>
            </a:lnSpc>
            <a:spcBef>
              <a:spcPct val="0"/>
            </a:spcBef>
            <a:spcAft>
              <a:spcPct val="35000"/>
            </a:spcAft>
            <a:buNone/>
          </a:pPr>
          <a:r>
            <a:rPr lang="nl-NL" sz="1900" kern="1200">
              <a:latin typeface="+mn-lt"/>
              <a:cs typeface="Poppins" panose="00000500000000000000" pitchFamily="2" charset="0"/>
            </a:rPr>
            <a:t>Om zichzelf te </a:t>
          </a:r>
          <a:r>
            <a:rPr lang="nl-NL" sz="1900" b="1" kern="1200">
              <a:latin typeface="+mn-lt"/>
              <a:cs typeface="Poppins" panose="00000500000000000000" pitchFamily="2" charset="0"/>
            </a:rPr>
            <a:t>presenteren/introduceren </a:t>
          </a:r>
          <a:r>
            <a:rPr lang="nl-NL" sz="1900" kern="1200">
              <a:latin typeface="+mn-lt"/>
              <a:cs typeface="Poppins" panose="00000500000000000000" pitchFamily="2" charset="0"/>
            </a:rPr>
            <a:t>zodat hij beter in </a:t>
          </a:r>
          <a:r>
            <a:rPr lang="nl-NL" sz="1900" b="1" kern="1200">
              <a:latin typeface="+mn-lt"/>
              <a:cs typeface="Poppins" panose="00000500000000000000" pitchFamily="2" charset="0"/>
            </a:rPr>
            <a:t>beeld is bij / gekend wordt </a:t>
          </a:r>
          <a:r>
            <a:rPr lang="nl-NL" sz="1900" kern="1200">
              <a:latin typeface="+mn-lt"/>
              <a:cs typeface="Poppins" panose="00000500000000000000" pitchFamily="2" charset="0"/>
            </a:rPr>
            <a:t>op het mbo</a:t>
          </a:r>
          <a:r>
            <a:rPr lang="nl-NL" sz="1900" kern="1200">
              <a:latin typeface="+mn-lt"/>
            </a:rPr>
            <a:t>. </a:t>
          </a:r>
          <a:endParaRPr lang="en-US" sz="1900" kern="1200">
            <a:latin typeface="+mn-lt"/>
          </a:endParaRPr>
        </a:p>
      </dsp:txBody>
      <dsp:txXfrm>
        <a:off x="1016433" y="2204204"/>
        <a:ext cx="11175566" cy="880028"/>
      </dsp:txXfrm>
    </dsp:sp>
    <dsp:sp modelId="{A9558465-ABF4-4ED8-87C6-A28182A45763}">
      <dsp:nvSpPr>
        <dsp:cNvPr id="0" name=""/>
        <dsp:cNvSpPr/>
      </dsp:nvSpPr>
      <dsp:spPr>
        <a:xfrm>
          <a:off x="0" y="3304240"/>
          <a:ext cx="12192000" cy="8800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6E6FEC-BADE-468C-8267-356F09F22E97}">
      <dsp:nvSpPr>
        <dsp:cNvPr id="0" name=""/>
        <dsp:cNvSpPr/>
      </dsp:nvSpPr>
      <dsp:spPr>
        <a:xfrm>
          <a:off x="266208" y="3502246"/>
          <a:ext cx="484015" cy="4840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1590DD-1FB3-49CE-8ED3-664C350E21D2}">
      <dsp:nvSpPr>
        <dsp:cNvPr id="0" name=""/>
        <dsp:cNvSpPr/>
      </dsp:nvSpPr>
      <dsp:spPr>
        <a:xfrm>
          <a:off x="1016433" y="3304240"/>
          <a:ext cx="11175566" cy="88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36" tIns="93136" rIns="93136" bIns="93136" numCol="1" spcCol="1270" anchor="ctr" anchorCtr="0">
          <a:noAutofit/>
        </a:bodyPr>
        <a:lstStyle/>
        <a:p>
          <a:pPr marL="0" lvl="0" indent="0" algn="l" defTabSz="844550">
            <a:lnSpc>
              <a:spcPct val="100000"/>
            </a:lnSpc>
            <a:spcBef>
              <a:spcPct val="0"/>
            </a:spcBef>
            <a:spcAft>
              <a:spcPct val="35000"/>
            </a:spcAft>
            <a:buNone/>
          </a:pPr>
          <a:r>
            <a:rPr lang="nl-NL" sz="1900" kern="1200" dirty="0">
              <a:latin typeface="+mn-lt"/>
              <a:cs typeface="Poppins" panose="00000500000000000000" pitchFamily="2" charset="0"/>
            </a:rPr>
            <a:t>Het loopbaandossier  kan </a:t>
          </a:r>
          <a:r>
            <a:rPr lang="nl-NL" sz="1900" b="1" kern="1200" dirty="0">
              <a:latin typeface="+mn-lt"/>
              <a:cs typeface="Poppins" panose="00000500000000000000" pitchFamily="2" charset="0"/>
            </a:rPr>
            <a:t>de start zijn van de loopbaanbegeleiding </a:t>
          </a:r>
          <a:r>
            <a:rPr lang="nl-NL" sz="1900" kern="1200" dirty="0">
              <a:latin typeface="+mn-lt"/>
              <a:cs typeface="Poppins" panose="00000500000000000000" pitchFamily="2" charset="0"/>
            </a:rPr>
            <a:t>op het mbo en voortgang geven aan waar de student gebleven is( </a:t>
          </a:r>
          <a:r>
            <a:rPr lang="nl-NL" sz="1900" b="1" kern="1200" dirty="0">
              <a:latin typeface="+mn-lt"/>
              <a:cs typeface="Poppins" panose="00000500000000000000" pitchFamily="2" charset="0"/>
            </a:rPr>
            <a:t>doorlopende leer-ontwikkellijn /maatwerk &amp; flexibilisering)</a:t>
          </a:r>
          <a:endParaRPr lang="en-US" sz="1900" kern="1200" dirty="0">
            <a:latin typeface="+mn-lt"/>
            <a:cs typeface="Poppins" panose="00000500000000000000" pitchFamily="2" charset="0"/>
          </a:endParaRPr>
        </a:p>
      </dsp:txBody>
      <dsp:txXfrm>
        <a:off x="1016433" y="3304240"/>
        <a:ext cx="11175566" cy="880028"/>
      </dsp:txXfrm>
    </dsp:sp>
    <dsp:sp modelId="{C9243EF9-F4EE-4875-8B0A-0A99EF7EE4E6}">
      <dsp:nvSpPr>
        <dsp:cNvPr id="0" name=""/>
        <dsp:cNvSpPr/>
      </dsp:nvSpPr>
      <dsp:spPr>
        <a:xfrm>
          <a:off x="0" y="4404276"/>
          <a:ext cx="12192000" cy="8800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8DF4A1-1CF4-425F-910F-2453B6674BC1}">
      <dsp:nvSpPr>
        <dsp:cNvPr id="0" name=""/>
        <dsp:cNvSpPr/>
      </dsp:nvSpPr>
      <dsp:spPr>
        <a:xfrm>
          <a:off x="266208" y="4602282"/>
          <a:ext cx="484015" cy="4840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94DBBD-EEFA-4FDC-B42D-61A52AA18241}">
      <dsp:nvSpPr>
        <dsp:cNvPr id="0" name=""/>
        <dsp:cNvSpPr/>
      </dsp:nvSpPr>
      <dsp:spPr>
        <a:xfrm>
          <a:off x="1016433" y="4404276"/>
          <a:ext cx="11175566" cy="88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36" tIns="93136" rIns="93136" bIns="93136" numCol="1" spcCol="1270" anchor="ctr" anchorCtr="0">
          <a:noAutofit/>
        </a:bodyPr>
        <a:lstStyle/>
        <a:p>
          <a:pPr marL="0" lvl="0" indent="0" algn="l" defTabSz="844550">
            <a:lnSpc>
              <a:spcPct val="100000"/>
            </a:lnSpc>
            <a:spcBef>
              <a:spcPct val="0"/>
            </a:spcBef>
            <a:spcAft>
              <a:spcPct val="35000"/>
            </a:spcAft>
            <a:buNone/>
          </a:pPr>
          <a:r>
            <a:rPr lang="nl-NL" sz="1900" kern="1200" dirty="0">
              <a:latin typeface="+mn-lt"/>
            </a:rPr>
            <a:t>Sluit aan bij ontwikkelingen zoals een </a:t>
          </a:r>
          <a:r>
            <a:rPr lang="nl-NL" sz="1900" b="1" kern="1200" dirty="0">
              <a:latin typeface="+mn-lt"/>
            </a:rPr>
            <a:t>digitale persoonlijke wallet, </a:t>
          </a:r>
          <a:r>
            <a:rPr lang="nl-NL" sz="1900" b="1" kern="1200" dirty="0" err="1">
              <a:latin typeface="+mn-lt"/>
            </a:rPr>
            <a:t>microcredentials</a:t>
          </a:r>
          <a:r>
            <a:rPr lang="nl-NL" sz="1900" kern="1200" dirty="0">
              <a:latin typeface="+mn-lt"/>
            </a:rPr>
            <a:t>, </a:t>
          </a:r>
          <a:r>
            <a:rPr lang="nl-NL" sz="1900" b="1" kern="1200" dirty="0">
              <a:latin typeface="+mn-lt"/>
            </a:rPr>
            <a:t>badges </a:t>
          </a:r>
          <a:r>
            <a:rPr lang="nl-NL" sz="1900" kern="1200" dirty="0">
              <a:latin typeface="+mn-lt"/>
            </a:rPr>
            <a:t>en </a:t>
          </a:r>
          <a:r>
            <a:rPr lang="nl-NL" sz="1900" b="1" kern="1200" dirty="0">
              <a:latin typeface="+mn-lt"/>
            </a:rPr>
            <a:t>portfolio-opbouw (LLO).</a:t>
          </a:r>
        </a:p>
      </dsp:txBody>
      <dsp:txXfrm>
        <a:off x="1016433" y="4404276"/>
        <a:ext cx="11175566" cy="880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0AD45-AD5B-440E-80C7-D414A53E4FE5}">
      <dsp:nvSpPr>
        <dsp:cNvPr id="0" name=""/>
        <dsp:cNvSpPr/>
      </dsp:nvSpPr>
      <dsp:spPr>
        <a:xfrm>
          <a:off x="3897597" y="2860677"/>
          <a:ext cx="699031" cy="1470916"/>
        </a:xfrm>
        <a:custGeom>
          <a:avLst/>
          <a:gdLst/>
          <a:ahLst/>
          <a:cxnLst/>
          <a:rect l="0" t="0" r="0" b="0"/>
          <a:pathLst>
            <a:path>
              <a:moveTo>
                <a:pt x="0" y="0"/>
              </a:moveTo>
              <a:lnTo>
                <a:pt x="349515" y="0"/>
              </a:lnTo>
              <a:lnTo>
                <a:pt x="349515" y="1470916"/>
              </a:lnTo>
              <a:lnTo>
                <a:pt x="699031" y="14709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1C434E-0D49-4AEF-B156-A7572CDD855E}">
      <dsp:nvSpPr>
        <dsp:cNvPr id="0" name=""/>
        <dsp:cNvSpPr/>
      </dsp:nvSpPr>
      <dsp:spPr>
        <a:xfrm>
          <a:off x="3897597" y="2782955"/>
          <a:ext cx="699031" cy="91440"/>
        </a:xfrm>
        <a:custGeom>
          <a:avLst/>
          <a:gdLst/>
          <a:ahLst/>
          <a:cxnLst/>
          <a:rect l="0" t="0" r="0" b="0"/>
          <a:pathLst>
            <a:path>
              <a:moveTo>
                <a:pt x="0" y="77722"/>
              </a:moveTo>
              <a:lnTo>
                <a:pt x="349515" y="77722"/>
              </a:lnTo>
              <a:lnTo>
                <a:pt x="349515" y="45720"/>
              </a:lnTo>
              <a:lnTo>
                <a:pt x="69903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560D02-CEDD-4113-8E63-7CCA4D1E66FF}">
      <dsp:nvSpPr>
        <dsp:cNvPr id="0" name=""/>
        <dsp:cNvSpPr/>
      </dsp:nvSpPr>
      <dsp:spPr>
        <a:xfrm>
          <a:off x="3897597" y="1357759"/>
          <a:ext cx="699031" cy="1502918"/>
        </a:xfrm>
        <a:custGeom>
          <a:avLst/>
          <a:gdLst/>
          <a:ahLst/>
          <a:cxnLst/>
          <a:rect l="0" t="0" r="0" b="0"/>
          <a:pathLst>
            <a:path>
              <a:moveTo>
                <a:pt x="0" y="1502918"/>
              </a:moveTo>
              <a:lnTo>
                <a:pt x="349515" y="1502918"/>
              </a:lnTo>
              <a:lnTo>
                <a:pt x="349515" y="0"/>
              </a:lnTo>
              <a:lnTo>
                <a:pt x="69903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C2E9FA-2580-4F8F-AE2C-48CB2D97A406}">
      <dsp:nvSpPr>
        <dsp:cNvPr id="0" name=""/>
        <dsp:cNvSpPr/>
      </dsp:nvSpPr>
      <dsp:spPr>
        <a:xfrm>
          <a:off x="1263" y="2265591"/>
          <a:ext cx="3896333" cy="1190172"/>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b="1" i="1" kern="1200">
              <a:solidFill>
                <a:schemeClr val="bg1"/>
              </a:solidFill>
              <a:latin typeface="Calibri" panose="020F0502020204030204" pitchFamily="34" charset="0"/>
              <a:cs typeface="Calibri" panose="020F0502020204030204" pitchFamily="34" charset="0"/>
            </a:rPr>
            <a:t>Een omgeving die contextrijk, levensecht en ervaringsgericht is. </a:t>
          </a:r>
        </a:p>
        <a:p>
          <a:pPr marL="0" lvl="0" indent="0" algn="ctr" defTabSz="800100">
            <a:lnSpc>
              <a:spcPct val="90000"/>
            </a:lnSpc>
            <a:spcBef>
              <a:spcPct val="0"/>
            </a:spcBef>
            <a:spcAft>
              <a:spcPct val="35000"/>
            </a:spcAft>
            <a:buNone/>
          </a:pPr>
          <a:r>
            <a:rPr lang="nl-NL" sz="1800" b="1" i="1" kern="1200">
              <a:solidFill>
                <a:schemeClr val="bg1"/>
              </a:solidFill>
              <a:latin typeface="Calibri" panose="020F0502020204030204" pitchFamily="34" charset="0"/>
              <a:cs typeface="Calibri" panose="020F0502020204030204" pitchFamily="34" charset="0"/>
            </a:rPr>
            <a:t>Het beroep en de beroepsidentiteit als uitgangspunt </a:t>
          </a:r>
          <a:endParaRPr lang="nl-NL" sz="1800" kern="1200" noProof="0">
            <a:solidFill>
              <a:schemeClr val="bg1"/>
            </a:solidFill>
            <a:latin typeface="Calibri" panose="020F0502020204030204" pitchFamily="34" charset="0"/>
            <a:cs typeface="Calibri" panose="020F0502020204030204" pitchFamily="34" charset="0"/>
          </a:endParaRPr>
        </a:p>
      </dsp:txBody>
      <dsp:txXfrm>
        <a:off x="1263" y="2265591"/>
        <a:ext cx="3896333" cy="1190172"/>
      </dsp:txXfrm>
    </dsp:sp>
    <dsp:sp modelId="{2F12F0C7-7090-49AB-8465-B4B9C305C951}">
      <dsp:nvSpPr>
        <dsp:cNvPr id="0" name=""/>
        <dsp:cNvSpPr/>
      </dsp:nvSpPr>
      <dsp:spPr>
        <a:xfrm>
          <a:off x="4596629" y="856749"/>
          <a:ext cx="3547866" cy="1002019"/>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l" defTabSz="755650">
            <a:lnSpc>
              <a:spcPct val="90000"/>
            </a:lnSpc>
            <a:spcBef>
              <a:spcPct val="0"/>
            </a:spcBef>
            <a:spcAft>
              <a:spcPct val="35000"/>
            </a:spcAft>
            <a:buNone/>
          </a:pPr>
          <a:r>
            <a:rPr lang="nl-NL" sz="1700" b="1" u="sng"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Ervaren </a:t>
          </a:r>
        </a:p>
        <a:p>
          <a:pPr marL="0" lvl="0" indent="0" algn="l" defTabSz="755650">
            <a:lnSpc>
              <a:spcPct val="90000"/>
            </a:lnSpc>
            <a:spcBef>
              <a:spcPct val="0"/>
            </a:spcBef>
            <a:spcAft>
              <a:spcPct val="35000"/>
            </a:spcAft>
            <a:buNone/>
          </a:pPr>
          <a:r>
            <a:rPr lang="nl-NL" sz="1700" b="1" kern="120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Authentiek /functioneel met levensechte, praktijk-(-opdrachten)</a:t>
          </a:r>
          <a:endParaRPr lang="en-US" sz="1700" b="1" u="sng" kern="1200">
            <a:solidFill>
              <a:schemeClr val="bg1"/>
            </a:solidFill>
            <a:latin typeface="Calibri" panose="020F0502020204030204" pitchFamily="34" charset="0"/>
            <a:cs typeface="Calibri" panose="020F0502020204030204" pitchFamily="34" charset="0"/>
          </a:endParaRPr>
        </a:p>
      </dsp:txBody>
      <dsp:txXfrm>
        <a:off x="4596629" y="856749"/>
        <a:ext cx="3547866" cy="1002019"/>
      </dsp:txXfrm>
    </dsp:sp>
    <dsp:sp modelId="{670250C0-0079-4952-952D-95F7CE184728}">
      <dsp:nvSpPr>
        <dsp:cNvPr id="0" name=""/>
        <dsp:cNvSpPr/>
      </dsp:nvSpPr>
      <dsp:spPr>
        <a:xfrm>
          <a:off x="4596629" y="2295663"/>
          <a:ext cx="3495159" cy="106602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l" defTabSz="755650">
            <a:lnSpc>
              <a:spcPct val="90000"/>
            </a:lnSpc>
            <a:spcBef>
              <a:spcPct val="0"/>
            </a:spcBef>
            <a:spcAft>
              <a:spcPct val="35000"/>
            </a:spcAft>
            <a:buNone/>
          </a:pPr>
          <a:r>
            <a:rPr lang="nl-NL" sz="1700" b="1" u="sng" kern="1200">
              <a:latin typeface="Calibri" panose="020F0502020204030204" pitchFamily="34" charset="0"/>
              <a:cs typeface="Calibri" panose="020F0502020204030204" pitchFamily="34" charset="0"/>
            </a:rPr>
            <a:t>Reflectief en dialogisch</a:t>
          </a:r>
        </a:p>
        <a:p>
          <a:pPr marL="0" lvl="0" indent="0" algn="l" defTabSz="755650">
            <a:lnSpc>
              <a:spcPct val="90000"/>
            </a:lnSpc>
            <a:spcBef>
              <a:spcPct val="0"/>
            </a:spcBef>
            <a:spcAft>
              <a:spcPct val="35000"/>
            </a:spcAft>
            <a:buNone/>
          </a:pPr>
          <a:r>
            <a:rPr lang="nl-NL" sz="1700" b="1" kern="1200">
              <a:latin typeface="Calibri" panose="020F0502020204030204" pitchFamily="34" charset="0"/>
              <a:cs typeface="Calibri" panose="020F0502020204030204" pitchFamily="34" charset="0"/>
            </a:rPr>
            <a:t>De student kijkt terug en geeft betekenis aan, ’wat zegt dit over mij, wat wil ik verder ontwikkelen’? </a:t>
          </a:r>
          <a:endParaRPr lang="en-US" sz="1700" kern="1200">
            <a:latin typeface="Calibri" panose="020F0502020204030204" pitchFamily="34" charset="0"/>
            <a:cs typeface="Calibri" panose="020F0502020204030204" pitchFamily="34" charset="0"/>
          </a:endParaRPr>
        </a:p>
      </dsp:txBody>
      <dsp:txXfrm>
        <a:off x="4596629" y="2295663"/>
        <a:ext cx="3495159" cy="1066023"/>
      </dsp:txXfrm>
    </dsp:sp>
    <dsp:sp modelId="{126C20B6-7F88-4FE8-8DBB-CDF1F3D1995A}">
      <dsp:nvSpPr>
        <dsp:cNvPr id="0" name=""/>
        <dsp:cNvSpPr/>
      </dsp:nvSpPr>
      <dsp:spPr>
        <a:xfrm>
          <a:off x="4596629" y="3798582"/>
          <a:ext cx="3495159" cy="1066023"/>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l" defTabSz="755650">
            <a:lnSpc>
              <a:spcPct val="90000"/>
            </a:lnSpc>
            <a:spcBef>
              <a:spcPct val="0"/>
            </a:spcBef>
            <a:spcAft>
              <a:spcPct val="35000"/>
            </a:spcAft>
            <a:buNone/>
          </a:pPr>
          <a:r>
            <a:rPr lang="nl-NL" sz="1700" b="1" u="sng" kern="1200">
              <a:latin typeface="Calibri" panose="020F0502020204030204" pitchFamily="34" charset="0"/>
              <a:cs typeface="Calibri" panose="020F0502020204030204" pitchFamily="34" charset="0"/>
            </a:rPr>
            <a:t>Loopbaan-/vraagsturing </a:t>
          </a:r>
          <a:r>
            <a:rPr lang="nl-NL" sz="1700" b="1" kern="1200">
              <a:latin typeface="Calibri" panose="020F0502020204030204" pitchFamily="34" charset="0"/>
              <a:cs typeface="Calibri" panose="020F0502020204030204" pitchFamily="34" charset="0"/>
            </a:rPr>
            <a:t>De student kijkt vooruit, wat betekent dit voor de volgende stap/keuze? </a:t>
          </a:r>
          <a:br>
            <a:rPr lang="nl-NL" sz="1700" b="1" kern="1200"/>
          </a:br>
          <a:endParaRPr lang="en-US" sz="1700" kern="1200"/>
        </a:p>
      </dsp:txBody>
      <dsp:txXfrm>
        <a:off x="4596629" y="3798582"/>
        <a:ext cx="3495159" cy="10660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971C4-103D-4785-B704-50172E814579}">
      <dsp:nvSpPr>
        <dsp:cNvPr id="0" name=""/>
        <dsp:cNvSpPr/>
      </dsp:nvSpPr>
      <dsp:spPr>
        <a:xfrm>
          <a:off x="2" y="0"/>
          <a:ext cx="10448752" cy="5560817"/>
        </a:xfrm>
        <a:prstGeom prst="rightArrow">
          <a:avLst/>
        </a:prstGeom>
        <a:solidFill>
          <a:srgbClr val="002060"/>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E92C6C1-DA7E-44D2-B07F-D85DE6468A87}">
      <dsp:nvSpPr>
        <dsp:cNvPr id="0" name=""/>
        <dsp:cNvSpPr/>
      </dsp:nvSpPr>
      <dsp:spPr>
        <a:xfrm>
          <a:off x="95606" y="1667822"/>
          <a:ext cx="3134627" cy="222432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Coaches maken start met RL</a:t>
          </a:r>
          <a:br>
            <a:rPr lang="nl-NL" sz="2000" kern="1200"/>
          </a:br>
          <a:r>
            <a:rPr lang="nl-NL" sz="2000" kern="1200"/>
            <a:t> </a:t>
          </a:r>
          <a:br>
            <a:rPr lang="nl-NL" sz="2000" kern="1200"/>
          </a:br>
          <a:r>
            <a:rPr lang="nl-NL" sz="1600" kern="1200"/>
            <a:t>(hoe, wat, waarom?)</a:t>
          </a:r>
          <a:endParaRPr lang="nl-NL" sz="2000" kern="1200"/>
        </a:p>
      </dsp:txBody>
      <dsp:txXfrm>
        <a:off x="204189" y="1776405"/>
        <a:ext cx="2917461" cy="2007160"/>
      </dsp:txXfrm>
    </dsp:sp>
    <dsp:sp modelId="{AF5E7946-1A46-4AC8-99BC-9E26104FACE2}">
      <dsp:nvSpPr>
        <dsp:cNvPr id="0" name=""/>
        <dsp:cNvSpPr/>
      </dsp:nvSpPr>
      <dsp:spPr>
        <a:xfrm>
          <a:off x="3474185" y="1667822"/>
          <a:ext cx="3134627" cy="222432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RL vullen als samenvatting van het loopbaanproces </a:t>
          </a:r>
          <a:br>
            <a:rPr lang="nl-NL" sz="2000" kern="1200"/>
          </a:br>
          <a:br>
            <a:rPr lang="nl-NL" sz="2000" kern="1200"/>
          </a:br>
          <a:r>
            <a:rPr lang="nl-NL" sz="1600" kern="1200"/>
            <a:t>(onder begeleiding van coaches)</a:t>
          </a:r>
          <a:endParaRPr lang="nl-NL" sz="2000" kern="1200"/>
        </a:p>
      </dsp:txBody>
      <dsp:txXfrm>
        <a:off x="3582768" y="1776405"/>
        <a:ext cx="2917461" cy="2007160"/>
      </dsp:txXfrm>
    </dsp:sp>
    <dsp:sp modelId="{5C32AF64-B2ED-4A86-B56E-C761D17182C7}">
      <dsp:nvSpPr>
        <dsp:cNvPr id="0" name=""/>
        <dsp:cNvSpPr/>
      </dsp:nvSpPr>
      <dsp:spPr>
        <a:xfrm>
          <a:off x="6823242" y="1663262"/>
          <a:ext cx="3134627" cy="2224326"/>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Presentatie over RL ter afsluiting PTA LOB</a:t>
          </a:r>
        </a:p>
      </dsp:txBody>
      <dsp:txXfrm>
        <a:off x="6931825" y="1771845"/>
        <a:ext cx="2917461" cy="2007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831BB-195F-4BED-B219-C5AB7FE92712}">
      <dsp:nvSpPr>
        <dsp:cNvPr id="0" name=""/>
        <dsp:cNvSpPr/>
      </dsp:nvSpPr>
      <dsp:spPr>
        <a:xfrm>
          <a:off x="0" y="5280"/>
          <a:ext cx="11449049" cy="1229007"/>
        </a:xfrm>
        <a:prstGeom prst="roundRect">
          <a:avLst>
            <a:gd name="adj" fmla="val 10000"/>
          </a:avLst>
        </a:prstGeom>
        <a:solidFill>
          <a:schemeClr val="accent5">
            <a:hueOff val="0"/>
            <a:satOff val="0"/>
            <a:lumOff val="0"/>
            <a:alphaOff val="0"/>
          </a:schemeClr>
        </a:solidFill>
        <a:ln>
          <a:solidFill>
            <a:schemeClr val="accent2">
              <a:lumMod val="40000"/>
              <a:lumOff val="60000"/>
            </a:schemeClr>
          </a:solidFill>
        </a:ln>
        <a:effectLst/>
      </dsp:spPr>
      <dsp:style>
        <a:lnRef idx="0">
          <a:scrgbClr r="0" g="0" b="0"/>
        </a:lnRef>
        <a:fillRef idx="1">
          <a:scrgbClr r="0" g="0" b="0"/>
        </a:fillRef>
        <a:effectRef idx="0">
          <a:scrgbClr r="0" g="0" b="0"/>
        </a:effectRef>
        <a:fontRef idx="minor"/>
      </dsp:style>
    </dsp:sp>
    <dsp:sp modelId="{157E531E-F3F6-49C1-83B6-1D2322470FB4}">
      <dsp:nvSpPr>
        <dsp:cNvPr id="0" name=""/>
        <dsp:cNvSpPr/>
      </dsp:nvSpPr>
      <dsp:spPr>
        <a:xfrm>
          <a:off x="371774" y="281807"/>
          <a:ext cx="675954" cy="6759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1A15BF-B4B9-4AA2-AD3F-752CB77705EA}">
      <dsp:nvSpPr>
        <dsp:cNvPr id="0" name=""/>
        <dsp:cNvSpPr/>
      </dsp:nvSpPr>
      <dsp:spPr>
        <a:xfrm>
          <a:off x="1419504" y="5280"/>
          <a:ext cx="5152072" cy="122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70" tIns="130070" rIns="130070" bIns="130070" numCol="1" spcCol="1270" anchor="ctr" anchorCtr="0">
          <a:noAutofit/>
        </a:bodyPr>
        <a:lstStyle/>
        <a:p>
          <a:pPr marL="0" lvl="0" indent="0" algn="l" defTabSz="977900">
            <a:lnSpc>
              <a:spcPct val="100000"/>
            </a:lnSpc>
            <a:spcBef>
              <a:spcPct val="0"/>
            </a:spcBef>
            <a:spcAft>
              <a:spcPct val="35000"/>
            </a:spcAft>
            <a:buNone/>
          </a:pPr>
          <a:r>
            <a:rPr lang="nl-NL" sz="2200" kern="1200"/>
            <a:t>Startcontact (aanmelding)/</a:t>
          </a:r>
        </a:p>
        <a:p>
          <a:pPr marL="0" lvl="0" indent="0" algn="l" defTabSz="977900">
            <a:lnSpc>
              <a:spcPct val="100000"/>
            </a:lnSpc>
            <a:spcBef>
              <a:spcPct val="0"/>
            </a:spcBef>
            <a:spcAft>
              <a:spcPct val="35000"/>
            </a:spcAft>
            <a:buNone/>
          </a:pPr>
          <a:r>
            <a:rPr lang="nl-NL" sz="2200" kern="1200"/>
            <a:t>Introductie</a:t>
          </a:r>
        </a:p>
      </dsp:txBody>
      <dsp:txXfrm>
        <a:off x="1419504" y="5280"/>
        <a:ext cx="5152072" cy="1229007"/>
      </dsp:txXfrm>
    </dsp:sp>
    <dsp:sp modelId="{BF4BE516-9AE0-4962-B589-1AE7744BFEDD}">
      <dsp:nvSpPr>
        <dsp:cNvPr id="0" name=""/>
        <dsp:cNvSpPr/>
      </dsp:nvSpPr>
      <dsp:spPr>
        <a:xfrm>
          <a:off x="6571576" y="5280"/>
          <a:ext cx="4876085" cy="122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70" tIns="130070" rIns="130070" bIns="130070" numCol="1" spcCol="1270" anchor="ctr" anchorCtr="0">
          <a:noAutofit/>
        </a:bodyPr>
        <a:lstStyle/>
        <a:p>
          <a:pPr marL="0" lvl="0" indent="0" algn="l" defTabSz="488950">
            <a:lnSpc>
              <a:spcPct val="100000"/>
            </a:lnSpc>
            <a:spcBef>
              <a:spcPct val="0"/>
            </a:spcBef>
            <a:spcAft>
              <a:spcPct val="35000"/>
            </a:spcAft>
            <a:buNone/>
          </a:pPr>
          <a:r>
            <a:rPr lang="nl-NL" sz="1100" kern="1200" dirty="0"/>
            <a:t>Welkom, algemene kennismaking (kwaliteiten, motivatie, beroeps-/opleidingsbeeld), uitspreken wederzijdse verwachtingen, gebruik loopbaandossier, </a:t>
          </a:r>
        </a:p>
        <a:p>
          <a:pPr marL="0" lvl="0" indent="0" algn="l" defTabSz="488950">
            <a:lnSpc>
              <a:spcPct val="100000"/>
            </a:lnSpc>
            <a:spcBef>
              <a:spcPct val="0"/>
            </a:spcBef>
            <a:spcAft>
              <a:spcPct val="35000"/>
            </a:spcAft>
            <a:buNone/>
          </a:pPr>
          <a:r>
            <a:rPr lang="nl-NL" sz="1100" kern="1200" dirty="0"/>
            <a:t>Aansluiten bij de beginsituatie, wat heeft de student nodig om goed te starten binnen de opleiding aan ondersteuning/begeleiding?</a:t>
          </a:r>
        </a:p>
      </dsp:txBody>
      <dsp:txXfrm>
        <a:off x="6571576" y="5280"/>
        <a:ext cx="4876085" cy="1229007"/>
      </dsp:txXfrm>
    </dsp:sp>
    <dsp:sp modelId="{72FD6795-8692-483A-BE81-F2F11AB09D40}">
      <dsp:nvSpPr>
        <dsp:cNvPr id="0" name=""/>
        <dsp:cNvSpPr/>
      </dsp:nvSpPr>
      <dsp:spPr>
        <a:xfrm>
          <a:off x="0" y="1541540"/>
          <a:ext cx="11449049" cy="1229007"/>
        </a:xfrm>
        <a:prstGeom prst="roundRect">
          <a:avLst>
            <a:gd name="adj" fmla="val 1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F391B9A6-2324-490D-9304-9815646DBE9B}">
      <dsp:nvSpPr>
        <dsp:cNvPr id="0" name=""/>
        <dsp:cNvSpPr/>
      </dsp:nvSpPr>
      <dsp:spPr>
        <a:xfrm>
          <a:off x="371774" y="1818067"/>
          <a:ext cx="675954" cy="6759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4B4F24-559E-444C-89FE-AA7B35BA8B0B}">
      <dsp:nvSpPr>
        <dsp:cNvPr id="0" name=""/>
        <dsp:cNvSpPr/>
      </dsp:nvSpPr>
      <dsp:spPr>
        <a:xfrm>
          <a:off x="1419504" y="1541540"/>
          <a:ext cx="5152072" cy="122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70" tIns="130070" rIns="130070" bIns="130070" numCol="1" spcCol="1270" anchor="ctr" anchorCtr="0">
          <a:noAutofit/>
        </a:bodyPr>
        <a:lstStyle/>
        <a:p>
          <a:pPr marL="0" lvl="0" indent="0" algn="l" defTabSz="977900">
            <a:lnSpc>
              <a:spcPct val="100000"/>
            </a:lnSpc>
            <a:spcBef>
              <a:spcPct val="0"/>
            </a:spcBef>
            <a:spcAft>
              <a:spcPct val="35000"/>
            </a:spcAft>
            <a:buNone/>
          </a:pPr>
          <a:r>
            <a:rPr lang="nl-NL" sz="2200" kern="1200" dirty="0"/>
            <a:t>Kennismakingsgesprek</a:t>
          </a:r>
        </a:p>
      </dsp:txBody>
      <dsp:txXfrm>
        <a:off x="1419504" y="1541540"/>
        <a:ext cx="5152072" cy="1229007"/>
      </dsp:txXfrm>
    </dsp:sp>
    <dsp:sp modelId="{41D65248-3981-4776-8CC8-0FD69A0150DE}">
      <dsp:nvSpPr>
        <dsp:cNvPr id="0" name=""/>
        <dsp:cNvSpPr/>
      </dsp:nvSpPr>
      <dsp:spPr>
        <a:xfrm>
          <a:off x="6571576" y="1541540"/>
          <a:ext cx="4876085" cy="122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70" tIns="130070" rIns="130070" bIns="130070" numCol="1" spcCol="1270" anchor="ctr" anchorCtr="0">
          <a:noAutofit/>
        </a:bodyPr>
        <a:lstStyle/>
        <a:p>
          <a:pPr marL="0" lvl="0" indent="0" algn="l" defTabSz="488950">
            <a:lnSpc>
              <a:spcPct val="100000"/>
            </a:lnSpc>
            <a:spcBef>
              <a:spcPct val="0"/>
            </a:spcBef>
            <a:spcAft>
              <a:spcPct val="35000"/>
            </a:spcAft>
            <a:buNone/>
          </a:pPr>
          <a:r>
            <a:rPr lang="nl-NL" sz="1100" kern="1200"/>
            <a:t>Wederzijdse kennismaking student/coach, (kwaliteiten, motivatie, beroeps-/opleidingsbeeld), </a:t>
          </a:r>
          <a:r>
            <a:rPr lang="nl-NL" sz="1100" kern="1200">
              <a:latin typeface="Calibri Light" panose="020F0302020204030204"/>
            </a:rPr>
            <a:t>bijv. gebruik maken van</a:t>
          </a:r>
          <a:r>
            <a:rPr lang="nl-NL" sz="1100" kern="1200"/>
            <a:t> loopbaandossier,</a:t>
          </a:r>
          <a:r>
            <a:rPr lang="nl-NL" sz="1100" kern="1200">
              <a:latin typeface="Calibri Light" panose="020F0302020204030204"/>
            </a:rPr>
            <a:t> </a:t>
          </a:r>
          <a:r>
            <a:rPr lang="nl-NL" sz="1100" kern="1200"/>
            <a:t> uitspreken wederzijdse verwachtingen,</a:t>
          </a:r>
        </a:p>
        <a:p>
          <a:pPr marL="0" lvl="0" indent="0" algn="l" defTabSz="488950">
            <a:lnSpc>
              <a:spcPct val="100000"/>
            </a:lnSpc>
            <a:spcBef>
              <a:spcPct val="0"/>
            </a:spcBef>
            <a:spcAft>
              <a:spcPct val="35000"/>
            </a:spcAft>
            <a:buNone/>
          </a:pPr>
          <a:r>
            <a:rPr lang="nl-NL" sz="1100" kern="1200"/>
            <a:t>Verdieping </a:t>
          </a:r>
          <a:r>
            <a:rPr lang="nl-NL" sz="1100" kern="1200">
              <a:latin typeface="Calibri Light" panose="020F0302020204030204"/>
            </a:rPr>
            <a:t>m.b.t.;</a:t>
          </a:r>
          <a:r>
            <a:rPr lang="nl-NL" sz="1100" kern="1200"/>
            <a:t> aansluiten bij de beginsituatie, wat heeft de student nodig om goed te starten /wat kan je hierbij bieden en hier vervolg aan geven</a:t>
          </a:r>
        </a:p>
        <a:p>
          <a:pPr marL="0" lvl="0" indent="0" algn="l" defTabSz="488950">
            <a:lnSpc>
              <a:spcPct val="100000"/>
            </a:lnSpc>
            <a:spcBef>
              <a:spcPct val="0"/>
            </a:spcBef>
            <a:spcAft>
              <a:spcPct val="35000"/>
            </a:spcAft>
            <a:buNone/>
          </a:pPr>
          <a:r>
            <a:rPr lang="nl-NL" sz="1100" kern="1200"/>
            <a:t>start loopbaanplan en portfolio</a:t>
          </a:r>
        </a:p>
      </dsp:txBody>
      <dsp:txXfrm>
        <a:off x="6571576" y="1541540"/>
        <a:ext cx="4876085" cy="1229007"/>
      </dsp:txXfrm>
    </dsp:sp>
    <dsp:sp modelId="{97BB9999-3C74-4C72-A4EC-A38CA02BBAA9}">
      <dsp:nvSpPr>
        <dsp:cNvPr id="0" name=""/>
        <dsp:cNvSpPr/>
      </dsp:nvSpPr>
      <dsp:spPr>
        <a:xfrm>
          <a:off x="0" y="3096653"/>
          <a:ext cx="11449049" cy="1229007"/>
        </a:xfrm>
        <a:prstGeom prst="roundRect">
          <a:avLst>
            <a:gd name="adj" fmla="val 1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3D25FFC3-C521-4D89-952B-DB719742138F}">
      <dsp:nvSpPr>
        <dsp:cNvPr id="0" name=""/>
        <dsp:cNvSpPr/>
      </dsp:nvSpPr>
      <dsp:spPr>
        <a:xfrm>
          <a:off x="371774" y="3354327"/>
          <a:ext cx="675954" cy="6759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3EA7DD-32BF-4E28-9C6B-1A870F6B27BD}">
      <dsp:nvSpPr>
        <dsp:cNvPr id="0" name=""/>
        <dsp:cNvSpPr/>
      </dsp:nvSpPr>
      <dsp:spPr>
        <a:xfrm>
          <a:off x="1419504" y="3077800"/>
          <a:ext cx="5152072" cy="122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70" tIns="130070" rIns="130070" bIns="130070" numCol="1" spcCol="1270" anchor="ctr" anchorCtr="0">
          <a:noAutofit/>
        </a:bodyPr>
        <a:lstStyle/>
        <a:p>
          <a:pPr marL="0" lvl="0" indent="0" algn="l" defTabSz="977900">
            <a:lnSpc>
              <a:spcPct val="100000"/>
            </a:lnSpc>
            <a:spcBef>
              <a:spcPct val="0"/>
            </a:spcBef>
            <a:spcAft>
              <a:spcPct val="35000"/>
            </a:spcAft>
            <a:buNone/>
          </a:pPr>
          <a:r>
            <a:rPr lang="nl-NL" sz="2200" kern="1200" dirty="0"/>
            <a:t>Begeleidings-/voortgangsgesprekken</a:t>
          </a:r>
        </a:p>
      </dsp:txBody>
      <dsp:txXfrm>
        <a:off x="1419504" y="3077800"/>
        <a:ext cx="5152072" cy="1229007"/>
      </dsp:txXfrm>
    </dsp:sp>
    <dsp:sp modelId="{03949B59-5C52-4C3B-A2BA-4CCC97924983}">
      <dsp:nvSpPr>
        <dsp:cNvPr id="0" name=""/>
        <dsp:cNvSpPr/>
      </dsp:nvSpPr>
      <dsp:spPr>
        <a:xfrm>
          <a:off x="6571576" y="3077800"/>
          <a:ext cx="4876085" cy="122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70" tIns="130070" rIns="130070" bIns="130070" numCol="1" spcCol="1270" anchor="ctr" anchorCtr="0">
          <a:noAutofit/>
        </a:bodyPr>
        <a:lstStyle/>
        <a:p>
          <a:pPr marL="0" lvl="0" indent="0" algn="l" defTabSz="488950">
            <a:lnSpc>
              <a:spcPct val="100000"/>
            </a:lnSpc>
            <a:spcBef>
              <a:spcPct val="0"/>
            </a:spcBef>
            <a:spcAft>
              <a:spcPct val="35000"/>
            </a:spcAft>
            <a:buNone/>
          </a:pPr>
          <a:r>
            <a:rPr lang="nl-NL" sz="1100" kern="1200"/>
            <a:t>De ontwikkeling van de student centraal, gesproken kan worden over studie, stage of privé</a:t>
          </a:r>
          <a:r>
            <a:rPr lang="nl-NL" sz="1100" kern="1200">
              <a:latin typeface="Calibri Light" panose="020F0302020204030204"/>
            </a:rPr>
            <a:t> </a:t>
          </a:r>
          <a:r>
            <a:rPr lang="nl-NL" sz="1100" kern="1200"/>
            <a:t> (portfolio als hulpmiddel).</a:t>
          </a:r>
          <a:r>
            <a:rPr lang="nl-NL" sz="1100" kern="1200">
              <a:latin typeface="Calibri Light" panose="020F0302020204030204"/>
            </a:rPr>
            <a:t> </a:t>
          </a:r>
          <a:r>
            <a:rPr lang="nl-NL" sz="1100" kern="1200"/>
            <a:t> Coach stelt reflectieve vragen, geeft feed-up, feedback en feed-forward</a:t>
          </a:r>
          <a:r>
            <a:rPr lang="nl-NL" sz="1100" kern="1200">
              <a:latin typeface="Calibri Light" panose="020F0302020204030204"/>
            </a:rPr>
            <a:t>. De</a:t>
          </a:r>
          <a:r>
            <a:rPr lang="nl-NL" sz="1100" kern="1200"/>
            <a:t> student weet</a:t>
          </a:r>
          <a:r>
            <a:rPr lang="nl-NL" sz="1100" kern="1200">
              <a:latin typeface="Calibri Light" panose="020F0302020204030204"/>
            </a:rPr>
            <a:t> welke</a:t>
          </a:r>
          <a:r>
            <a:rPr lang="nl-NL" sz="1100" kern="1200"/>
            <a:t> afspraken (doelen/plannen) gemaakt </a:t>
          </a:r>
          <a:r>
            <a:rPr lang="nl-NL" sz="1100" kern="1200">
              <a:latin typeface="Calibri Light" panose="020F0302020204030204"/>
            </a:rPr>
            <a:t>worden</a:t>
          </a:r>
          <a:r>
            <a:rPr lang="nl-NL" sz="1100" kern="1200"/>
            <a:t> </a:t>
          </a:r>
          <a:r>
            <a:rPr lang="nl-NL" sz="1100" kern="1200">
              <a:latin typeface="Calibri Light" panose="020F0302020204030204"/>
            </a:rPr>
            <a:t>en vastgelegd</a:t>
          </a:r>
          <a:r>
            <a:rPr lang="nl-NL" sz="1100" kern="1200"/>
            <a:t> bijv</a:t>
          </a:r>
          <a:r>
            <a:rPr lang="nl-NL" sz="1100" kern="1200">
              <a:latin typeface="Calibri Light" panose="020F0302020204030204"/>
            </a:rPr>
            <a:t>.</a:t>
          </a:r>
          <a:r>
            <a:rPr lang="nl-NL" sz="1100" kern="1200"/>
            <a:t> in een loopbaanplan</a:t>
          </a:r>
        </a:p>
      </dsp:txBody>
      <dsp:txXfrm>
        <a:off x="6571576" y="3077800"/>
        <a:ext cx="4876085" cy="1229007"/>
      </dsp:txXfrm>
    </dsp:sp>
    <dsp:sp modelId="{89E60E2A-53A4-46CE-9ECA-34E55EB5F307}">
      <dsp:nvSpPr>
        <dsp:cNvPr id="0" name=""/>
        <dsp:cNvSpPr/>
      </dsp:nvSpPr>
      <dsp:spPr>
        <a:xfrm>
          <a:off x="0" y="4614060"/>
          <a:ext cx="11449049" cy="1229007"/>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52B5121F-7077-44C0-87CB-9E7957753724}">
      <dsp:nvSpPr>
        <dsp:cNvPr id="0" name=""/>
        <dsp:cNvSpPr/>
      </dsp:nvSpPr>
      <dsp:spPr>
        <a:xfrm>
          <a:off x="371774" y="4890587"/>
          <a:ext cx="675954" cy="6759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7EE4B2-C0A8-4587-960C-0C4AA0AE8106}">
      <dsp:nvSpPr>
        <dsp:cNvPr id="0" name=""/>
        <dsp:cNvSpPr/>
      </dsp:nvSpPr>
      <dsp:spPr>
        <a:xfrm>
          <a:off x="1419504" y="4614060"/>
          <a:ext cx="5152072" cy="122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70" tIns="130070" rIns="130070" bIns="130070" numCol="1" spcCol="1270" anchor="ctr" anchorCtr="0">
          <a:noAutofit/>
        </a:bodyPr>
        <a:lstStyle/>
        <a:p>
          <a:pPr marL="0" lvl="0" indent="0" algn="l" defTabSz="977900">
            <a:lnSpc>
              <a:spcPct val="100000"/>
            </a:lnSpc>
            <a:spcBef>
              <a:spcPct val="0"/>
            </a:spcBef>
            <a:spcAft>
              <a:spcPct val="35000"/>
            </a:spcAft>
            <a:buNone/>
          </a:pPr>
          <a:r>
            <a:rPr lang="nl-NL" sz="2200" kern="1200" dirty="0"/>
            <a:t>Uitstroom/Doorstroomgesprekken </a:t>
          </a:r>
        </a:p>
      </dsp:txBody>
      <dsp:txXfrm>
        <a:off x="1419504" y="4614060"/>
        <a:ext cx="5152072" cy="1229007"/>
      </dsp:txXfrm>
    </dsp:sp>
    <dsp:sp modelId="{1C19CAF7-DDEE-4595-90EA-2EDF35662C43}">
      <dsp:nvSpPr>
        <dsp:cNvPr id="0" name=""/>
        <dsp:cNvSpPr/>
      </dsp:nvSpPr>
      <dsp:spPr>
        <a:xfrm>
          <a:off x="6571576" y="4614060"/>
          <a:ext cx="4876085" cy="122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70" tIns="130070" rIns="130070" bIns="130070" numCol="1" spcCol="1270" anchor="ctr" anchorCtr="0">
          <a:noAutofit/>
        </a:bodyPr>
        <a:lstStyle/>
        <a:p>
          <a:pPr marL="0" lvl="0" indent="0" algn="l" defTabSz="488950">
            <a:lnSpc>
              <a:spcPct val="100000"/>
            </a:lnSpc>
            <a:spcBef>
              <a:spcPct val="0"/>
            </a:spcBef>
            <a:spcAft>
              <a:spcPct val="35000"/>
            </a:spcAft>
            <a:buNone/>
          </a:pPr>
          <a:r>
            <a:rPr lang="nl-NL" sz="1100" kern="1200">
              <a:latin typeface="+mj-lt"/>
              <a:cs typeface="Calibri"/>
            </a:rPr>
            <a:t>Terugblikken op zijn gehele ontwikkeling tijdens zijn schoolloopbaan. </a:t>
          </a:r>
          <a:endParaRPr lang="nl-NL" sz="1100" kern="1200">
            <a:latin typeface="+mj-lt"/>
          </a:endParaRPr>
        </a:p>
        <a:p>
          <a:pPr marL="0" lvl="0" indent="0" algn="l" defTabSz="488950">
            <a:lnSpc>
              <a:spcPct val="100000"/>
            </a:lnSpc>
            <a:spcBef>
              <a:spcPct val="0"/>
            </a:spcBef>
            <a:spcAft>
              <a:spcPct val="35000"/>
            </a:spcAft>
            <a:buNone/>
          </a:pPr>
          <a:r>
            <a:rPr lang="nl-NL" sz="1100" kern="1200">
              <a:latin typeface="+mj-lt"/>
              <a:cs typeface="Calibri"/>
            </a:rPr>
            <a:t>Vooruitkijken naar de volgende stap die de student gaat zetten richting vervolgonderwijs, werk of eventueel een tussenjaar.</a:t>
          </a:r>
        </a:p>
        <a:p>
          <a:pPr marL="0" lvl="0" indent="0" algn="l" defTabSz="488950">
            <a:lnSpc>
              <a:spcPct val="100000"/>
            </a:lnSpc>
            <a:spcBef>
              <a:spcPct val="0"/>
            </a:spcBef>
            <a:spcAft>
              <a:spcPct val="35000"/>
            </a:spcAft>
            <a:buNone/>
          </a:pPr>
          <a:r>
            <a:rPr lang="nl-NL" sz="1100" kern="1200">
              <a:latin typeface="+mj-lt"/>
            </a:rPr>
            <a:t>Mogelijkheid Alumni bespreken </a:t>
          </a:r>
        </a:p>
      </dsp:txBody>
      <dsp:txXfrm>
        <a:off x="6571576" y="4614060"/>
        <a:ext cx="4876085" cy="12290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C3F32A6C-CC8E-4B0F-BBFE-5A27356E06BF}" type="datetimeFigureOut">
              <a:rPr lang="nl-NL" smtClean="0"/>
              <a:t>30-5-2024</a:t>
            </a:fld>
            <a:endParaRPr lang="nl-NL"/>
          </a:p>
        </p:txBody>
      </p:sp>
      <p:sp>
        <p:nvSpPr>
          <p:cNvPr id="4" name="Tijdelijke aanduiding voor dia-afbeelding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F0A18ED3-19A7-48F5-8545-9CA42D1403BF}" type="slidenum">
              <a:rPr lang="nl-NL" smtClean="0"/>
              <a:t>‹nr.›</a:t>
            </a:fld>
            <a:endParaRPr lang="nl-NL"/>
          </a:p>
        </p:txBody>
      </p:sp>
    </p:spTree>
    <p:extLst>
      <p:ext uri="{BB962C8B-B14F-4D97-AF65-F5344CB8AC3E}">
        <p14:creationId xmlns:p14="http://schemas.microsoft.com/office/powerpoint/2010/main" val="375604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kan zorgen voor een soepeler aanmelding en kennismaking op het mbo én een betere voortgang van de op het vmbo ingezette loopbaanbegeleiding. Bij de ontwikkeling van het loopbaandossier hebben scholen de gezamenlijke ambitie uitgesproken om ‘over de eigen muren’ heen te kijken en afspraken gemaakt over de uitgangspunten en invulling van het dossier</a:t>
            </a:r>
          </a:p>
        </p:txBody>
      </p:sp>
      <p:sp>
        <p:nvSpPr>
          <p:cNvPr id="4" name="Tijdelijke aanduiding voor dianummer 3"/>
          <p:cNvSpPr>
            <a:spLocks noGrp="1"/>
          </p:cNvSpPr>
          <p:nvPr>
            <p:ph type="sldNum" sz="quarter" idx="5"/>
          </p:nvPr>
        </p:nvSpPr>
        <p:spPr/>
        <p:txBody>
          <a:bodyPr/>
          <a:lstStyle/>
          <a:p>
            <a:fld id="{F0A18ED3-19A7-48F5-8545-9CA42D1403BF}" type="slidenum">
              <a:rPr lang="nl-NL" smtClean="0"/>
              <a:t>2</a:t>
            </a:fld>
            <a:endParaRPr lang="nl-NL"/>
          </a:p>
        </p:txBody>
      </p:sp>
    </p:spTree>
    <p:extLst>
      <p:ext uri="{BB962C8B-B14F-4D97-AF65-F5344CB8AC3E}">
        <p14:creationId xmlns:p14="http://schemas.microsoft.com/office/powerpoint/2010/main" val="3446329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81323-54C3-236E-7674-B425D937A39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034C37-6A7A-D8B0-CC4A-714669B7525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08F184D-C518-2611-6327-A4807092DBD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15E8FA1-CE2E-3002-E67B-16C4D231EE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CFB9F-30CB-4808-A47E-73DF14D6314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24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CB204-62DB-19DA-759E-7D157C59995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A2772D-ADC4-C47D-920E-6F64BD9F80F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F208D5-21B3-A9E1-63AF-BFD936B40EE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07A89F6-8EB6-7AB2-6464-03972D9D7E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CFB9F-30CB-4808-A47E-73DF14D6314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227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CFB9F-30CB-4808-A47E-73DF14D6314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8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0F010-1FBC-2CC8-483C-E2ADA40B2FA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D2DB1D5-1B8C-1BA5-DE11-2631BDB156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EF2E23-6B91-FBE8-B355-D8F0E045B69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276408E-33D1-E536-DFD7-675CEC80EA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CFB9F-30CB-4808-A47E-73DF14D6314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77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3D90F-8EF4-238D-0553-B7DB1E7770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32521C1-DB76-D595-E42A-2614C962831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7C1FB1A-63A7-8857-D457-C3A5F2847AD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52A5D7BD-A335-D834-618B-4DBF7201F8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CFB9F-30CB-4808-A47E-73DF14D6314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18ED3-19A7-48F5-8545-9CA42D1403B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16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a:solidFill>
                  <a:schemeClr val="accent1">
                    <a:lumMod val="20000"/>
                    <a:lumOff val="80000"/>
                  </a:schemeClr>
                </a:solidFill>
              </a:rPr>
              <a:t>zou geen onderbreking mogen hebben op de overgang van vmbo naar het mbo.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solidFill>
                  <a:schemeClr val="accent1">
                    <a:lumMod val="20000"/>
                    <a:lumOff val="80000"/>
                  </a:schemeClr>
                </a:solidFill>
              </a:rPr>
              <a:t>(dit is een gemeenschappelijk hulpmiddel).</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D751-334C-452A-9BB9-A596006450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63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Daarmee staat het los van specifieke ‘eigen’ LOB-methodes, LOB-programma’s,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200" b="1" i="0" u="sng" strike="noStrike" kern="1200" cap="none" spc="0" normalizeH="0" baseline="0" noProof="0" dirty="0">
                <a:ln>
                  <a:noFill/>
                </a:ln>
                <a:solidFill>
                  <a:prstClr val="black"/>
                </a:solidFill>
                <a:effectLst/>
                <a:uLnTx/>
                <a:uFillTx/>
                <a:latin typeface="Calibri" panose="020F0502020204030204"/>
                <a:ea typeface="+mn-ea"/>
                <a:cs typeface="+mn-cs"/>
              </a:rPr>
              <a:t>(we spreken hierdoor met elkaar dezelfde taal), </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Het is een ontwikkelingsgericht instrument, niet normatief en waarderend naar ‘iedere’ ontwikkeling,</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Het heeft een Facebook-achtige look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feel. Leerlingen kunnen zich met tekst, beeld en film presenteren (meerdere vormen van leren en presenteren),</a:t>
            </a: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Hierbij moet gebruik gemaakt worden van Intergrip om geen verschillende informatiesystemen op de overgang vo-mbo te gebruiken (AVG-</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proof</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Informatie is ‘Just in time’ beschikbaar (dynamisch),</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Op het mbo wordt de (loopbaan-) begeleiding gestart, bij aanmelding, intake en kennismaking coach/</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slb</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-er,  met het regionale loopbaandossier,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D751-334C-452A-9BB9-A596006450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Pts val="1000"/>
              <a:buFontTx/>
              <a:buNone/>
              <a:tabLst>
                <a:tab pos="1371600" algn="l"/>
              </a:tabLst>
              <a:defRPr/>
            </a:pPr>
            <a:r>
              <a:rPr kumimoji="0" lang="nl-NL" sz="1200" b="1" i="0" u="none" strike="noStrike" kern="1200" cap="none" spc="0" normalizeH="0" baseline="0" noProof="0">
                <a:ln>
                  <a:noFill/>
                </a:ln>
                <a:solidFill>
                  <a:prstClr val="black"/>
                </a:solidFill>
                <a:effectLst/>
                <a:uLnTx/>
                <a:uFillTx/>
                <a:latin typeface="Calibri" panose="020F0502020204030204"/>
                <a:ea typeface="+mn-ea"/>
                <a:cs typeface="+mn-cs"/>
              </a:rPr>
              <a:t>Verdere uitgangspunten / ontwerpeisen van het regionale overdrachtsdocument voor het loopbaandossier zijn,</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1200" b="1" i="1" u="sng"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Het bevat  de </a:t>
            </a:r>
            <a:r>
              <a:rPr kumimoji="0" lang="nl-NL" sz="1200" b="1" i="0" u="sng" strike="noStrike" kern="1200" cap="none" spc="0" normalizeH="0" baseline="0" noProof="0">
                <a:ln>
                  <a:noFill/>
                </a:ln>
                <a:solidFill>
                  <a:prstClr val="black"/>
                </a:solidFill>
                <a:effectLst/>
                <a:uLnTx/>
                <a:uFillTx/>
                <a:latin typeface="Calibri" panose="020F0502020204030204"/>
                <a:ea typeface="+mn-ea"/>
                <a:cs typeface="+mn-cs"/>
              </a:rPr>
              <a:t>essentie/samenvatting/conclusie </a:t>
            </a: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van het LOB-proces op het v(mb)o  én er </a:t>
            </a:r>
            <a:r>
              <a:rPr kumimoji="0" lang="nl-NL" sz="1200" b="1" i="0" u="sng" strike="noStrike" kern="1200" cap="none" spc="0" normalizeH="0" baseline="0" noProof="0">
                <a:ln>
                  <a:noFill/>
                </a:ln>
                <a:solidFill>
                  <a:prstClr val="black"/>
                </a:solidFill>
                <a:effectLst/>
                <a:uLnTx/>
                <a:uFillTx/>
                <a:latin typeface="Calibri" panose="020F0502020204030204"/>
                <a:ea typeface="+mn-ea"/>
                <a:cs typeface="+mn-cs"/>
              </a:rPr>
              <a:t>wordt vooruit gekeken </a:t>
            </a: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naar de volgende stap op het mbo. </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Daarmee staat het los van specifieke ‘eigen’ LOB-methodes, LOB-programma’s, </a:t>
            </a:r>
            <a:r>
              <a:rPr kumimoji="0" lang="nl-NL" sz="1200" b="0" i="0" u="none" strike="noStrike" kern="1200" cap="none" spc="0" normalizeH="0" baseline="0" noProof="0" err="1">
                <a:ln>
                  <a:noFill/>
                </a:ln>
                <a:solidFill>
                  <a:prstClr val="black"/>
                </a:solidFill>
                <a:effectLst/>
                <a:uLnTx/>
                <a:uFillTx/>
                <a:latin typeface="Calibri" panose="020F0502020204030204"/>
                <a:ea typeface="+mn-ea"/>
                <a:cs typeface="+mn-cs"/>
              </a:rPr>
              <a:t>etc</a:t>
            </a: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l-NL" sz="1200" b="1" i="0" u="sng" strike="noStrike" kern="1200" cap="none" spc="0" normalizeH="0" baseline="0" noProof="0">
                <a:ln>
                  <a:noFill/>
                </a:ln>
                <a:solidFill>
                  <a:prstClr val="black"/>
                </a:solidFill>
                <a:effectLst/>
                <a:uLnTx/>
                <a:uFillTx/>
                <a:latin typeface="Calibri" panose="020F0502020204030204"/>
                <a:ea typeface="+mn-ea"/>
                <a:cs typeface="+mn-cs"/>
              </a:rPr>
              <a:t>(we spreken hierdoor met elkaar dezelfde taal), </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Het is een ontwikkelingsgericht instrument, niet normatief en waarderend naar ‘iedere’ ontwikkeling,</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Het heeft een Facebook-achtige look </a:t>
            </a:r>
            <a:r>
              <a:rPr kumimoji="0" lang="nl-NL" sz="1200" b="0" i="0" u="none" strike="noStrike" kern="1200" cap="none" spc="0" normalizeH="0" baseline="0" noProof="0" err="1">
                <a:ln>
                  <a:noFill/>
                </a:ln>
                <a:solidFill>
                  <a:prstClr val="black"/>
                </a:solidFill>
                <a:effectLst/>
                <a:uLnTx/>
                <a:uFillTx/>
                <a:latin typeface="Calibri" panose="020F0502020204030204"/>
                <a:ea typeface="+mn-ea"/>
                <a:cs typeface="+mn-cs"/>
              </a:rPr>
              <a:t>and</a:t>
            </a: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 feel. Leerlingen kunnen zich met tekst, beeld en film presenteren (meerdere vormen van leren en presenteren),</a:t>
            </a: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Hierbij moet gebruik gemaakt worden van Intergrip om geen verschillende informatiesystemen op de overgang vo-mbo te gebruiken (AVG-</a:t>
            </a:r>
            <a:r>
              <a:rPr kumimoji="0" lang="nl-NL" sz="1200" b="0" i="0" u="none" strike="noStrike" kern="1200" cap="none" spc="0" normalizeH="0" baseline="0" noProof="0" err="1">
                <a:ln>
                  <a:noFill/>
                </a:ln>
                <a:solidFill>
                  <a:prstClr val="black"/>
                </a:solidFill>
                <a:effectLst/>
                <a:uLnTx/>
                <a:uFillTx/>
                <a:latin typeface="Calibri" panose="020F0502020204030204"/>
                <a:ea typeface="+mn-ea"/>
                <a:cs typeface="+mn-cs"/>
              </a:rPr>
              <a:t>proof</a:t>
            </a: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Informatie is ‘Just in time’ beschikbaar (dynamisch),</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Op het mbo wordt de (loopbaan-) begeleiding gestart, bij aanmelding, intake en kennismaking coach/</a:t>
            </a:r>
            <a:r>
              <a:rPr kumimoji="0" lang="nl-NL" sz="1200" b="0" i="0" u="none" strike="noStrike" kern="1200" cap="none" spc="0" normalizeH="0" baseline="0" noProof="0" err="1">
                <a:ln>
                  <a:noFill/>
                </a:ln>
                <a:solidFill>
                  <a:prstClr val="black"/>
                </a:solidFill>
                <a:effectLst/>
                <a:uLnTx/>
                <a:uFillTx/>
                <a:latin typeface="Calibri" panose="020F0502020204030204"/>
                <a:ea typeface="+mn-ea"/>
                <a:cs typeface="+mn-cs"/>
              </a:rPr>
              <a:t>slb</a:t>
            </a: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-er,  met het regionale loopbaandossier, </a:t>
            </a:r>
          </a:p>
          <a:p>
            <a:endParaRPr lang="nl-NL"/>
          </a:p>
        </p:txBody>
      </p:sp>
      <p:sp>
        <p:nvSpPr>
          <p:cNvPr id="4" name="Tijdelijke aanduiding voor dianummer 3"/>
          <p:cNvSpPr>
            <a:spLocks noGrp="1"/>
          </p:cNvSpPr>
          <p:nvPr>
            <p:ph type="sldNum" sz="quarter" idx="5"/>
          </p:nvPr>
        </p:nvSpPr>
        <p:spPr/>
        <p:txBody>
          <a:bodyPr/>
          <a:lstStyle/>
          <a:p>
            <a:fld id="{F0A18ED3-19A7-48F5-8545-9CA42D1403BF}" type="slidenum">
              <a:rPr lang="nl-NL" smtClean="0"/>
              <a:t>5</a:t>
            </a:fld>
            <a:endParaRPr lang="nl-NL"/>
          </a:p>
        </p:txBody>
      </p:sp>
    </p:spTree>
    <p:extLst>
      <p:ext uri="{BB962C8B-B14F-4D97-AF65-F5344CB8AC3E}">
        <p14:creationId xmlns:p14="http://schemas.microsoft.com/office/powerpoint/2010/main" val="205080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Het loopbaandossier is een exameneis in het vmbo</a:t>
            </a:r>
            <a:endParaRPr kumimoji="0" lang="nl-NL" sz="1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Kamerbrieven LOB (2016, 2017, 2020, 2022)</a:t>
            </a:r>
          </a:p>
          <a:p>
            <a:pPr marL="9715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1" i="1" u="none" strike="noStrike" kern="1200" cap="none" spc="0" normalizeH="0" baseline="0" noProof="0" dirty="0">
                <a:ln>
                  <a:noFill/>
                </a:ln>
                <a:solidFill>
                  <a:srgbClr val="FFFFFF"/>
                </a:solidFill>
                <a:effectLst/>
                <a:uLnTx/>
                <a:uFillTx/>
                <a:latin typeface="Calibri" panose="020F0502020204030204"/>
                <a:ea typeface="+mn-ea"/>
                <a:cs typeface="+mn-cs"/>
              </a:rPr>
              <a:t>Betere samenwerking en begeleiding op de onderwijsovergangen </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Sterk Beroepsonderwijs (verbeteren aansluiting vmbo-mbo)</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Doorlopende leerroutes vmbo-mbo (2020)</a:t>
            </a:r>
            <a:endParaRPr kumimoji="0" lang="nl-NL" sz="1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Programma Sterk techniekonderwijs</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Het kwaliteitskader LOB mbo </a:t>
            </a:r>
            <a:r>
              <a:rPr kumimoji="0" lang="nl-NL" sz="1600" b="0" i="0" u="none" strike="noStrike" kern="1200" cap="none" spc="0" normalizeH="0" baseline="0" noProof="0" dirty="0" err="1">
                <a:ln>
                  <a:noFill/>
                </a:ln>
                <a:solidFill>
                  <a:srgbClr val="FFFFFF"/>
                </a:solidFill>
                <a:effectLst/>
                <a:uLnTx/>
                <a:uFillTx/>
                <a:latin typeface="Calibri" panose="020F0502020204030204"/>
                <a:ea typeface="+mn-ea"/>
                <a:cs typeface="+mn-cs"/>
              </a:rPr>
              <a:t>i.o</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 van OCW en de MBO-raad</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Werkagenda MBO</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nl-NL" sz="1600" dirty="0" err="1">
                <a:solidFill>
                  <a:srgbClr val="FFFFFF"/>
                </a:solidFill>
                <a:latin typeface="Calibri" panose="020F0502020204030204"/>
              </a:rPr>
              <a:t>Etc</a:t>
            </a:r>
            <a:r>
              <a:rPr lang="nl-NL" sz="1600" dirty="0">
                <a:solidFill>
                  <a:srgbClr val="FFFFFF"/>
                </a:solidFill>
                <a:latin typeface="Calibri" panose="020F0502020204030204"/>
              </a:rPr>
              <a:t> </a:t>
            </a: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18ED3-19A7-48F5-8545-9CA42D1403B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76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Zelfsturing ontwikkelt zich in een begeleide omgeving waarin gestuurd kan worden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B8D751-334C-452A-9BB9-A596006450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3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Stap 1: coaches maken een start met het regionaal loopbaandossier. Iris komt hiervoor bij ons op school en vertelt over het waarom, hoe en wat van het RL.</a:t>
            </a:r>
            <a:br>
              <a:rPr lang="nl-NL"/>
            </a:br>
            <a:r>
              <a:rPr lang="nl-NL"/>
              <a:t>Vervolgens gaan de coaches met onze leerlingen aan de slag. Het activeren van het dossier, laten zien wat er van ze verwacht wordt aan het einde van het schooljaar </a:t>
            </a:r>
            <a:br>
              <a:rPr lang="nl-NL"/>
            </a:br>
            <a:r>
              <a:rPr lang="nl-NL"/>
              <a:t>Stap 2: Parallel nemen leerlingen gedurende het schooljaar deel aan allerlei activiteiten in het kader van loopbaanoriëntatie- en begeleiding. Voorbeelden hiervan zijn stage, bedrijvenevenement, MBO Beurs, Oud-leerling carrousel, Skills deelname, etc. </a:t>
            </a:r>
            <a:br>
              <a:rPr lang="nl-NL"/>
            </a:br>
            <a:r>
              <a:rPr lang="nl-NL"/>
              <a:t>Stap 3: Leerlingen bundelen deze ervaringen en opgedane inzichten in een levend document (LOB opdracht). </a:t>
            </a:r>
            <a:br>
              <a:rPr lang="nl-NL"/>
            </a:br>
            <a:r>
              <a:rPr lang="nl-NL"/>
              <a:t>Stap 4: Het regionaal Loopbaandossier wordt richting het einde van het schooljaar ingevuld ter samenvatting van alle opgedane inzichten over zichzelf in relatie tot werk.</a:t>
            </a:r>
            <a:br>
              <a:rPr lang="nl-NL"/>
            </a:br>
            <a:r>
              <a:rPr lang="nl-NL"/>
              <a:t>Stap 5: Als afsluiting van het LOB PTA wordt er een presentatie gegeven door iedere leerling over het Loopbaandossier. Het is onderdeel van het  PTA.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CFB9F-30CB-4808-A47E-73DF14D6314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22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6E867-6617-40CA-B8B1-C1770C27E5E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13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A18ED3-19A7-48F5-8545-9CA42D1403B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49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95235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98852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08651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E6854-C322-3342-8901-CB408CFD04B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6C1CB13-5EC9-3643-AA2E-FA7AA23AD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2A77A35-6E99-9947-8F6C-1EDB8D347324}"/>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2F6315C3-00ED-8449-A7AC-5401CE8271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DBA68CE-0DAC-AE4C-A9C4-EFA3598B9BD0}"/>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7834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DCE7E-7D09-B04C-8B36-089E9FD5322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138894A-50AE-B34B-B358-D258F5B3E62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A7AAFD-65D4-024A-B822-11BC379435A4}"/>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D8254DA4-22D7-6747-9746-65406FDE32F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3DA3A7-27D9-F74A-B4A1-C60CB77FF452}"/>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221338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E36A0-5D17-874D-992B-5CD1E6EA533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33DAA0-AD3C-0D49-B79A-A4E2E7B990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14A217C-364D-6748-8358-1EDD5A2D1F00}"/>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0C27CC13-B7F5-2C44-995B-9EC37D9DF3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1501DAF-5C61-9A4A-978D-42653ADB4F9E}"/>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4114706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1136BD-238B-B642-B475-A9882A9B90A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65783D8-515F-704A-A07A-DB2D8945395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D9D916E-EF02-CD47-8B5E-3B9D40B9FC6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2FCF5FD-B99F-D649-93F3-DDD912683A12}"/>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E766ECD2-4C5F-254D-8ECE-B8481D5C4F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25B669-B4DE-5141-A388-C23C5E74FE0E}"/>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1375202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F911B-1576-CB40-9547-60F73977F04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2BACEAA-400B-2448-8B77-6C9480518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9E3E2F6-0FED-0948-B102-40E7420DD04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3AE7DD4-1ADC-BD49-A9E4-635F9560B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393A862-233D-8E4D-985F-E4A26A1D79E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7C71047-9930-E443-A775-C0FF2E9BA3AE}"/>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8" name="Tijdelijke aanduiding voor voettekst 7">
            <a:extLst>
              <a:ext uri="{FF2B5EF4-FFF2-40B4-BE49-F238E27FC236}">
                <a16:creationId xmlns:a16="http://schemas.microsoft.com/office/drawing/2014/main" id="{562DEE5D-B88F-0D40-87E3-1DE94411B90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7991CFE-4C7B-A545-8FB2-0FA2EC5C8CDD}"/>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83054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3E0FF-2816-9149-88E9-033DED83E3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CE56982-9110-534B-92D3-5EA8EDB9F1AB}"/>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4" name="Tijdelijke aanduiding voor voettekst 3">
            <a:extLst>
              <a:ext uri="{FF2B5EF4-FFF2-40B4-BE49-F238E27FC236}">
                <a16:creationId xmlns:a16="http://schemas.microsoft.com/office/drawing/2014/main" id="{1B9DA875-1F02-B04B-ACC7-F9A4F524B49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F7CBF77-23E7-1740-9246-9C6686C9EBF4}"/>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81162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9DC5B3-9940-0E41-A67C-31D4523C0917}"/>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3" name="Tijdelijke aanduiding voor voettekst 2">
            <a:extLst>
              <a:ext uri="{FF2B5EF4-FFF2-40B4-BE49-F238E27FC236}">
                <a16:creationId xmlns:a16="http://schemas.microsoft.com/office/drawing/2014/main" id="{0A732A94-249E-F648-A5FB-16AA03BC3DE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70821B0-0D74-2047-921F-4CB17208747E}"/>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791529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B561F8-A103-AC45-9325-3BF68041168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2B834A5-5605-CA4C-AD48-83B6DAE828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F6FE355-B171-4148-B073-B33B1421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895C246-6557-1942-A06C-3D1746D2DAD5}"/>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81EBEE36-2433-934F-9452-A9A3C99E9BA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3B1D4E-AF71-ED4C-A39B-1B53EF363FAC}"/>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44604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873135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BD610A-50E0-094B-B9A7-147F9A84FE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8F0F25D-B576-B745-A85C-065B37F14B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00EC4B1-20B0-8244-B4FA-AB9554630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246B90-8E2D-9A47-8BED-B3D5C9494159}"/>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2CF71EAF-C4D7-1040-B3CC-A18B082A89D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9C84F2A-3281-B543-952C-1EDAFC07704B}"/>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75166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5B231-FACF-0640-A7CF-D3A3E343DC9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CC95F2A-B569-8A44-B51B-D29AAB84641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CAE9B42-89D0-8748-B0D3-0DBC80FD873C}"/>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63B47341-9DFE-2E4A-B809-DE5AFB71B7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4DD8F8-3FB2-4849-8980-912F7B8837AC}"/>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191296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AED3D31-CFD7-8448-854B-C2DBF8864E1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965BC48-D1EA-FF45-8437-85D6254573B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5EA3FE9-5C87-1740-9642-7D8D7A03ED21}"/>
              </a:ext>
            </a:extLst>
          </p:cNvPr>
          <p:cNvSpPr>
            <a:spLocks noGrp="1"/>
          </p:cNvSpPr>
          <p:nvPr>
            <p:ph type="dt" sz="half" idx="10"/>
          </p:nvPr>
        </p:nvSpPr>
        <p:spPr/>
        <p:txBody>
          <a:bodyPr/>
          <a:lstStyle/>
          <a:p>
            <a:fld id="{7B309474-33C3-7E4A-8D8D-2853B2D8847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79625A17-8C67-C443-942D-994FF40205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38405B7-5D25-DE41-B00B-8C165288B7DA}"/>
              </a:ext>
            </a:extLst>
          </p:cNvPr>
          <p:cNvSpPr>
            <a:spLocks noGrp="1"/>
          </p:cNvSpPr>
          <p:nvPr>
            <p:ph type="sldNum" sz="quarter" idx="12"/>
          </p:nvPr>
        </p:nvSpPr>
        <p:spPr/>
        <p:txBody>
          <a:bodyPr/>
          <a:lstStyle/>
          <a:p>
            <a:fld id="{0DB57366-020F-D84F-8B8D-BB38BC26B290}" type="slidenum">
              <a:rPr lang="nl-NL" smtClean="0"/>
              <a:t>‹nr.›</a:t>
            </a:fld>
            <a:endParaRPr lang="nl-NL"/>
          </a:p>
        </p:txBody>
      </p:sp>
    </p:spTree>
    <p:extLst>
      <p:ext uri="{BB962C8B-B14F-4D97-AF65-F5344CB8AC3E}">
        <p14:creationId xmlns:p14="http://schemas.microsoft.com/office/powerpoint/2010/main" val="371178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3107521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299489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3833580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1E984BCF-E6B4-43CC-B210-E81211AD0CCC}" type="datetimeFigureOut">
              <a:rPr lang="nl-NL" smtClean="0"/>
              <a:t>30-5-2024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365637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1E984BCF-E6B4-43CC-B210-E81211AD0CCC}" type="datetimeFigureOut">
              <a:rPr lang="nl-NL" smtClean="0"/>
              <a:t>30-5-2024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38589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1E984BCF-E6B4-43CC-B210-E81211AD0CCC}" type="datetimeFigureOut">
              <a:rPr lang="nl-NL" smtClean="0"/>
              <a:t>30-5-2024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4239532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84BCF-E6B4-43CC-B210-E81211AD0CCC}" type="datetimeFigureOut">
              <a:rPr lang="nl-NL" smtClean="0"/>
              <a:t>30-5-2024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71318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434096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E984BCF-E6B4-43CC-B210-E81211AD0CCC}" type="datetimeFigureOut">
              <a:rPr lang="nl-NL" smtClean="0"/>
              <a:t>30-5-2024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446994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E984BCF-E6B4-43CC-B210-E81211AD0CCC}" type="datetimeFigureOut">
              <a:rPr lang="nl-NL" smtClean="0"/>
              <a:t>30-5-2024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742932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513437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E984BCF-E6B4-43CC-B210-E81211AD0CCC}" type="datetimeFigureOut">
              <a:rPr lang="nl-NL" smtClean="0"/>
              <a:t>30-5-2024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239607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BBEDE-3E1D-461A-88D0-DFA7E947AB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E8495C4-0A87-4227-B1DB-FC1ED7B93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5625E3A-EA88-4E54-871B-23425F63FF34}"/>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348C4331-C152-4B31-BAD4-7F688CB32D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DA99E6-DE56-4E91-9B37-F51F231B4BFE}"/>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3500927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2EF27F-9A91-4404-912A-D54DBEEED8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9F7C2DF-097A-4A4A-B451-DE80FBA1A6F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980694C-70A0-4DA3-8E1A-6806C7343AAD}"/>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D838C638-0D37-4BDF-B6E9-B5931F10EC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6EADB3-7AD4-4364-A936-0590EF45F327}"/>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1248919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42259C-E39A-4776-BACB-6C094A577CF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433B5C5-6000-4C97-AF23-3D78E698CF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3460421-2108-4858-AF27-850E079C4120}"/>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5E930976-700B-4355-9D4C-1C0317E1A5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9DFD16-1026-4CB1-BE23-C844F07E3AD2}"/>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2197826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0CD91-0B8D-4F9B-AC9A-832EA3C40E6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5A7A0B4-D49A-4A05-8F92-90CC16AB3CA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F7C6003-E7AC-4774-B06E-DFB1AB20CBB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6AD4DAA-B8EF-40C2-98F5-6BA4C38C4727}"/>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5CC817E3-65FB-40A5-A2B9-A69B5076B5E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CB2BCB1-8D24-42DC-B6BD-5A94D961106D}"/>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4192036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7BF0E-6EB0-4A77-AFB6-80059F05D03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CA5F1C6-0EA2-49B4-A4D6-9A283398C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932CE74-5F95-4B7D-81DF-C318EC4E1A8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2AF0831-5058-40E6-9301-316FD646B9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E4870F1-E4EC-4752-A2AE-1CB2DE2C53C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7D6A150-272B-4AD2-B370-DA3BB7E49719}"/>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8" name="Tijdelijke aanduiding voor voettekst 7">
            <a:extLst>
              <a:ext uri="{FF2B5EF4-FFF2-40B4-BE49-F238E27FC236}">
                <a16:creationId xmlns:a16="http://schemas.microsoft.com/office/drawing/2014/main" id="{09390653-EF30-4805-96D4-A723F269A39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8244752-7944-464B-90F2-3E45A2C9A843}"/>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16042679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836AE8-85A0-406F-8D93-95F9469BAA1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B30F070-0B36-433E-B8E8-C7BC4C634606}"/>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4" name="Tijdelijke aanduiding voor voettekst 3">
            <a:extLst>
              <a:ext uri="{FF2B5EF4-FFF2-40B4-BE49-F238E27FC236}">
                <a16:creationId xmlns:a16="http://schemas.microsoft.com/office/drawing/2014/main" id="{7C348545-C669-4FAC-928B-DA5080FC2FE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F93E88A-B75C-4486-8C63-3C495700178C}"/>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254262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1E984BCF-E6B4-43CC-B210-E81211AD0CCC}" type="datetimeFigureOut">
              <a:rPr lang="nl-NL" smtClean="0"/>
              <a:t>30-5-2024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203514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73AC930-81FE-425F-9AD2-B8E367E43BFE}"/>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3" name="Tijdelijke aanduiding voor voettekst 2">
            <a:extLst>
              <a:ext uri="{FF2B5EF4-FFF2-40B4-BE49-F238E27FC236}">
                <a16:creationId xmlns:a16="http://schemas.microsoft.com/office/drawing/2014/main" id="{33ED5ED0-1834-406C-A091-B30EB362A58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33A38E4-9F3C-49CF-90B5-D2C083DB72EC}"/>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3217946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D76EBF-5E3B-473F-9101-07BD744FCDE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3CA29B2-46DE-47D0-94BD-41FDBCBA5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1939CE3-22F2-4040-B9FB-20655F540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EBB923-5CEB-4BB7-8FEC-4B548DF37F06}"/>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E2FEB273-7B4D-4CE5-8EA5-6FF0F89105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CCBC562-DCC3-46CF-AA09-8BB18E3B1364}"/>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22131394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8A373-42AB-4F49-8A53-E86BB11BD67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0CE2F2D-F283-4830-8B34-94E517DB3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FE92A00-B05C-4567-9688-3BEFA8145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C023B5-2FE8-468A-9FB1-E947D9FFF95F}"/>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AB4839E5-E691-4AC7-918D-7D84767B0AC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505E6FA-D744-4134-95A5-2B7D3EDF75BA}"/>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4241370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23598-6B06-4209-9501-15375A2B6B5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C1F6BAF-F99F-4D80-82D4-B4C648F6E08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C8B1D7-6A44-4F41-909A-B50ED312DA18}"/>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A0330D0C-205E-4CB5-9880-9EEA8718D0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8F5E28-B179-4EB5-93EF-A72401CD3A41}"/>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2814249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7B088F3-F965-407D-82B9-A647BCF8E9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826D7E7-EDCD-429B-A6D3-65D8B2D4426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7940C5-13A1-441B-8544-F79E42DCBDC2}"/>
              </a:ext>
            </a:extLst>
          </p:cNvPr>
          <p:cNvSpPr>
            <a:spLocks noGrp="1"/>
          </p:cNvSpPr>
          <p:nvPr>
            <p:ph type="dt" sz="half" idx="10"/>
          </p:nvPr>
        </p:nvSpPr>
        <p:spPr/>
        <p:txBody>
          <a:bodyPr/>
          <a:lstStyle/>
          <a:p>
            <a:fld id="{A7C01A92-11DA-41E5-816C-1BBCB8E46716}"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B3699F37-4B26-461B-BF79-9812E141F0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D7BE90-165C-48A4-A25D-2F4601C20225}"/>
              </a:ext>
            </a:extLst>
          </p:cNvPr>
          <p:cNvSpPr>
            <a:spLocks noGrp="1"/>
          </p:cNvSpPr>
          <p:nvPr>
            <p:ph type="sldNum" sz="quarter" idx="12"/>
          </p:nvPr>
        </p:nvSpPr>
        <p:spPr/>
        <p:txBody>
          <a:bodyPr/>
          <a:lstStyle/>
          <a:p>
            <a:fld id="{D3DDC41B-B164-4BB5-9F09-7089D2177276}" type="slidenum">
              <a:rPr lang="nl-NL" smtClean="0"/>
              <a:t>‹nr.›</a:t>
            </a:fld>
            <a:endParaRPr lang="nl-NL"/>
          </a:p>
        </p:txBody>
      </p:sp>
    </p:spTree>
    <p:extLst>
      <p:ext uri="{BB962C8B-B14F-4D97-AF65-F5344CB8AC3E}">
        <p14:creationId xmlns:p14="http://schemas.microsoft.com/office/powerpoint/2010/main" val="822927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5/30/2024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‹nr.›</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4050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5/30/2024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023857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5/30/2024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820027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5/30/2024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4825504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5/30/2024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021437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1E984BCF-E6B4-43CC-B210-E81211AD0CCC}" type="datetimeFigureOut">
              <a:rPr lang="nl-NL" smtClean="0"/>
              <a:t>30-5-2024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1035015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5/30/2024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518009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5/30/2024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380884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5/30/2024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4282042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5/30/2024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2471034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5/30/2024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11720974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5/30/2024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954621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1E984BCF-E6B4-43CC-B210-E81211AD0CCC}" type="datetimeFigureOut">
              <a:rPr lang="nl-NL" smtClean="0"/>
              <a:t>30-5-2024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50132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E984BCF-E6B4-43CC-B210-E81211AD0CCC}" type="datetimeFigureOut">
              <a:rPr lang="nl-NL" smtClean="0"/>
              <a:t>30-5-2024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285217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E984BCF-E6B4-43CC-B210-E81211AD0CCC}" type="datetimeFigureOut">
              <a:rPr lang="nl-NL" smtClean="0"/>
              <a:t>30-5-2024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91645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1E984BCF-E6B4-43CC-B210-E81211AD0CCC}" type="datetimeFigureOut">
              <a:rPr lang="nl-NL" smtClean="0"/>
              <a:t>30-5-2024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F55F53F-B51B-490F-996F-378DE6C3D4B2}" type="slidenum">
              <a:rPr lang="nl-NL" smtClean="0"/>
              <a:t>‹nr.›</a:t>
            </a:fld>
            <a:endParaRPr lang="nl-NL"/>
          </a:p>
        </p:txBody>
      </p:sp>
    </p:spTree>
    <p:extLst>
      <p:ext uri="{BB962C8B-B14F-4D97-AF65-F5344CB8AC3E}">
        <p14:creationId xmlns:p14="http://schemas.microsoft.com/office/powerpoint/2010/main" val="57302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84BCF-E6B4-43CC-B210-E81211AD0CCC}" type="datetimeFigureOut">
              <a:rPr lang="nl-NL" smtClean="0"/>
              <a:t>30-5-2024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5F53F-B51B-490F-996F-378DE6C3D4B2}" type="slidenum">
              <a:rPr lang="nl-NL" smtClean="0"/>
              <a:t>‹nr.›</a:t>
            </a:fld>
            <a:endParaRPr lang="nl-NL"/>
          </a:p>
        </p:txBody>
      </p:sp>
    </p:spTree>
    <p:extLst>
      <p:ext uri="{BB962C8B-B14F-4D97-AF65-F5344CB8AC3E}">
        <p14:creationId xmlns:p14="http://schemas.microsoft.com/office/powerpoint/2010/main" val="286132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B3F2910-17E0-6544-81AC-7A10E8715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1E604B7-D1A7-B143-94FD-03EC61E3C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DDB1F84-5960-BD47-8976-78B4775EBD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309474-33C3-7E4A-8D8D-2853B2D8847B}"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BFE74D44-30C0-0648-B078-CEFE92A462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B1C525-DA00-A344-9825-DE7BF33B8D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57366-020F-D84F-8B8D-BB38BC26B290}" type="slidenum">
              <a:rPr lang="nl-NL" smtClean="0"/>
              <a:t>‹nr.›</a:t>
            </a:fld>
            <a:endParaRPr lang="nl-NL"/>
          </a:p>
        </p:txBody>
      </p:sp>
    </p:spTree>
    <p:extLst>
      <p:ext uri="{BB962C8B-B14F-4D97-AF65-F5344CB8AC3E}">
        <p14:creationId xmlns:p14="http://schemas.microsoft.com/office/powerpoint/2010/main" val="3446709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84BCF-E6B4-43CC-B210-E81211AD0CCC}" type="datetimeFigureOut">
              <a:rPr lang="nl-NL" smtClean="0"/>
              <a:t>30-5-2024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5F53F-B51B-490F-996F-378DE6C3D4B2}" type="slidenum">
              <a:rPr lang="nl-NL" smtClean="0"/>
              <a:t>‹nr.›</a:t>
            </a:fld>
            <a:endParaRPr lang="nl-NL"/>
          </a:p>
        </p:txBody>
      </p:sp>
    </p:spTree>
    <p:extLst>
      <p:ext uri="{BB962C8B-B14F-4D97-AF65-F5344CB8AC3E}">
        <p14:creationId xmlns:p14="http://schemas.microsoft.com/office/powerpoint/2010/main" val="3997018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3E8A794-FCB4-419C-8CF0-D9701A9ED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A9BB888-BA00-4287-B110-365E89382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2FB730-60F5-4097-BCC4-DBC475A6C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01A92-11DA-41E5-816C-1BBCB8E46716}"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9ADE8300-14C6-4CF2-B90E-F48E392EF3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010E65B-5259-43A7-A3F9-B55ED8E40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DDC41B-B164-4BB5-9F09-7089D2177276}" type="slidenum">
              <a:rPr lang="nl-NL" smtClean="0"/>
              <a:t>‹nr.›</a:t>
            </a:fld>
            <a:endParaRPr lang="nl-NL"/>
          </a:p>
        </p:txBody>
      </p:sp>
    </p:spTree>
    <p:extLst>
      <p:ext uri="{BB962C8B-B14F-4D97-AF65-F5344CB8AC3E}">
        <p14:creationId xmlns:p14="http://schemas.microsoft.com/office/powerpoint/2010/main" val="15449423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5/30/2024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2555902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_ftn1"/><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xpertisepuntlob.nl/tools/praktijkvoorbeelden-lob/regionaal-loopbaandossier-in-noordoost-brabant"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36.png"/><Relationship Id="rId5" Type="http://schemas.openxmlformats.org/officeDocument/2006/relationships/hyperlink" Target="https://edukw1c.sharepoint.com/sites/team-dl-regloopbaandossiernobrabant/Gedeelde%20documenten/General/Hulpmiddelen%20loopbaandossier/211008_ROC_Loopbaandossier%20(1).mp4" TargetMode="External"/><Relationship Id="rId4" Type="http://schemas.openxmlformats.org/officeDocument/2006/relationships/hyperlink" Target="https://www.steunpuntpassendonderwijs-povo.nl/inspiratie/praktijkvoorbeeld-regionaal-loopbaandossier-een-goede-start-maken-op-het-mb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hyperlink" Target="mailto:j.cuijpers@expertisepuntlob.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4DAAF4C-8526-6B78-5113-EA62381BCEE9}"/>
              </a:ext>
            </a:extLst>
          </p:cNvPr>
          <p:cNvPicPr>
            <a:picLocks noChangeAspect="1"/>
          </p:cNvPicPr>
          <p:nvPr/>
        </p:nvPicPr>
        <p:blipFill rotWithShape="1">
          <a:blip r:embed="rId2"/>
          <a:srcRect b="18478"/>
          <a:stretch/>
        </p:blipFill>
        <p:spPr>
          <a:xfrm>
            <a:off x="20" y="10"/>
            <a:ext cx="12191980" cy="6857990"/>
          </a:xfrm>
          <a:prstGeom prst="rect">
            <a:avLst/>
          </a:prstGeom>
        </p:spPr>
      </p:pic>
      <p:pic>
        <p:nvPicPr>
          <p:cNvPr id="4" name="Afbeelding 3">
            <a:extLst>
              <a:ext uri="{FF2B5EF4-FFF2-40B4-BE49-F238E27FC236}">
                <a16:creationId xmlns:a16="http://schemas.microsoft.com/office/drawing/2014/main" id="{6DF9DA92-C311-D85B-CB77-D6B108854D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3815" y="207246"/>
            <a:ext cx="1027923" cy="528447"/>
          </a:xfrm>
          <a:prstGeom prst="rect">
            <a:avLst/>
          </a:prstGeom>
        </p:spPr>
      </p:pic>
    </p:spTree>
    <p:extLst>
      <p:ext uri="{BB962C8B-B14F-4D97-AF65-F5344CB8AC3E}">
        <p14:creationId xmlns:p14="http://schemas.microsoft.com/office/powerpoint/2010/main" val="46178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F40A0E4-4E17-F21D-CDC3-BD5BB5842D05}"/>
              </a:ext>
            </a:extLst>
          </p:cNvPr>
          <p:cNvSpPr>
            <a:spLocks noGrp="1"/>
          </p:cNvSpPr>
          <p:nvPr>
            <p:ph type="title"/>
          </p:nvPr>
        </p:nvSpPr>
        <p:spPr>
          <a:xfrm>
            <a:off x="1137034" y="609600"/>
            <a:ext cx="4784796" cy="1330840"/>
          </a:xfrm>
        </p:spPr>
        <p:txBody>
          <a:bodyPr>
            <a:normAutofit/>
          </a:bodyPr>
          <a:lstStyle/>
          <a:p>
            <a:r>
              <a:rPr lang="nl-NL" sz="2800" dirty="0"/>
              <a:t>Draagt bij aan het ontwikkelen van ‘dezelfde taal’ mbt LOB in de regio.</a:t>
            </a:r>
          </a:p>
        </p:txBody>
      </p:sp>
      <p:sp>
        <p:nvSpPr>
          <p:cNvPr id="3" name="Tijdelijke aanduiding voor inhoud 2">
            <a:extLst>
              <a:ext uri="{FF2B5EF4-FFF2-40B4-BE49-F238E27FC236}">
                <a16:creationId xmlns:a16="http://schemas.microsoft.com/office/drawing/2014/main" id="{3CDF2FB3-A90F-4B87-F63D-CA7D89871F67}"/>
              </a:ext>
            </a:extLst>
          </p:cNvPr>
          <p:cNvSpPr>
            <a:spLocks noGrp="1"/>
          </p:cNvSpPr>
          <p:nvPr>
            <p:ph idx="1"/>
          </p:nvPr>
        </p:nvSpPr>
        <p:spPr>
          <a:xfrm>
            <a:off x="1137034" y="2194102"/>
            <a:ext cx="4438036" cy="3908585"/>
          </a:xfrm>
        </p:spPr>
        <p:txBody>
          <a:bodyPr>
            <a:normAutofit/>
          </a:bodyPr>
          <a:lstStyle/>
          <a:p>
            <a:pPr marL="342900" lvl="0" indent="-342900">
              <a:buFont typeface="+mj-lt"/>
              <a:buAutoNum type="arabicPeriod"/>
            </a:pPr>
            <a:r>
              <a:rPr lang="nl-NL" sz="1700">
                <a:effectLst/>
                <a:latin typeface="Calibri" panose="020F0502020204030204" pitchFamily="34" charset="0"/>
                <a:ea typeface="Times New Roman" panose="02020603050405020304" pitchFamily="18" charset="0"/>
                <a:cs typeface="Times New Roman" panose="02020603050405020304" pitchFamily="18" charset="0"/>
              </a:rPr>
              <a:t>In de communicatie en aanmeldproces moet duidelijk gevraagd worden om het regionaal loopbaandossier.</a:t>
            </a:r>
            <a:endParaRPr lang="nl-NL" sz="170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l-NL" sz="1700">
                <a:effectLst/>
                <a:latin typeface="Calibri" panose="020F0502020204030204" pitchFamily="34" charset="0"/>
                <a:ea typeface="Times New Roman" panose="02020603050405020304" pitchFamily="18" charset="0"/>
                <a:cs typeface="Times New Roman" panose="02020603050405020304" pitchFamily="18" charset="0"/>
              </a:rPr>
              <a:t>Hierbij is het voor de leerling fijn als de mbo-scholen in de regio zoveel mogelijk dezelfde informatie vragen middels dezelfde systemen.</a:t>
            </a:r>
            <a:endParaRPr lang="nl-NL" sz="170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l-NL" sz="1700">
                <a:effectLst/>
                <a:latin typeface="Calibri" panose="020F0502020204030204" pitchFamily="34" charset="0"/>
                <a:ea typeface="Times New Roman" panose="02020603050405020304" pitchFamily="18" charset="0"/>
                <a:cs typeface="Times New Roman" panose="02020603050405020304" pitchFamily="18" charset="0"/>
              </a:rPr>
              <a:t>Het mbo moet daadwerkelijk de loopbaanbegeleiding starten met het regionaal loopbaandossier dit kan tijdens de intake en/of de introductie en/of de kennismaking met de coach/mentor/studieloopbaanbegeleider (slb-er).</a:t>
            </a:r>
            <a:endParaRPr lang="nl-NL" sz="1700">
              <a:effectLst/>
              <a:latin typeface="Trebuchet MS" panose="020B0603020202020204" pitchFamily="34" charset="0"/>
              <a:ea typeface="Times New Roman" panose="02020603050405020304" pitchFamily="18" charset="0"/>
              <a:cs typeface="Times New Roman" panose="02020603050405020304" pitchFamily="18" charset="0"/>
            </a:endParaRPr>
          </a:p>
          <a:p>
            <a:endParaRPr lang="nl-NL" sz="1700"/>
          </a:p>
        </p:txBody>
      </p:sp>
      <p:pic>
        <p:nvPicPr>
          <p:cNvPr id="7" name="Graphic 6" descr="Chatten, effen">
            <a:extLst>
              <a:ext uri="{FF2B5EF4-FFF2-40B4-BE49-F238E27FC236}">
                <a16:creationId xmlns:a16="http://schemas.microsoft.com/office/drawing/2014/main" id="{230E4F7C-0BA7-A640-60EA-CA69BC51E1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80610" y="1071282"/>
            <a:ext cx="4737650" cy="4737650"/>
          </a:xfrm>
          <a:prstGeom prst="rect">
            <a:avLst/>
          </a:prstGeom>
        </p:spPr>
      </p:pic>
      <p:pic>
        <p:nvPicPr>
          <p:cNvPr id="4" name="Afbeelding 3">
            <a:extLst>
              <a:ext uri="{FF2B5EF4-FFF2-40B4-BE49-F238E27FC236}">
                <a16:creationId xmlns:a16="http://schemas.microsoft.com/office/drawing/2014/main" id="{A0EA1E37-667F-72CD-7A8A-19F54E5DCB5C}"/>
              </a:ext>
            </a:extLst>
          </p:cNvPr>
          <p:cNvPicPr>
            <a:picLocks noChangeAspect="1"/>
          </p:cNvPicPr>
          <p:nvPr/>
        </p:nvPicPr>
        <p:blipFill>
          <a:blip r:embed="rId4"/>
          <a:stretch>
            <a:fillRect/>
          </a:stretch>
        </p:blipFill>
        <p:spPr>
          <a:xfrm>
            <a:off x="8739847" y="2669265"/>
            <a:ext cx="1019175" cy="657225"/>
          </a:xfrm>
          <a:prstGeom prst="rect">
            <a:avLst/>
          </a:prstGeom>
        </p:spPr>
      </p:pic>
    </p:spTree>
    <p:extLst>
      <p:ext uri="{BB962C8B-B14F-4D97-AF65-F5344CB8AC3E}">
        <p14:creationId xmlns:p14="http://schemas.microsoft.com/office/powerpoint/2010/main" val="345553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7A2FDE1-F8F8-B799-A8DF-92F5F3E15149}"/>
              </a:ext>
            </a:extLst>
          </p:cNvPr>
          <p:cNvGraphicFramePr/>
          <p:nvPr/>
        </p:nvGraphicFramePr>
        <p:xfrm>
          <a:off x="741145" y="308632"/>
          <a:ext cx="10448758" cy="5560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ep 2">
            <a:extLst>
              <a:ext uri="{FF2B5EF4-FFF2-40B4-BE49-F238E27FC236}">
                <a16:creationId xmlns:a16="http://schemas.microsoft.com/office/drawing/2014/main" id="{CCBE4837-FCF9-85A3-07BA-9EA72E47F170}"/>
              </a:ext>
            </a:extLst>
          </p:cNvPr>
          <p:cNvGrpSpPr/>
          <p:nvPr/>
        </p:nvGrpSpPr>
        <p:grpSpPr>
          <a:xfrm>
            <a:off x="741145" y="4886114"/>
            <a:ext cx="7459578" cy="729559"/>
            <a:chOff x="4302969" y="1668245"/>
            <a:chExt cx="1842818" cy="2224326"/>
          </a:xfrm>
          <a:scene3d>
            <a:camera prst="orthographicFront"/>
            <a:lightRig rig="chilly" dir="t"/>
          </a:scene3d>
        </p:grpSpPr>
        <p:sp>
          <p:nvSpPr>
            <p:cNvPr id="4" name="Rechthoek: afgeronde hoeken 3">
              <a:extLst>
                <a:ext uri="{FF2B5EF4-FFF2-40B4-BE49-F238E27FC236}">
                  <a16:creationId xmlns:a16="http://schemas.microsoft.com/office/drawing/2014/main" id="{1BC87BDE-38CC-5F8D-E7A3-3B31E669598F}"/>
                </a:ext>
              </a:extLst>
            </p:cNvPr>
            <p:cNvSpPr/>
            <p:nvPr/>
          </p:nvSpPr>
          <p:spPr>
            <a:xfrm>
              <a:off x="4302969" y="1668245"/>
              <a:ext cx="1842818" cy="2224326"/>
            </a:xfrm>
            <a:prstGeom prst="roundRect">
              <a:avLst/>
            </a:prstGeom>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Rechthoek: afgeronde hoeken 4">
              <a:extLst>
                <a:ext uri="{FF2B5EF4-FFF2-40B4-BE49-F238E27FC236}">
                  <a16:creationId xmlns:a16="http://schemas.microsoft.com/office/drawing/2014/main" id="{2B4F69EF-D63A-6CCB-0CCC-FA0BEB265B5C}"/>
                </a:ext>
              </a:extLst>
            </p:cNvPr>
            <p:cNvSpPr txBox="1"/>
            <p:nvPr/>
          </p:nvSpPr>
          <p:spPr>
            <a:xfrm>
              <a:off x="4392928" y="1758205"/>
              <a:ext cx="1662900" cy="20444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nl-NL"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Bundelen van ervaringen en opgedane inzichten in een individueel “levend digitaal document”</a:t>
              </a:r>
            </a:p>
          </p:txBody>
        </p:sp>
      </p:grpSp>
      <p:grpSp>
        <p:nvGrpSpPr>
          <p:cNvPr id="7" name="Groep 6">
            <a:extLst>
              <a:ext uri="{FF2B5EF4-FFF2-40B4-BE49-F238E27FC236}">
                <a16:creationId xmlns:a16="http://schemas.microsoft.com/office/drawing/2014/main" id="{3E34840B-0120-77CE-9334-7AD8A5ED6142}"/>
              </a:ext>
            </a:extLst>
          </p:cNvPr>
          <p:cNvGrpSpPr/>
          <p:nvPr/>
        </p:nvGrpSpPr>
        <p:grpSpPr>
          <a:xfrm>
            <a:off x="741145" y="5669279"/>
            <a:ext cx="7459578" cy="729559"/>
            <a:chOff x="4302969" y="1668245"/>
            <a:chExt cx="1842818" cy="2224326"/>
          </a:xfrm>
          <a:scene3d>
            <a:camera prst="orthographicFront"/>
            <a:lightRig rig="chilly" dir="t"/>
          </a:scene3d>
        </p:grpSpPr>
        <p:sp>
          <p:nvSpPr>
            <p:cNvPr id="9" name="Rechthoek: afgeronde hoeken 8">
              <a:extLst>
                <a:ext uri="{FF2B5EF4-FFF2-40B4-BE49-F238E27FC236}">
                  <a16:creationId xmlns:a16="http://schemas.microsoft.com/office/drawing/2014/main" id="{2813451E-E417-930C-CA72-901C54FD8885}"/>
                </a:ext>
              </a:extLst>
            </p:cNvPr>
            <p:cNvSpPr/>
            <p:nvPr/>
          </p:nvSpPr>
          <p:spPr>
            <a:xfrm>
              <a:off x="4302969" y="1668245"/>
              <a:ext cx="1842818" cy="2224326"/>
            </a:xfrm>
            <a:prstGeom prst="roundRect">
              <a:avLst/>
            </a:prstGeom>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chthoek: afgeronde hoeken 4">
              <a:extLst>
                <a:ext uri="{FF2B5EF4-FFF2-40B4-BE49-F238E27FC236}">
                  <a16:creationId xmlns:a16="http://schemas.microsoft.com/office/drawing/2014/main" id="{54EA8AA2-5505-FD8A-161E-29C981BC02D8}"/>
                </a:ext>
              </a:extLst>
            </p:cNvPr>
            <p:cNvSpPr txBox="1"/>
            <p:nvPr/>
          </p:nvSpPr>
          <p:spPr>
            <a:xfrm>
              <a:off x="4392928" y="1758205"/>
              <a:ext cx="1662900" cy="20444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marR="0" lvl="0" indent="0" algn="ctr" defTabSz="1778000" rtl="0" eaLnBrk="1" fontAlgn="auto" latinLnBrk="0" hangingPunct="1">
                <a:lnSpc>
                  <a:spcPct val="90000"/>
                </a:lnSpc>
                <a:spcBef>
                  <a:spcPct val="0"/>
                </a:spcBef>
                <a:spcAft>
                  <a:spcPct val="35000"/>
                </a:spcAft>
                <a:buClrTx/>
                <a:buSzTx/>
                <a:buFontTx/>
                <a:buNone/>
                <a:tabLst/>
                <a:defRPr/>
              </a:pPr>
              <a:r>
                <a:rPr kumimoji="0" lang="nl-NL"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Leerlingen ondernemen allerlei activiteiten in het kader van loopbaanoriëntatie- en begeleiding</a:t>
              </a:r>
            </a:p>
          </p:txBody>
        </p:sp>
      </p:grpSp>
      <p:sp>
        <p:nvSpPr>
          <p:cNvPr id="11" name="Pijl: omlaag 10">
            <a:extLst>
              <a:ext uri="{FF2B5EF4-FFF2-40B4-BE49-F238E27FC236}">
                <a16:creationId xmlns:a16="http://schemas.microsoft.com/office/drawing/2014/main" id="{7AF5B4C9-8316-D72C-DC25-30AA45AD62DB}"/>
              </a:ext>
            </a:extLst>
          </p:cNvPr>
          <p:cNvSpPr/>
          <p:nvPr/>
        </p:nvSpPr>
        <p:spPr>
          <a:xfrm rot="10800000">
            <a:off x="1954737" y="4286462"/>
            <a:ext cx="442762" cy="529389"/>
          </a:xfrm>
          <a:prstGeom prst="downArrow">
            <a:avLst/>
          </a:prstGeom>
          <a:solidFill>
            <a:srgbClr val="76C5FA"/>
          </a:solidFill>
          <a:ln>
            <a:solidFill>
              <a:srgbClr val="76C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ijl: omlaag 11">
            <a:extLst>
              <a:ext uri="{FF2B5EF4-FFF2-40B4-BE49-F238E27FC236}">
                <a16:creationId xmlns:a16="http://schemas.microsoft.com/office/drawing/2014/main" id="{615B0A0B-E07E-398D-947F-EA61EB0602A4}"/>
              </a:ext>
            </a:extLst>
          </p:cNvPr>
          <p:cNvSpPr/>
          <p:nvPr/>
        </p:nvSpPr>
        <p:spPr>
          <a:xfrm rot="10800000">
            <a:off x="3389709" y="4271040"/>
            <a:ext cx="442762" cy="529389"/>
          </a:xfrm>
          <a:prstGeom prst="downArrow">
            <a:avLst/>
          </a:prstGeom>
          <a:solidFill>
            <a:srgbClr val="76C5FA"/>
          </a:solidFill>
          <a:ln>
            <a:solidFill>
              <a:srgbClr val="76C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ijl: omlaag 12">
            <a:extLst>
              <a:ext uri="{FF2B5EF4-FFF2-40B4-BE49-F238E27FC236}">
                <a16:creationId xmlns:a16="http://schemas.microsoft.com/office/drawing/2014/main" id="{F57BFE36-9A1A-1A58-6534-774ABCF13B2B}"/>
              </a:ext>
            </a:extLst>
          </p:cNvPr>
          <p:cNvSpPr/>
          <p:nvPr/>
        </p:nvSpPr>
        <p:spPr>
          <a:xfrm rot="10800000">
            <a:off x="5013953" y="4286461"/>
            <a:ext cx="442762" cy="529389"/>
          </a:xfrm>
          <a:prstGeom prst="downArrow">
            <a:avLst/>
          </a:prstGeom>
          <a:solidFill>
            <a:srgbClr val="76C5FA"/>
          </a:solidFill>
          <a:ln>
            <a:solidFill>
              <a:srgbClr val="76C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Pijl: omlaag 13">
            <a:extLst>
              <a:ext uri="{FF2B5EF4-FFF2-40B4-BE49-F238E27FC236}">
                <a16:creationId xmlns:a16="http://schemas.microsoft.com/office/drawing/2014/main" id="{CE7CA4C8-77C0-BD5C-FB59-468DD21F1AFD}"/>
              </a:ext>
            </a:extLst>
          </p:cNvPr>
          <p:cNvSpPr/>
          <p:nvPr/>
        </p:nvSpPr>
        <p:spPr>
          <a:xfrm rot="10800000">
            <a:off x="6735287" y="4271040"/>
            <a:ext cx="442762" cy="529389"/>
          </a:xfrm>
          <a:prstGeom prst="downArrow">
            <a:avLst/>
          </a:prstGeom>
          <a:solidFill>
            <a:srgbClr val="76C5FA"/>
          </a:solidFill>
          <a:ln>
            <a:solidFill>
              <a:srgbClr val="76C5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kstvak 14">
            <a:extLst>
              <a:ext uri="{FF2B5EF4-FFF2-40B4-BE49-F238E27FC236}">
                <a16:creationId xmlns:a16="http://schemas.microsoft.com/office/drawing/2014/main" id="{76F6CFAA-BF1A-D715-4774-41D3D21793C1}"/>
              </a:ext>
            </a:extLst>
          </p:cNvPr>
          <p:cNvSpPr txBox="1"/>
          <p:nvPr/>
        </p:nvSpPr>
        <p:spPr>
          <a:xfrm>
            <a:off x="163628" y="308632"/>
            <a:ext cx="861461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44546A">
                    <a:lumMod val="60000"/>
                    <a:lumOff val="40000"/>
                  </a:srgbClr>
                </a:solidFill>
                <a:effectLst/>
                <a:uLnTx/>
                <a:uFillTx/>
                <a:latin typeface="Arial" panose="020B0604020202020204" pitchFamily="34" charset="0"/>
                <a:ea typeface="+mn-ea"/>
                <a:cs typeface="Arial" panose="020B0604020202020204" pitchFamily="34" charset="0"/>
              </a:rPr>
              <a:t>Proces regionaal Loopbaandossier </a:t>
            </a:r>
            <a:br>
              <a:rPr kumimoji="0" lang="nl-NL" sz="3200" b="0" i="0" u="none" strike="noStrike" kern="1200" cap="none" spc="0" normalizeH="0" baseline="0" noProof="0" dirty="0">
                <a:ln>
                  <a:noFill/>
                </a:ln>
                <a:solidFill>
                  <a:srgbClr val="44546A">
                    <a:lumMod val="60000"/>
                    <a:lumOff val="40000"/>
                  </a:srgbClr>
                </a:solidFill>
                <a:effectLst/>
                <a:uLnTx/>
                <a:uFillTx/>
                <a:latin typeface="Arial" panose="020B0604020202020204" pitchFamily="34" charset="0"/>
                <a:ea typeface="+mn-ea"/>
                <a:cs typeface="Arial" panose="020B0604020202020204" pitchFamily="34" charset="0"/>
              </a:rPr>
            </a:br>
            <a:r>
              <a:rPr kumimoji="0" lang="nl-NL" sz="3200" b="0" i="0" u="none" strike="noStrike" kern="1200" cap="none" spc="0" normalizeH="0" baseline="0" noProof="0" dirty="0">
                <a:ln>
                  <a:noFill/>
                </a:ln>
                <a:solidFill>
                  <a:srgbClr val="44546A">
                    <a:lumMod val="60000"/>
                    <a:lumOff val="40000"/>
                  </a:srgbClr>
                </a:solidFill>
                <a:effectLst/>
                <a:uLnTx/>
                <a:uFillTx/>
                <a:latin typeface="Arial" panose="020B0604020202020204" pitchFamily="34" charset="0"/>
                <a:ea typeface="+mn-ea"/>
                <a:cs typeface="Arial" panose="020B0604020202020204" pitchFamily="34" charset="0"/>
              </a:rPr>
              <a:t>voorbeeld van het vo</a:t>
            </a:r>
          </a:p>
        </p:txBody>
      </p:sp>
      <p:pic>
        <p:nvPicPr>
          <p:cNvPr id="8" name="Afbeelding 7">
            <a:extLst>
              <a:ext uri="{FF2B5EF4-FFF2-40B4-BE49-F238E27FC236}">
                <a16:creationId xmlns:a16="http://schemas.microsoft.com/office/drawing/2014/main" id="{E4FAF10E-A4A6-FC6A-922B-164DD73A0431}"/>
              </a:ext>
            </a:extLst>
          </p:cNvPr>
          <p:cNvPicPr>
            <a:picLocks noChangeAspect="1"/>
          </p:cNvPicPr>
          <p:nvPr/>
        </p:nvPicPr>
        <p:blipFill>
          <a:blip r:embed="rId8"/>
          <a:stretch>
            <a:fillRect/>
          </a:stretch>
        </p:blipFill>
        <p:spPr>
          <a:xfrm>
            <a:off x="9983314" y="224063"/>
            <a:ext cx="1019175" cy="657225"/>
          </a:xfrm>
          <a:prstGeom prst="rect">
            <a:avLst/>
          </a:prstGeom>
        </p:spPr>
      </p:pic>
    </p:spTree>
    <p:extLst>
      <p:ext uri="{BB962C8B-B14F-4D97-AF65-F5344CB8AC3E}">
        <p14:creationId xmlns:p14="http://schemas.microsoft.com/office/powerpoint/2010/main" val="261599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5E06DB39-C5DC-4E73-932A-05123E219D47}"/>
              </a:ext>
            </a:extLst>
          </p:cNvPr>
          <p:cNvSpPr txBox="1"/>
          <p:nvPr/>
        </p:nvSpPr>
        <p:spPr>
          <a:xfrm>
            <a:off x="574250" y="252017"/>
            <a:ext cx="10515600" cy="444500"/>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Light" panose="020F0302020204030204"/>
                <a:ea typeface="+mn-ea"/>
                <a:cs typeface="+mn-cs"/>
              </a:rPr>
              <a:t>Het vervolg op het mbo; een doorlopende begeleidingslijn (een cyclisch proces) </a:t>
            </a:r>
          </a:p>
        </p:txBody>
      </p:sp>
      <p:graphicFrame>
        <p:nvGraphicFramePr>
          <p:cNvPr id="7" name="Diagram 6">
            <a:extLst>
              <a:ext uri="{FF2B5EF4-FFF2-40B4-BE49-F238E27FC236}">
                <a16:creationId xmlns:a16="http://schemas.microsoft.com/office/drawing/2014/main" id="{1340E136-0C45-4FD0-8CB5-27E2864B7672}"/>
              </a:ext>
            </a:extLst>
          </p:cNvPr>
          <p:cNvGraphicFramePr/>
          <p:nvPr/>
        </p:nvGraphicFramePr>
        <p:xfrm>
          <a:off x="438151" y="809626"/>
          <a:ext cx="11449050" cy="584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43F74D4D-0484-582E-FF75-3C4B0C3B456F}"/>
              </a:ext>
            </a:extLst>
          </p:cNvPr>
          <p:cNvPicPr>
            <a:picLocks noChangeAspect="1"/>
          </p:cNvPicPr>
          <p:nvPr/>
        </p:nvPicPr>
        <p:blipFill>
          <a:blip r:embed="rId8"/>
          <a:stretch>
            <a:fillRect/>
          </a:stretch>
        </p:blipFill>
        <p:spPr>
          <a:xfrm>
            <a:off x="10644925" y="152401"/>
            <a:ext cx="1019175" cy="657225"/>
          </a:xfrm>
          <a:prstGeom prst="rect">
            <a:avLst/>
          </a:prstGeom>
        </p:spPr>
      </p:pic>
    </p:spTree>
    <p:extLst>
      <p:ext uri="{BB962C8B-B14F-4D97-AF65-F5344CB8AC3E}">
        <p14:creationId xmlns:p14="http://schemas.microsoft.com/office/powerpoint/2010/main" val="2741491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C82AD2-59E0-2135-3F14-62460CFA4707}"/>
              </a:ext>
            </a:extLst>
          </p:cNvPr>
          <p:cNvSpPr>
            <a:spLocks noGrp="1"/>
          </p:cNvSpPr>
          <p:nvPr>
            <p:ph type="title"/>
          </p:nvPr>
        </p:nvSpPr>
        <p:spPr>
          <a:xfrm>
            <a:off x="496867" y="1993625"/>
            <a:ext cx="3110491" cy="3876670"/>
          </a:xfrm>
        </p:spPr>
        <p:txBody>
          <a:bodyPr anchor="b">
            <a:normAutofit fontScale="90000"/>
          </a:bodyPr>
          <a:lstStyle/>
          <a:p>
            <a:pPr algn="r"/>
            <a:r>
              <a:rPr lang="nl-NL" sz="3700" dirty="0">
                <a:solidFill>
                  <a:srgbClr val="FFFFFF"/>
                </a:solidFill>
              </a:rPr>
              <a:t>Draagt bij aan het ontwikkelen van een regio-brede ambitie en visie </a:t>
            </a:r>
            <a:r>
              <a:rPr lang="nl-NL" sz="3700" dirty="0" err="1">
                <a:solidFill>
                  <a:srgbClr val="FFFFFF"/>
                </a:solidFill>
              </a:rPr>
              <a:t>tav</a:t>
            </a:r>
            <a:r>
              <a:rPr lang="nl-NL" sz="3700" dirty="0">
                <a:solidFill>
                  <a:srgbClr val="FFFFFF"/>
                </a:solidFill>
              </a:rPr>
              <a:t> LOB.</a:t>
            </a:r>
            <a:br>
              <a:rPr lang="nl-NL" sz="3700" dirty="0">
                <a:solidFill>
                  <a:srgbClr val="FFFFFF"/>
                </a:solidFill>
              </a:rPr>
            </a:br>
            <a:br>
              <a:rPr lang="nl-NL" sz="3700" dirty="0">
                <a:solidFill>
                  <a:srgbClr val="FFFFFF"/>
                </a:solidFill>
              </a:rPr>
            </a:br>
            <a:r>
              <a:rPr lang="nl-NL" sz="3700" dirty="0">
                <a:solidFill>
                  <a:srgbClr val="FFFFFF"/>
                </a:solidFill>
              </a:rPr>
              <a:t>Vraagt sturing en commitment van de directies van de scholen. </a:t>
            </a:r>
          </a:p>
        </p:txBody>
      </p:sp>
      <p:sp>
        <p:nvSpPr>
          <p:cNvPr id="3" name="Tijdelijke aanduiding voor inhoud 2">
            <a:extLst>
              <a:ext uri="{FF2B5EF4-FFF2-40B4-BE49-F238E27FC236}">
                <a16:creationId xmlns:a16="http://schemas.microsoft.com/office/drawing/2014/main" id="{8E671753-03D4-06DF-1EAC-6BD3C3B0FFE9}"/>
              </a:ext>
            </a:extLst>
          </p:cNvPr>
          <p:cNvSpPr>
            <a:spLocks noGrp="1"/>
          </p:cNvSpPr>
          <p:nvPr>
            <p:ph idx="1"/>
          </p:nvPr>
        </p:nvSpPr>
        <p:spPr>
          <a:xfrm>
            <a:off x="4810259" y="649480"/>
            <a:ext cx="6555347" cy="5546047"/>
          </a:xfrm>
        </p:spPr>
        <p:txBody>
          <a:bodyPr anchor="ctr">
            <a:normAutofit lnSpcReduction="10000"/>
          </a:bodyPr>
          <a:lstStyle/>
          <a:p>
            <a:pPr marL="342900" lvl="0" indent="-342900">
              <a:buFont typeface="+mj-lt"/>
              <a:buAutoNum type="arabicPeriod"/>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Om de begeleiding inhoudelijk en procesmatig, in de school goed  vorm te kunnen geven te kunnen geven, is het belangrijk dat alle betrokkenen bekend zijn met de </a:t>
            </a:r>
            <a:r>
              <a:rPr lang="nl-NL" sz="1600" b="1" u="sng" dirty="0">
                <a:effectLst/>
                <a:latin typeface="Calibri" panose="020F0502020204030204" pitchFamily="34" charset="0"/>
                <a:ea typeface="Times New Roman" panose="02020603050405020304" pitchFamily="18" charset="0"/>
                <a:cs typeface="Times New Roman" panose="02020603050405020304" pitchFamily="18" charset="0"/>
              </a:rPr>
              <a:t>gedeelde visie en uitgangspunten</a:t>
            </a:r>
            <a:r>
              <a:rPr lang="nl-NL" sz="1600" baseline="30000" dirty="0">
                <a:effectLst/>
                <a:latin typeface="Calibri" panose="020F0502020204030204" pitchFamily="34" charset="0"/>
                <a:ea typeface="Times New Roman" panose="02020603050405020304" pitchFamily="18" charset="0"/>
                <a:cs typeface="Times New Roman" panose="02020603050405020304" pitchFamily="18" charset="0"/>
                <a:hlinkClick r:id="rId2"/>
              </a:rPr>
              <a:t>[1]</a:t>
            </a: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600" dirty="0">
                <a:latin typeface="Calibri" panose="020F0502020204030204" pitchFamily="34" charset="0"/>
                <a:ea typeface="Times New Roman" panose="02020603050405020304" pitchFamily="18" charset="0"/>
                <a:cs typeface="Times New Roman" panose="02020603050405020304" pitchFamily="18" charset="0"/>
              </a:rPr>
              <a:t>een doorlopende begeleidingslijn met</a:t>
            </a: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  het (regionaal) loopbaandossier. </a:t>
            </a:r>
          </a:p>
          <a:p>
            <a:pPr marL="457200" lvl="1" indent="0">
              <a:buNone/>
            </a:pP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Dit proces vraagt aandacht in de regio en dient op meerdere niveaus geborgd te worden in de regio (strategisch/tactisch en operationeel).</a:t>
            </a:r>
          </a:p>
          <a:p>
            <a:pPr marL="457200" lvl="1" indent="0">
              <a:buNone/>
            </a:pPr>
            <a:endParaRPr lang="nl-NL" sz="1600" i="1"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457200" lvl="1" indent="0">
              <a:buNone/>
            </a:pPr>
            <a:endParaRPr lang="nl-NL" sz="1600" i="1"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Bij de implementatie en borging van het regionaal loopbaandossier is </a:t>
            </a:r>
            <a:r>
              <a:rPr lang="nl-NL" sz="1600" b="1" u="sng" dirty="0">
                <a:effectLst/>
                <a:latin typeface="Calibri" panose="020F0502020204030204" pitchFamily="34" charset="0"/>
                <a:ea typeface="Times New Roman" panose="02020603050405020304" pitchFamily="18" charset="0"/>
                <a:cs typeface="Times New Roman" panose="02020603050405020304" pitchFamily="18" charset="0"/>
              </a:rPr>
              <a:t>sturing en commitment </a:t>
            </a: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vanuit de directies van de scholen voorwaardelijk. De invoering van het regio-breed overleg voor doorlopende leerlijnen kan hier een verdere impuls aan gegeven worden.</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742950" lvl="1" indent="-285750">
              <a:buFont typeface="+mj-lt"/>
              <a:buAutoNum type="alphaLcPeriod"/>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De decaan/lob-coördinator is een belangrijke schakel in het implementatieproces, maar zij kan het niet alleen. </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1143000" lvl="2" indent="-228600">
              <a:buFont typeface="+mj-lt"/>
              <a:buAutoNum type="romanLcPeriod"/>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We zien dat decanen/lob-coördinatoren blijvend ‘ruggensteun’ nodig hebben bij het implementatieproces.  </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1600200" lvl="3" indent="-228600">
              <a:buFont typeface="Symbol" panose="05050102010706020507" pitchFamily="18" charset="2"/>
              <a:buChar char=""/>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Zo blijkt dat wanneer in de schoolorganisatie de verantwoordelijkheid voor de implementatie van het loopbaandossier alleen bij de  decaan ligt het een kwetsbaar proces is. Als de decaan uitvalt, vertrekt stagneert het proces.</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1143000" lvl="2" indent="-228600">
              <a:buFont typeface="+mj-lt"/>
              <a:buAutoNum type="romanLcPeriod"/>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Hierbij is het wenselijk dat ook directie en mentoren/coaches eigenaarschap hebben in dit proces zodat en nog beter ondersteuning en begeleiding wordt gegeven aan het proces. </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914400"/>
            <a:endParaRPr lang="nl-NL"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pic>
        <p:nvPicPr>
          <p:cNvPr id="4" name="Afbeelding 3">
            <a:extLst>
              <a:ext uri="{FF2B5EF4-FFF2-40B4-BE49-F238E27FC236}">
                <a16:creationId xmlns:a16="http://schemas.microsoft.com/office/drawing/2014/main" id="{FE70403E-1A1E-EF1D-2A99-C55800AD2809}"/>
              </a:ext>
            </a:extLst>
          </p:cNvPr>
          <p:cNvPicPr>
            <a:picLocks noChangeAspect="1"/>
          </p:cNvPicPr>
          <p:nvPr/>
        </p:nvPicPr>
        <p:blipFill>
          <a:blip r:embed="rId3"/>
          <a:stretch>
            <a:fillRect/>
          </a:stretch>
        </p:blipFill>
        <p:spPr>
          <a:xfrm>
            <a:off x="680375" y="248099"/>
            <a:ext cx="1019175" cy="657225"/>
          </a:xfrm>
          <a:prstGeom prst="rect">
            <a:avLst/>
          </a:prstGeom>
        </p:spPr>
      </p:pic>
    </p:spTree>
    <p:extLst>
      <p:ext uri="{BB962C8B-B14F-4D97-AF65-F5344CB8AC3E}">
        <p14:creationId xmlns:p14="http://schemas.microsoft.com/office/powerpoint/2010/main" val="54292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504AA31-7A1F-C0E4-A58B-C3038906C5E2}"/>
              </a:ext>
            </a:extLst>
          </p:cNvPr>
          <p:cNvSpPr>
            <a:spLocks noGrp="1"/>
          </p:cNvSpPr>
          <p:nvPr>
            <p:ph type="title"/>
          </p:nvPr>
        </p:nvSpPr>
        <p:spPr/>
        <p:txBody>
          <a:bodyPr anchor="b">
            <a:normAutofit/>
          </a:bodyPr>
          <a:lstStyle/>
          <a:p>
            <a:r>
              <a:rPr lang="nl-NL" sz="5400"/>
              <a:t>Website en filmpje</a:t>
            </a:r>
          </a:p>
        </p:txBody>
      </p:sp>
      <p:sp>
        <p:nvSpPr>
          <p:cNvPr id="12" name="Content Placeholder 11">
            <a:extLst>
              <a:ext uri="{FF2B5EF4-FFF2-40B4-BE49-F238E27FC236}">
                <a16:creationId xmlns:a16="http://schemas.microsoft.com/office/drawing/2014/main" id="{9DE865B4-B422-EB05-FF72-236866B770E9}"/>
              </a:ext>
            </a:extLst>
          </p:cNvPr>
          <p:cNvSpPr>
            <a:spLocks noGrp="1"/>
          </p:cNvSpPr>
          <p:nvPr>
            <p:ph idx="1"/>
          </p:nvPr>
        </p:nvSpPr>
        <p:spPr>
          <a:xfrm>
            <a:off x="110532" y="2964264"/>
            <a:ext cx="5114612" cy="3436536"/>
          </a:xfrm>
        </p:spPr>
        <p:txBody>
          <a:bodyPr>
            <a:normAutofit/>
          </a:bodyPr>
          <a:lstStyle/>
          <a:p>
            <a:pPr marL="0" indent="0">
              <a:buNone/>
            </a:pPr>
            <a:r>
              <a:rPr lang="nl-NL" sz="1800" dirty="0">
                <a:solidFill>
                  <a:srgbClr val="595959"/>
                </a:solidFill>
                <a:hlinkClick r:id="rId3"/>
              </a:rPr>
              <a:t>https://www.expertisepuntlob.nl/tools/praktijkvoorbeelden-lob/regionaal-loopbaandossier-in-noordoost-brabant</a:t>
            </a:r>
            <a:endParaRPr lang="nl-NL" sz="1800" dirty="0">
              <a:solidFill>
                <a:srgbClr val="595959"/>
              </a:solidFill>
            </a:endParaRPr>
          </a:p>
          <a:p>
            <a:pPr marL="0" indent="0">
              <a:buNone/>
            </a:pPr>
            <a:endParaRPr lang="nl-NL" sz="1800" dirty="0">
              <a:solidFill>
                <a:srgbClr val="595959"/>
              </a:solidFill>
            </a:endParaRPr>
          </a:p>
          <a:p>
            <a:pPr marL="0" indent="0">
              <a:buNone/>
            </a:pPr>
            <a:r>
              <a:rPr lang="nl-NL" sz="1800" dirty="0">
                <a:solidFill>
                  <a:srgbClr val="595959"/>
                </a:solidFill>
                <a:hlinkClick r:id="rId4"/>
              </a:rPr>
              <a:t>https://www.steunpuntpassendonderwijs-povo.nl/inspiratie/praktijkvoorbeeld-regionaal-loopbaandossier-een-goede-start-maken-op-het-mbo/</a:t>
            </a:r>
            <a:r>
              <a:rPr lang="nl-NL" sz="1800" dirty="0">
                <a:solidFill>
                  <a:srgbClr val="595959"/>
                </a:solidFill>
              </a:rPr>
              <a:t> </a:t>
            </a:r>
          </a:p>
          <a:p>
            <a:endParaRPr lang="nl-NL" sz="1400" dirty="0">
              <a:solidFill>
                <a:srgbClr val="595959"/>
              </a:solidFill>
            </a:endParaRPr>
          </a:p>
          <a:p>
            <a:endParaRPr lang="nl-NL" sz="1400" dirty="0"/>
          </a:p>
        </p:txBody>
      </p:sp>
      <p:sp>
        <p:nvSpPr>
          <p:cNvPr id="3" name="Tijdelijke aanduiding voor tekst 2">
            <a:extLst>
              <a:ext uri="{FF2B5EF4-FFF2-40B4-BE49-F238E27FC236}">
                <a16:creationId xmlns:a16="http://schemas.microsoft.com/office/drawing/2014/main" id="{7F29B35A-8188-5E2C-A622-D07BFB1ADF39}"/>
              </a:ext>
            </a:extLst>
          </p:cNvPr>
          <p:cNvSpPr>
            <a:spLocks noGrp="1"/>
          </p:cNvSpPr>
          <p:nvPr>
            <p:ph type="body" sz="half" idx="2"/>
          </p:nvPr>
        </p:nvSpPr>
        <p:spPr/>
        <p:txBody>
          <a:bodyPr>
            <a:normAutofit/>
          </a:bodyPr>
          <a:lstStyle/>
          <a:p>
            <a:r>
              <a:rPr lang="nl-NL" sz="3200">
                <a:hlinkClick r:id="rId5"/>
              </a:rPr>
              <a:t>animatiefilmpje</a:t>
            </a:r>
            <a:endParaRPr lang="nl-NL" sz="3200"/>
          </a:p>
        </p:txBody>
      </p:sp>
      <p:pic>
        <p:nvPicPr>
          <p:cNvPr id="8" name="Tijdelijke aanduiding voor inhoud 7">
            <a:extLst>
              <a:ext uri="{FF2B5EF4-FFF2-40B4-BE49-F238E27FC236}">
                <a16:creationId xmlns:a16="http://schemas.microsoft.com/office/drawing/2014/main" id="{60D25BB2-2A87-D168-2979-9E245430F56D}"/>
              </a:ext>
            </a:extLst>
          </p:cNvPr>
          <p:cNvPicPr>
            <a:picLocks noChangeAspect="1"/>
          </p:cNvPicPr>
          <p:nvPr/>
        </p:nvPicPr>
        <p:blipFill rotWithShape="1">
          <a:blip r:embed="rId6"/>
          <a:srcRect l="28428" r="838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Afbeelding 5">
            <a:extLst>
              <a:ext uri="{FF2B5EF4-FFF2-40B4-BE49-F238E27FC236}">
                <a16:creationId xmlns:a16="http://schemas.microsoft.com/office/drawing/2014/main" id="{E0C137E8-D237-8C3C-255C-A30AA6D681C5}"/>
              </a:ext>
            </a:extLst>
          </p:cNvPr>
          <p:cNvPicPr>
            <a:picLocks noChangeAspect="1"/>
          </p:cNvPicPr>
          <p:nvPr/>
        </p:nvPicPr>
        <p:blipFill>
          <a:blip r:embed="rId7"/>
          <a:stretch>
            <a:fillRect/>
          </a:stretch>
        </p:blipFill>
        <p:spPr>
          <a:xfrm>
            <a:off x="521918" y="6044921"/>
            <a:ext cx="1019175" cy="657225"/>
          </a:xfrm>
          <a:prstGeom prst="rect">
            <a:avLst/>
          </a:prstGeom>
        </p:spPr>
      </p:pic>
    </p:spTree>
    <p:extLst>
      <p:ext uri="{BB962C8B-B14F-4D97-AF65-F5344CB8AC3E}">
        <p14:creationId xmlns:p14="http://schemas.microsoft.com/office/powerpoint/2010/main" val="412532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5DC6BA-B981-FFA5-8FFB-C41650E8D99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8740601-E085-3A7A-7385-3AD666615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C595E39-997B-42FE-FD5B-E9A73A7AC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FCB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9F6DBEF-4851-CB11-CF59-DEF56A57B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FCB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AA0F3FEB-7730-97A2-F866-B007EE451BC5}"/>
              </a:ext>
            </a:extLst>
          </p:cNvPr>
          <p:cNvPicPr>
            <a:picLocks noChangeAspect="1"/>
          </p:cNvPicPr>
          <p:nvPr/>
        </p:nvPicPr>
        <p:blipFill>
          <a:blip r:embed="rId3"/>
          <a:stretch>
            <a:fillRect/>
          </a:stretch>
        </p:blipFill>
        <p:spPr>
          <a:xfrm>
            <a:off x="370940" y="286209"/>
            <a:ext cx="5670263" cy="6084701"/>
          </a:xfrm>
          <a:prstGeom prst="rect">
            <a:avLst/>
          </a:prstGeom>
        </p:spPr>
      </p:pic>
      <p:pic>
        <p:nvPicPr>
          <p:cNvPr id="8" name="Afbeelding 7">
            <a:extLst>
              <a:ext uri="{FF2B5EF4-FFF2-40B4-BE49-F238E27FC236}">
                <a16:creationId xmlns:a16="http://schemas.microsoft.com/office/drawing/2014/main" id="{68B25B05-6B04-3D76-C3A3-3D5566C9E8D5}"/>
              </a:ext>
            </a:extLst>
          </p:cNvPr>
          <p:cNvPicPr>
            <a:picLocks noChangeAspect="1"/>
          </p:cNvPicPr>
          <p:nvPr/>
        </p:nvPicPr>
        <p:blipFill>
          <a:blip r:embed="rId4"/>
          <a:stretch>
            <a:fillRect/>
          </a:stretch>
        </p:blipFill>
        <p:spPr>
          <a:xfrm>
            <a:off x="6230526" y="455885"/>
            <a:ext cx="5772150" cy="5915025"/>
          </a:xfrm>
          <a:prstGeom prst="rect">
            <a:avLst/>
          </a:prstGeom>
        </p:spPr>
      </p:pic>
      <p:sp>
        <p:nvSpPr>
          <p:cNvPr id="9" name="Rechthoek 8">
            <a:extLst>
              <a:ext uri="{FF2B5EF4-FFF2-40B4-BE49-F238E27FC236}">
                <a16:creationId xmlns:a16="http://schemas.microsoft.com/office/drawing/2014/main" id="{95C31B0E-1039-A6CF-9CF9-E485E8808503}"/>
              </a:ext>
            </a:extLst>
          </p:cNvPr>
          <p:cNvSpPr/>
          <p:nvPr/>
        </p:nvSpPr>
        <p:spPr>
          <a:xfrm>
            <a:off x="635267" y="1001027"/>
            <a:ext cx="1376413" cy="24063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CAA90082-7B34-FC69-D5CE-5E4638D24E60}"/>
              </a:ext>
            </a:extLst>
          </p:cNvPr>
          <p:cNvSpPr/>
          <p:nvPr/>
        </p:nvSpPr>
        <p:spPr>
          <a:xfrm>
            <a:off x="2772076" y="1424539"/>
            <a:ext cx="958387" cy="6452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04EA77D7-CEB8-825E-4688-B8760215CAA0}"/>
              </a:ext>
            </a:extLst>
          </p:cNvPr>
          <p:cNvSpPr/>
          <p:nvPr/>
        </p:nvSpPr>
        <p:spPr>
          <a:xfrm>
            <a:off x="1078029" y="1424539"/>
            <a:ext cx="654518" cy="83739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054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5EEC9B-0768-D1FC-72AD-126D919E886D}"/>
            </a:ext>
          </a:extLst>
        </p:cNvPr>
        <p:cNvGrpSpPr/>
        <p:nvPr/>
      </p:nvGrpSpPr>
      <p:grpSpPr>
        <a:xfrm>
          <a:off x="0" y="0"/>
          <a:ext cx="0" cy="0"/>
          <a:chOff x="0" y="0"/>
          <a:chExt cx="0" cy="0"/>
        </a:xfrm>
      </p:grpSpPr>
      <p:pic>
        <p:nvPicPr>
          <p:cNvPr id="3" name="Afbeelding 2">
            <a:extLst>
              <a:ext uri="{FF2B5EF4-FFF2-40B4-BE49-F238E27FC236}">
                <a16:creationId xmlns:a16="http://schemas.microsoft.com/office/drawing/2014/main" id="{2A138BAE-90A4-B597-DCD4-FBB63D896C18}"/>
              </a:ext>
            </a:extLst>
          </p:cNvPr>
          <p:cNvPicPr>
            <a:picLocks noChangeAspect="1"/>
          </p:cNvPicPr>
          <p:nvPr/>
        </p:nvPicPr>
        <p:blipFill>
          <a:blip r:embed="rId3"/>
          <a:stretch>
            <a:fillRect/>
          </a:stretch>
        </p:blipFill>
        <p:spPr>
          <a:xfrm>
            <a:off x="3436220" y="361361"/>
            <a:ext cx="5153633" cy="6135278"/>
          </a:xfrm>
          <a:prstGeom prst="rect">
            <a:avLst/>
          </a:prstGeom>
        </p:spPr>
      </p:pic>
    </p:spTree>
    <p:extLst>
      <p:ext uri="{BB962C8B-B14F-4D97-AF65-F5344CB8AC3E}">
        <p14:creationId xmlns:p14="http://schemas.microsoft.com/office/powerpoint/2010/main" val="481002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D9ABACA-352E-56FA-A312-39AB0F450BA6}"/>
              </a:ext>
            </a:extLst>
          </p:cNvPr>
          <p:cNvPicPr>
            <a:picLocks noChangeAspect="1"/>
          </p:cNvPicPr>
          <p:nvPr/>
        </p:nvPicPr>
        <p:blipFill>
          <a:blip r:embed="rId3"/>
          <a:stretch>
            <a:fillRect/>
          </a:stretch>
        </p:blipFill>
        <p:spPr>
          <a:xfrm>
            <a:off x="0" y="77775"/>
            <a:ext cx="6289885" cy="6780226"/>
          </a:xfrm>
          <a:prstGeom prst="rect">
            <a:avLst/>
          </a:prstGeom>
        </p:spPr>
      </p:pic>
      <p:pic>
        <p:nvPicPr>
          <p:cNvPr id="7" name="Afbeelding 6">
            <a:extLst>
              <a:ext uri="{FF2B5EF4-FFF2-40B4-BE49-F238E27FC236}">
                <a16:creationId xmlns:a16="http://schemas.microsoft.com/office/drawing/2014/main" id="{F9BB61D1-A7CA-6283-BDC9-AD64AA9A683C}"/>
              </a:ext>
            </a:extLst>
          </p:cNvPr>
          <p:cNvPicPr>
            <a:picLocks noChangeAspect="1"/>
          </p:cNvPicPr>
          <p:nvPr/>
        </p:nvPicPr>
        <p:blipFill>
          <a:blip r:embed="rId4"/>
          <a:stretch>
            <a:fillRect/>
          </a:stretch>
        </p:blipFill>
        <p:spPr>
          <a:xfrm>
            <a:off x="6323337" y="350036"/>
            <a:ext cx="6025164" cy="6527260"/>
          </a:xfrm>
          <a:prstGeom prst="rect">
            <a:avLst/>
          </a:prstGeom>
        </p:spPr>
      </p:pic>
      <p:sp>
        <p:nvSpPr>
          <p:cNvPr id="8" name="Tekstvak 7">
            <a:extLst>
              <a:ext uri="{FF2B5EF4-FFF2-40B4-BE49-F238E27FC236}">
                <a16:creationId xmlns:a16="http://schemas.microsoft.com/office/drawing/2014/main" id="{C94F7B93-4179-4055-75BD-3FB2A6EB3AB5}"/>
              </a:ext>
            </a:extLst>
          </p:cNvPr>
          <p:cNvSpPr txBox="1"/>
          <p:nvPr/>
        </p:nvSpPr>
        <p:spPr>
          <a:xfrm>
            <a:off x="3262276" y="0"/>
            <a:ext cx="97461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srgbClr val="002060"/>
                </a:solidFill>
                <a:effectLst/>
                <a:uLnTx/>
                <a:uFillTx/>
                <a:latin typeface="Calibri" panose="020F0502020204030204"/>
                <a:ea typeface="+mn-ea"/>
                <a:cs typeface="+mn-cs"/>
              </a:rPr>
              <a:t>Voortgang geven aan de loopbaanontwikkeling</a:t>
            </a:r>
          </a:p>
        </p:txBody>
      </p:sp>
    </p:spTree>
    <p:extLst>
      <p:ext uri="{BB962C8B-B14F-4D97-AF65-F5344CB8AC3E}">
        <p14:creationId xmlns:p14="http://schemas.microsoft.com/office/powerpoint/2010/main" val="36479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3F3EE35F-5DD4-653E-0B42-215E65A0EA14}"/>
              </a:ext>
            </a:extLst>
          </p:cNvPr>
          <p:cNvPicPr>
            <a:picLocks noChangeAspect="1"/>
          </p:cNvPicPr>
          <p:nvPr/>
        </p:nvPicPr>
        <p:blipFill rotWithShape="1">
          <a:blip r:embed="rId2"/>
          <a:srcRect t="1563" r="-1" b="-1"/>
          <a:stretch/>
        </p:blipFill>
        <p:spPr>
          <a:xfrm>
            <a:off x="6096000" y="10"/>
            <a:ext cx="6096000" cy="6857990"/>
          </a:xfrm>
          <a:prstGeom prst="rect">
            <a:avLst/>
          </a:prstGeom>
        </p:spPr>
      </p:pic>
      <p:pic>
        <p:nvPicPr>
          <p:cNvPr id="5122" name="Picture 2" descr="loopbaancompetenties">
            <a:extLst>
              <a:ext uri="{FF2B5EF4-FFF2-40B4-BE49-F238E27FC236}">
                <a16:creationId xmlns:a16="http://schemas.microsoft.com/office/drawing/2014/main" id="{E7CBA98E-000D-5B67-A4A4-16C020B0C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00" y="1540124"/>
            <a:ext cx="5757724" cy="4497897"/>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2295FBD2-87D5-74FC-3E24-979645B28D6E}"/>
              </a:ext>
            </a:extLst>
          </p:cNvPr>
          <p:cNvSpPr txBox="1"/>
          <p:nvPr/>
        </p:nvSpPr>
        <p:spPr>
          <a:xfrm>
            <a:off x="658040" y="1078459"/>
            <a:ext cx="52695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srgbClr val="002060"/>
                </a:solidFill>
                <a:effectLst/>
                <a:uLnTx/>
                <a:uFillTx/>
                <a:latin typeface="Calibri" panose="020F0502020204030204"/>
                <a:ea typeface="+mn-ea"/>
                <a:cs typeface="+mn-cs"/>
              </a:rPr>
              <a:t>Draagt bij aan de ontwikkeling van de</a:t>
            </a:r>
          </a:p>
        </p:txBody>
      </p:sp>
      <p:pic>
        <p:nvPicPr>
          <p:cNvPr id="4" name="Afbeelding 3">
            <a:extLst>
              <a:ext uri="{FF2B5EF4-FFF2-40B4-BE49-F238E27FC236}">
                <a16:creationId xmlns:a16="http://schemas.microsoft.com/office/drawing/2014/main" id="{206D9948-DB5F-7508-A165-6B7E2C039A54}"/>
              </a:ext>
            </a:extLst>
          </p:cNvPr>
          <p:cNvPicPr>
            <a:picLocks noChangeAspect="1"/>
          </p:cNvPicPr>
          <p:nvPr/>
        </p:nvPicPr>
        <p:blipFill>
          <a:blip r:embed="rId4"/>
          <a:stretch>
            <a:fillRect/>
          </a:stretch>
        </p:blipFill>
        <p:spPr>
          <a:xfrm>
            <a:off x="528029" y="67784"/>
            <a:ext cx="1019175" cy="657225"/>
          </a:xfrm>
          <a:prstGeom prst="rect">
            <a:avLst/>
          </a:prstGeom>
        </p:spPr>
      </p:pic>
    </p:spTree>
    <p:extLst>
      <p:ext uri="{BB962C8B-B14F-4D97-AF65-F5344CB8AC3E}">
        <p14:creationId xmlns:p14="http://schemas.microsoft.com/office/powerpoint/2010/main" val="397490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ABD138-A82D-D3F5-3D85-6F9DA20F99F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5458121" cy="5897880"/>
          </a:xfrm>
          <a:prstGeom prst="rect">
            <a:avLst/>
          </a:prstGeom>
          <a:solidFill>
            <a:srgbClr val="FFFFFF"/>
          </a:solidFill>
          <a:ln w="19050">
            <a:solidFill>
              <a:srgbClr val="FCB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C1310F22-FD62-FD47-9BE2-3590080C8445}"/>
              </a:ext>
            </a:extLst>
          </p:cNvPr>
          <p:cNvPicPr>
            <a:picLocks noChangeAspect="1"/>
          </p:cNvPicPr>
          <p:nvPr/>
        </p:nvPicPr>
        <p:blipFill>
          <a:blip r:embed="rId3"/>
          <a:stretch>
            <a:fillRect/>
          </a:stretch>
        </p:blipFill>
        <p:spPr>
          <a:xfrm>
            <a:off x="914972" y="650497"/>
            <a:ext cx="4582200" cy="5571066"/>
          </a:xfrm>
          <a:prstGeom prst="rect">
            <a:avLst/>
          </a:prstGeom>
        </p:spPr>
      </p:pic>
      <p:sp>
        <p:nvSpPr>
          <p:cNvPr id="23" name="Rectangle 22">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w="19050">
            <a:solidFill>
              <a:srgbClr val="FCBE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BFD6B556-2407-C005-4C84-D43F2725F758}"/>
              </a:ext>
            </a:extLst>
          </p:cNvPr>
          <p:cNvPicPr>
            <a:picLocks noChangeAspect="1"/>
          </p:cNvPicPr>
          <p:nvPr/>
        </p:nvPicPr>
        <p:blipFill>
          <a:blip r:embed="rId4"/>
          <a:stretch>
            <a:fillRect/>
          </a:stretch>
        </p:blipFill>
        <p:spPr>
          <a:xfrm>
            <a:off x="6421034" y="1018002"/>
            <a:ext cx="5129784" cy="4821996"/>
          </a:xfrm>
          <a:prstGeom prst="rect">
            <a:avLst/>
          </a:prstGeom>
        </p:spPr>
      </p:pic>
      <p:sp>
        <p:nvSpPr>
          <p:cNvPr id="6" name="Rechthoek 5">
            <a:extLst>
              <a:ext uri="{FF2B5EF4-FFF2-40B4-BE49-F238E27FC236}">
                <a16:creationId xmlns:a16="http://schemas.microsoft.com/office/drawing/2014/main" id="{44A90A54-DB8F-9881-DDD9-4AA98386E01C}"/>
              </a:ext>
            </a:extLst>
          </p:cNvPr>
          <p:cNvSpPr/>
          <p:nvPr/>
        </p:nvSpPr>
        <p:spPr>
          <a:xfrm>
            <a:off x="1116531" y="1260909"/>
            <a:ext cx="1222408" cy="16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AE1C7E78-5A5A-2AB6-D3A0-C13B0EBC7E91}"/>
              </a:ext>
            </a:extLst>
          </p:cNvPr>
          <p:cNvSpPr/>
          <p:nvPr/>
        </p:nvSpPr>
        <p:spPr>
          <a:xfrm>
            <a:off x="3061372" y="1588167"/>
            <a:ext cx="615478" cy="4812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1CE18191-30BA-3440-7119-E7D6792240C1}"/>
              </a:ext>
            </a:extLst>
          </p:cNvPr>
          <p:cNvSpPr/>
          <p:nvPr/>
        </p:nvSpPr>
        <p:spPr>
          <a:xfrm flipV="1">
            <a:off x="1531219" y="1587945"/>
            <a:ext cx="393032" cy="68361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49FA9BC4-338D-0A4B-F4AE-D194759F1542}"/>
              </a:ext>
            </a:extLst>
          </p:cNvPr>
          <p:cNvSpPr/>
          <p:nvPr/>
        </p:nvSpPr>
        <p:spPr>
          <a:xfrm flipV="1">
            <a:off x="3283818" y="1890351"/>
            <a:ext cx="393032" cy="68361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89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1" name="Rectangle 6160">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840CDA-3FB1-4753-9427-FB9403884764}"/>
              </a:ext>
            </a:extLst>
          </p:cNvPr>
          <p:cNvSpPr>
            <a:spLocks noGrp="1"/>
          </p:cNvSpPr>
          <p:nvPr>
            <p:ph type="title"/>
          </p:nvPr>
        </p:nvSpPr>
        <p:spPr>
          <a:xfrm>
            <a:off x="592853" y="679730"/>
            <a:ext cx="4178750" cy="5309087"/>
          </a:xfrm>
        </p:spPr>
        <p:txBody>
          <a:bodyPr vert="horz" lIns="91440" tIns="45720" rIns="91440" bIns="45720" rtlCol="0" anchor="b">
            <a:normAutofit fontScale="90000"/>
          </a:bodyPr>
          <a:lstStyle/>
          <a:p>
            <a:r>
              <a:rPr lang="nl-NL" sz="2200" kern="1200" dirty="0">
                <a:solidFill>
                  <a:schemeClr val="tx1"/>
                </a:solidFill>
                <a:latin typeface="+mj-lt"/>
                <a:ea typeface="+mj-ea"/>
                <a:cs typeface="+mj-cs"/>
              </a:rPr>
              <a:t>Regionale samenwerking op </a:t>
            </a:r>
            <a:r>
              <a:rPr lang="nl-NL" sz="2200" b="1" u="sng" kern="1200" dirty="0">
                <a:solidFill>
                  <a:schemeClr val="tx1"/>
                </a:solidFill>
                <a:latin typeface="+mj-lt"/>
                <a:ea typeface="+mj-ea"/>
                <a:cs typeface="+mj-cs"/>
              </a:rPr>
              <a:t>doorlopende leerlijnen </a:t>
            </a:r>
            <a:r>
              <a:rPr lang="nl-NL" sz="2200" kern="1200" dirty="0">
                <a:solidFill>
                  <a:schemeClr val="tx1"/>
                </a:solidFill>
                <a:latin typeface="+mj-lt"/>
                <a:ea typeface="+mj-ea"/>
                <a:cs typeface="+mj-cs"/>
              </a:rPr>
              <a:t>is over de muren, van de eigen organisatie,  heen kunnen kijken!</a:t>
            </a:r>
            <a:br>
              <a:rPr lang="nl-NL" sz="2200" kern="1200" dirty="0">
                <a:solidFill>
                  <a:schemeClr val="tx1"/>
                </a:solidFill>
                <a:latin typeface="+mj-lt"/>
                <a:ea typeface="+mj-ea"/>
                <a:cs typeface="+mj-cs"/>
              </a:rPr>
            </a:br>
            <a:br>
              <a:rPr lang="nl-NL" sz="2200" kern="1200" dirty="0">
                <a:solidFill>
                  <a:schemeClr val="tx1"/>
                </a:solidFill>
                <a:latin typeface="+mj-lt"/>
                <a:ea typeface="+mj-ea"/>
                <a:cs typeface="+mj-cs"/>
              </a:rPr>
            </a:br>
            <a:r>
              <a:rPr lang="nl-NL" sz="2200" kern="1200" dirty="0">
                <a:solidFill>
                  <a:schemeClr val="tx1"/>
                </a:solidFill>
                <a:latin typeface="+mj-lt"/>
                <a:ea typeface="+mj-ea"/>
                <a:cs typeface="+mj-cs"/>
              </a:rPr>
              <a:t>In de regio Oost Brabant met het (regionaal) loopbaandossier als hulpmiddel.</a:t>
            </a:r>
            <a:br>
              <a:rPr lang="nl-NL" sz="2200" kern="1200" dirty="0">
                <a:solidFill>
                  <a:schemeClr val="tx1"/>
                </a:solidFill>
                <a:latin typeface="+mj-lt"/>
                <a:ea typeface="+mj-ea"/>
                <a:cs typeface="+mj-cs"/>
              </a:rPr>
            </a:br>
            <a:br>
              <a:rPr lang="nl-NL" sz="2200" kern="1200" dirty="0">
                <a:solidFill>
                  <a:schemeClr val="tx1"/>
                </a:solidFill>
                <a:latin typeface="+mj-lt"/>
                <a:ea typeface="+mj-ea"/>
                <a:cs typeface="+mj-cs"/>
              </a:rPr>
            </a:br>
            <a:r>
              <a:rPr lang="nl-NL" sz="2200" kern="1200" dirty="0">
                <a:solidFill>
                  <a:schemeClr val="tx1"/>
                </a:solidFill>
                <a:latin typeface="+mj-lt"/>
                <a:ea typeface="+mj-ea"/>
                <a:cs typeface="+mj-cs"/>
              </a:rPr>
              <a:t>De vo-scholen en mbo-scholen werken samen om de loopbaanbegeleiding van het vo naar het mbo een doorlopende proces te laten zijn. </a:t>
            </a:r>
            <a:br>
              <a:rPr lang="nl-NL" sz="2200" kern="1200" dirty="0">
                <a:solidFill>
                  <a:schemeClr val="tx1"/>
                </a:solidFill>
                <a:latin typeface="+mj-lt"/>
                <a:ea typeface="+mj-ea"/>
                <a:cs typeface="+mj-cs"/>
              </a:rPr>
            </a:br>
            <a:br>
              <a:rPr lang="nl-NL" sz="2200" kern="1200" dirty="0">
                <a:solidFill>
                  <a:schemeClr val="tx1"/>
                </a:solidFill>
                <a:latin typeface="+mj-lt"/>
                <a:ea typeface="+mj-ea"/>
                <a:cs typeface="+mj-cs"/>
              </a:rPr>
            </a:br>
            <a:r>
              <a:rPr lang="nl-NL" sz="2200" kern="1200" dirty="0">
                <a:solidFill>
                  <a:schemeClr val="tx1"/>
                </a:solidFill>
                <a:latin typeface="+mj-lt"/>
                <a:ea typeface="+mj-ea"/>
                <a:cs typeface="+mj-cs"/>
              </a:rPr>
              <a:t>Een vliegwiel voor de versterking van LOB in de regio.</a:t>
            </a:r>
            <a:br>
              <a:rPr lang="en-US" sz="1500" kern="1200" dirty="0">
                <a:solidFill>
                  <a:schemeClr val="tx1"/>
                </a:solidFill>
                <a:latin typeface="+mj-lt"/>
                <a:ea typeface="+mj-ea"/>
                <a:cs typeface="+mj-cs"/>
              </a:rPr>
            </a:br>
            <a:endParaRPr lang="en-US" sz="1500" kern="1200" dirty="0">
              <a:solidFill>
                <a:schemeClr val="tx1"/>
              </a:solidFill>
              <a:latin typeface="+mj-lt"/>
              <a:ea typeface="+mj-ea"/>
              <a:cs typeface="+mj-cs"/>
            </a:endParaRPr>
          </a:p>
        </p:txBody>
      </p:sp>
      <p:grpSp>
        <p:nvGrpSpPr>
          <p:cNvPr id="6163" name="Group 616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6164" name="Straight Connector 616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65" name="Rectangle 616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7" name="Rectangle 616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egionaal samenwerken | SER">
            <a:extLst>
              <a:ext uri="{FF2B5EF4-FFF2-40B4-BE49-F238E27FC236}">
                <a16:creationId xmlns:a16="http://schemas.microsoft.com/office/drawing/2014/main" id="{15CD55F4-7361-4FB4-BD45-F4F16B6638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003" r="22044" b="1"/>
          <a:stretch/>
        </p:blipFill>
        <p:spPr bwMode="auto">
          <a:xfrm>
            <a:off x="5640572" y="637295"/>
            <a:ext cx="5608830" cy="5472834"/>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5E5EA9E7-8167-4D2E-D2FF-A330CE2EA490}"/>
              </a:ext>
            </a:extLst>
          </p:cNvPr>
          <p:cNvPicPr>
            <a:picLocks noChangeAspect="1"/>
          </p:cNvPicPr>
          <p:nvPr/>
        </p:nvPicPr>
        <p:blipFill>
          <a:blip r:embed="rId4"/>
          <a:stretch>
            <a:fillRect/>
          </a:stretch>
        </p:blipFill>
        <p:spPr>
          <a:xfrm>
            <a:off x="10259399" y="411392"/>
            <a:ext cx="1019175" cy="657225"/>
          </a:xfrm>
          <a:prstGeom prst="rect">
            <a:avLst/>
          </a:prstGeom>
        </p:spPr>
      </p:pic>
    </p:spTree>
    <p:extLst>
      <p:ext uri="{BB962C8B-B14F-4D97-AF65-F5344CB8AC3E}">
        <p14:creationId xmlns:p14="http://schemas.microsoft.com/office/powerpoint/2010/main" val="246142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9D0332-1577-8438-8EA9-483B6E81D79F}"/>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417DE392-5738-B2FA-BBBA-45867524BB94}"/>
              </a:ext>
            </a:extLst>
          </p:cNvPr>
          <p:cNvPicPr>
            <a:picLocks noChangeAspect="1"/>
          </p:cNvPicPr>
          <p:nvPr/>
        </p:nvPicPr>
        <p:blipFill>
          <a:blip r:embed="rId3"/>
          <a:stretch>
            <a:fillRect/>
          </a:stretch>
        </p:blipFill>
        <p:spPr>
          <a:xfrm>
            <a:off x="3832755" y="643467"/>
            <a:ext cx="4526490" cy="5571066"/>
          </a:xfrm>
          <a:prstGeom prst="rect">
            <a:avLst/>
          </a:prstGeom>
        </p:spPr>
      </p:pic>
    </p:spTree>
    <p:extLst>
      <p:ext uri="{BB962C8B-B14F-4D97-AF65-F5344CB8AC3E}">
        <p14:creationId xmlns:p14="http://schemas.microsoft.com/office/powerpoint/2010/main" val="1137094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 descr="Afbeelding met illustratie&#10;&#10;Automatisch gegenereerde beschrijving">
            <a:extLst>
              <a:ext uri="{FF2B5EF4-FFF2-40B4-BE49-F238E27FC236}">
                <a16:creationId xmlns:a16="http://schemas.microsoft.com/office/drawing/2014/main" id="{20136394-58FF-63E9-4BD1-26B990486B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785" r="3" b="3"/>
          <a:stretch/>
        </p:blipFill>
        <p:spPr>
          <a:xfrm>
            <a:off x="621675" y="623275"/>
            <a:ext cx="4032621" cy="5607882"/>
          </a:xfrm>
          <a:prstGeom prst="rect">
            <a:avLst/>
          </a:prstGeom>
        </p:spPr>
      </p:pic>
      <p:sp>
        <p:nvSpPr>
          <p:cNvPr id="2" name="Titel 1"/>
          <p:cNvSpPr>
            <a:spLocks noGrp="1"/>
          </p:cNvSpPr>
          <p:nvPr>
            <p:ph type="ctrTitle"/>
          </p:nvPr>
        </p:nvSpPr>
        <p:spPr>
          <a:xfrm>
            <a:off x="4793064" y="300464"/>
            <a:ext cx="6852976" cy="3494398"/>
          </a:xfrm>
        </p:spPr>
        <p:txBody>
          <a:bodyPr anchor="b">
            <a:normAutofit/>
          </a:bodyPr>
          <a:lstStyle/>
          <a:p>
            <a:pPr algn="l"/>
            <a:r>
              <a:rPr lang="nl-NL" sz="4000" dirty="0"/>
              <a:t>Voor vragen;</a:t>
            </a:r>
            <a:br>
              <a:rPr lang="nl-NL" sz="4000" dirty="0"/>
            </a:br>
            <a:r>
              <a:rPr lang="nl-NL" sz="4000" dirty="0">
                <a:hlinkClick r:id="rId4"/>
              </a:rPr>
              <a:t>j.cuijpers@expertisepuntlob.nl</a:t>
            </a:r>
            <a:r>
              <a:rPr lang="nl-NL" sz="4000" dirty="0"/>
              <a:t> </a:t>
            </a:r>
            <a:endParaRPr lang="nl-NL" sz="3800" dirty="0"/>
          </a:p>
        </p:txBody>
      </p:sp>
      <p:pic>
        <p:nvPicPr>
          <p:cNvPr id="5" name="Afbeelding 4">
            <a:extLst>
              <a:ext uri="{FF2B5EF4-FFF2-40B4-BE49-F238E27FC236}">
                <a16:creationId xmlns:a16="http://schemas.microsoft.com/office/drawing/2014/main" id="{4B1ED62A-8005-C3ED-6420-24D5E48C2BC4}"/>
              </a:ext>
            </a:extLst>
          </p:cNvPr>
          <p:cNvPicPr>
            <a:picLocks noChangeAspect="1"/>
          </p:cNvPicPr>
          <p:nvPr/>
        </p:nvPicPr>
        <p:blipFill>
          <a:blip r:embed="rId5"/>
          <a:stretch>
            <a:fillRect/>
          </a:stretch>
        </p:blipFill>
        <p:spPr>
          <a:xfrm>
            <a:off x="10391876" y="5045919"/>
            <a:ext cx="1019175" cy="657225"/>
          </a:xfrm>
          <a:prstGeom prst="rect">
            <a:avLst/>
          </a:prstGeom>
        </p:spPr>
      </p:pic>
    </p:spTree>
    <p:extLst>
      <p:ext uri="{BB962C8B-B14F-4D97-AF65-F5344CB8AC3E}">
        <p14:creationId xmlns:p14="http://schemas.microsoft.com/office/powerpoint/2010/main" val="107741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Tijdelijke aanduiding voor inhoud 5" descr="Afbeelding met illustratie&#10;&#10;Automatisch gegenereerde beschrijving">
            <a:extLst>
              <a:ext uri="{FF2B5EF4-FFF2-40B4-BE49-F238E27FC236}">
                <a16:creationId xmlns:a16="http://schemas.microsoft.com/office/drawing/2014/main" id="{68278324-4E4D-4311-B803-E6D5D1D2AAF8}"/>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231"/>
          <a:stretch/>
        </p:blipFill>
        <p:spPr>
          <a:xfrm>
            <a:off x="20" y="10"/>
            <a:ext cx="4635571" cy="6857990"/>
          </a:xfrm>
          <a:prstGeom prst="rect">
            <a:avLst/>
          </a:prstGeom>
          <a:effectLst/>
        </p:spPr>
      </p:pic>
      <p:sp>
        <p:nvSpPr>
          <p:cNvPr id="17" name="Rectangle 10">
            <a:extLst>
              <a:ext uri="{FF2B5EF4-FFF2-40B4-BE49-F238E27FC236}">
                <a16:creationId xmlns:a16="http://schemas.microsoft.com/office/drawing/2014/main" id="{624D8376-6E48-4B62-8469-E3BC5ED6A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1" y="0"/>
            <a:ext cx="755640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FE25A773-92E9-42A3-B01C-7125A310C0B2}"/>
              </a:ext>
            </a:extLst>
          </p:cNvPr>
          <p:cNvSpPr>
            <a:spLocks noGrp="1"/>
          </p:cNvSpPr>
          <p:nvPr>
            <p:ph type="title"/>
          </p:nvPr>
        </p:nvSpPr>
        <p:spPr>
          <a:xfrm>
            <a:off x="4727680" y="673654"/>
            <a:ext cx="7046319" cy="1676603"/>
          </a:xfrm>
        </p:spPr>
        <p:txBody>
          <a:bodyPr vert="horz" lIns="91440" tIns="45720" rIns="91440" bIns="45720" rtlCol="0" anchor="ctr">
            <a:normAutofit/>
          </a:bodyPr>
          <a:lstStyle/>
          <a:p>
            <a:r>
              <a:rPr lang="nl-NL" sz="3800" dirty="0">
                <a:solidFill>
                  <a:schemeClr val="bg1"/>
                </a:solidFill>
              </a:rPr>
              <a:t>Het regionaal loopbaandossier in co-creatie met het vo en het mbo </a:t>
            </a:r>
          </a:p>
        </p:txBody>
      </p:sp>
      <p:sp>
        <p:nvSpPr>
          <p:cNvPr id="3" name="Tijdelijke aanduiding voor inhoud 2">
            <a:extLst>
              <a:ext uri="{FF2B5EF4-FFF2-40B4-BE49-F238E27FC236}">
                <a16:creationId xmlns:a16="http://schemas.microsoft.com/office/drawing/2014/main" id="{7E2B4E0C-1D7B-47CC-8970-CB25EA8EACF1}"/>
              </a:ext>
            </a:extLst>
          </p:cNvPr>
          <p:cNvSpPr>
            <a:spLocks noGrp="1"/>
          </p:cNvSpPr>
          <p:nvPr>
            <p:ph sz="half" idx="1"/>
          </p:nvPr>
        </p:nvSpPr>
        <p:spPr>
          <a:xfrm>
            <a:off x="4925291" y="2350257"/>
            <a:ext cx="6859309" cy="4228281"/>
          </a:xfrm>
        </p:spPr>
        <p:txBody>
          <a:bodyPr vert="horz" lIns="91440" tIns="45720" rIns="91440" bIns="45720" rtlCol="0">
            <a:normAutofit lnSpcReduction="10000"/>
          </a:bodyPr>
          <a:lstStyle/>
          <a:p>
            <a:pPr marL="0" indent="0">
              <a:buNone/>
            </a:pPr>
            <a:r>
              <a:rPr lang="nl-NL" sz="2000" dirty="0">
                <a:solidFill>
                  <a:schemeClr val="accent1">
                    <a:lumMod val="20000"/>
                    <a:lumOff val="80000"/>
                  </a:schemeClr>
                </a:solidFill>
              </a:rPr>
              <a:t>De </a:t>
            </a:r>
            <a:r>
              <a:rPr lang="nl-NL" sz="2000" b="1" dirty="0">
                <a:solidFill>
                  <a:schemeClr val="accent1">
                    <a:lumMod val="20000"/>
                    <a:lumOff val="80000"/>
                  </a:schemeClr>
                </a:solidFill>
              </a:rPr>
              <a:t>begeleiding op de ontwikkeling -van de loopbaancompetenties- </a:t>
            </a:r>
            <a:r>
              <a:rPr lang="nl-NL" sz="2000" dirty="0">
                <a:solidFill>
                  <a:schemeClr val="accent1">
                    <a:lumMod val="20000"/>
                    <a:lumOff val="80000"/>
                  </a:schemeClr>
                </a:solidFill>
              </a:rPr>
              <a:t>van jongeren zou een </a:t>
            </a:r>
            <a:r>
              <a:rPr lang="nl-NL" sz="2000" b="1" dirty="0">
                <a:solidFill>
                  <a:schemeClr val="accent1">
                    <a:lumMod val="20000"/>
                    <a:lumOff val="80000"/>
                  </a:schemeClr>
                </a:solidFill>
              </a:rPr>
              <a:t>doorlopend en continu proces </a:t>
            </a:r>
            <a:r>
              <a:rPr lang="nl-NL" sz="2000" dirty="0">
                <a:solidFill>
                  <a:schemeClr val="accent1">
                    <a:lumMod val="20000"/>
                    <a:lumOff val="80000"/>
                  </a:schemeClr>
                </a:solidFill>
              </a:rPr>
              <a:t>moeten zijn.</a:t>
            </a:r>
          </a:p>
          <a:p>
            <a:pPr marL="0"/>
            <a:endParaRPr lang="nl-NL" sz="2000" dirty="0">
              <a:solidFill>
                <a:schemeClr val="accent1">
                  <a:lumMod val="20000"/>
                  <a:lumOff val="80000"/>
                </a:schemeClr>
              </a:solidFill>
            </a:endParaRPr>
          </a:p>
          <a:p>
            <a:pPr marL="0" indent="0">
              <a:buNone/>
            </a:pPr>
            <a:r>
              <a:rPr lang="nl-NL" sz="2000" dirty="0">
                <a:solidFill>
                  <a:schemeClr val="accent1">
                    <a:lumMod val="20000"/>
                    <a:lumOff val="80000"/>
                  </a:schemeClr>
                </a:solidFill>
              </a:rPr>
              <a:t>Het mbo sluit hierbij aan bij de </a:t>
            </a:r>
            <a:r>
              <a:rPr lang="nl-NL" sz="2000" b="1" dirty="0">
                <a:solidFill>
                  <a:schemeClr val="accent1">
                    <a:lumMod val="20000"/>
                    <a:lumOff val="80000"/>
                  </a:schemeClr>
                </a:solidFill>
              </a:rPr>
              <a:t>ontwikkeling en beginsituatie </a:t>
            </a:r>
            <a:r>
              <a:rPr lang="nl-NL" sz="2000" dirty="0">
                <a:solidFill>
                  <a:schemeClr val="accent1">
                    <a:lumMod val="20000"/>
                    <a:lumOff val="80000"/>
                  </a:schemeClr>
                </a:solidFill>
              </a:rPr>
              <a:t>van de startende student.</a:t>
            </a:r>
          </a:p>
          <a:p>
            <a:pPr marL="0" indent="0">
              <a:buNone/>
            </a:pPr>
            <a:endParaRPr lang="nl-NL" sz="2000" dirty="0">
              <a:solidFill>
                <a:schemeClr val="accent1">
                  <a:lumMod val="20000"/>
                  <a:lumOff val="80000"/>
                </a:schemeClr>
              </a:solidFill>
            </a:endParaRPr>
          </a:p>
          <a:p>
            <a:pPr marL="0" indent="0">
              <a:buNone/>
            </a:pPr>
            <a:r>
              <a:rPr lang="nl-NL" sz="2000" dirty="0">
                <a:solidFill>
                  <a:schemeClr val="accent1">
                    <a:lumMod val="20000"/>
                    <a:lumOff val="80000"/>
                  </a:schemeClr>
                </a:solidFill>
              </a:rPr>
              <a:t>Het helpt de student als hierbij zoveel mogelijk </a:t>
            </a:r>
            <a:r>
              <a:rPr lang="nl-NL" sz="2000" b="1" dirty="0">
                <a:solidFill>
                  <a:schemeClr val="accent1">
                    <a:lumMod val="20000"/>
                    <a:lumOff val="80000"/>
                  </a:schemeClr>
                </a:solidFill>
              </a:rPr>
              <a:t>‘dezelfde taal’ </a:t>
            </a:r>
            <a:r>
              <a:rPr lang="nl-NL" sz="2000" dirty="0">
                <a:solidFill>
                  <a:schemeClr val="accent1">
                    <a:lumMod val="20000"/>
                    <a:lumOff val="80000"/>
                  </a:schemeClr>
                </a:solidFill>
              </a:rPr>
              <a:t>gesproken wordt.</a:t>
            </a:r>
          </a:p>
          <a:p>
            <a:pPr marL="0" indent="0">
              <a:buNone/>
            </a:pPr>
            <a:endParaRPr lang="nl-NL" sz="2000" dirty="0">
              <a:solidFill>
                <a:schemeClr val="accent1">
                  <a:lumMod val="20000"/>
                  <a:lumOff val="80000"/>
                </a:schemeClr>
              </a:solidFill>
            </a:endParaRPr>
          </a:p>
          <a:p>
            <a:pPr marL="0" indent="0">
              <a:buNone/>
            </a:pPr>
            <a:r>
              <a:rPr lang="nl-NL" sz="2000" dirty="0">
                <a:solidFill>
                  <a:schemeClr val="accent1">
                    <a:lumMod val="20000"/>
                    <a:lumOff val="80000"/>
                  </a:schemeClr>
                </a:solidFill>
              </a:rPr>
              <a:t>Het </a:t>
            </a:r>
            <a:r>
              <a:rPr lang="nl-NL" sz="2000" b="1" dirty="0">
                <a:solidFill>
                  <a:schemeClr val="accent1">
                    <a:lumMod val="20000"/>
                    <a:lumOff val="80000"/>
                  </a:schemeClr>
                </a:solidFill>
              </a:rPr>
              <a:t>regionale loopbaandossier (naast het Digitaal Doorstroom Dossier) </a:t>
            </a:r>
            <a:r>
              <a:rPr lang="nl-NL" sz="2000" dirty="0">
                <a:solidFill>
                  <a:schemeClr val="accent1">
                    <a:lumMod val="20000"/>
                    <a:lumOff val="80000"/>
                  </a:schemeClr>
                </a:solidFill>
              </a:rPr>
              <a:t>kan hierbij een </a:t>
            </a:r>
            <a:r>
              <a:rPr lang="nl-NL" sz="2000" b="1" dirty="0">
                <a:solidFill>
                  <a:schemeClr val="accent1">
                    <a:lumMod val="20000"/>
                    <a:lumOff val="80000"/>
                  </a:schemeClr>
                </a:solidFill>
              </a:rPr>
              <a:t>hulpmiddel </a:t>
            </a:r>
            <a:r>
              <a:rPr lang="nl-NL" sz="2000" dirty="0">
                <a:solidFill>
                  <a:schemeClr val="accent1">
                    <a:lumMod val="20000"/>
                    <a:lumOff val="80000"/>
                  </a:schemeClr>
                </a:solidFill>
              </a:rPr>
              <a:t>zijn en de start van de loopbaanbegeleiding op het MBO</a:t>
            </a:r>
          </a:p>
          <a:p>
            <a:endParaRPr lang="en-US" sz="1700" dirty="0">
              <a:solidFill>
                <a:schemeClr val="accent1">
                  <a:lumMod val="20000"/>
                  <a:lumOff val="80000"/>
                </a:schemeClr>
              </a:solidFill>
            </a:endParaRPr>
          </a:p>
        </p:txBody>
      </p:sp>
    </p:spTree>
    <p:extLst>
      <p:ext uri="{BB962C8B-B14F-4D97-AF65-F5344CB8AC3E}">
        <p14:creationId xmlns:p14="http://schemas.microsoft.com/office/powerpoint/2010/main" val="2082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6F40A7D-70E6-4BC2-AD06-B2B292557596}"/>
              </a:ext>
            </a:extLst>
          </p:cNvPr>
          <p:cNvSpPr>
            <a:spLocks noGrp="1"/>
          </p:cNvSpPr>
          <p:nvPr>
            <p:ph type="title"/>
          </p:nvPr>
        </p:nvSpPr>
        <p:spPr>
          <a:xfrm>
            <a:off x="445287" y="89555"/>
            <a:ext cx="10515600" cy="1325563"/>
          </a:xfrm>
        </p:spPr>
        <p:txBody>
          <a:bodyPr>
            <a:normAutofit/>
          </a:bodyPr>
          <a:lstStyle/>
          <a:p>
            <a:r>
              <a:rPr lang="nl-NL" sz="2900" b="0" u="none">
                <a:solidFill>
                  <a:srgbClr val="FFFFFF"/>
                </a:solidFill>
                <a:latin typeface="+mn-lt"/>
                <a:cs typeface="Poppins" panose="00000500000000000000" pitchFamily="2" charset="0"/>
              </a:rPr>
              <a:t>Het regionaal loopbaandossier </a:t>
            </a:r>
            <a:r>
              <a:rPr lang="nl-NL" sz="2900">
                <a:solidFill>
                  <a:srgbClr val="FFFFFF"/>
                </a:solidFill>
                <a:latin typeface="+mn-lt"/>
                <a:cs typeface="Poppins" panose="00000500000000000000" pitchFamily="2" charset="0"/>
              </a:rPr>
              <a:t>als </a:t>
            </a:r>
            <a:r>
              <a:rPr lang="nl-NL" sz="2900" b="1" u="sng">
                <a:solidFill>
                  <a:srgbClr val="FFFFFF"/>
                </a:solidFill>
                <a:latin typeface="+mn-lt"/>
                <a:cs typeface="Poppins" panose="00000500000000000000" pitchFamily="2" charset="0"/>
              </a:rPr>
              <a:t>hulpmiddel:</a:t>
            </a:r>
            <a:r>
              <a:rPr lang="nl-NL" sz="2900" b="1">
                <a:solidFill>
                  <a:srgbClr val="FFFFFF"/>
                </a:solidFill>
                <a:latin typeface="+mn-lt"/>
                <a:cs typeface="Poppins" panose="00000500000000000000" pitchFamily="2" charset="0"/>
              </a:rPr>
              <a:t> </a:t>
            </a:r>
            <a:br>
              <a:rPr lang="nl-NL" sz="2900" b="1">
                <a:solidFill>
                  <a:srgbClr val="FFFFFF"/>
                </a:solidFill>
                <a:latin typeface="+mn-lt"/>
                <a:cs typeface="Poppins" panose="00000500000000000000" pitchFamily="2" charset="0"/>
              </a:rPr>
            </a:br>
            <a:r>
              <a:rPr lang="nl-NL" sz="1800" b="1">
                <a:solidFill>
                  <a:srgbClr val="FFFFFF"/>
                </a:solidFill>
                <a:latin typeface="+mn-lt"/>
                <a:cs typeface="Poppins" panose="00000500000000000000" pitchFamily="2" charset="0"/>
              </a:rPr>
              <a:t> </a:t>
            </a:r>
            <a:r>
              <a:rPr lang="nl-NL" sz="1800">
                <a:solidFill>
                  <a:srgbClr val="FFFFFF"/>
                </a:solidFill>
                <a:latin typeface="+mn-lt"/>
                <a:cs typeface="Poppins" panose="00000500000000000000" pitchFamily="2" charset="0"/>
              </a:rPr>
              <a:t>Om voortgang te geven aan de loopbaanontwikkeling van de student.</a:t>
            </a:r>
            <a:endParaRPr lang="nl-NL" sz="2900">
              <a:solidFill>
                <a:srgbClr val="FFFFFF"/>
              </a:solidFill>
              <a:latin typeface="+mn-lt"/>
            </a:endParaRPr>
          </a:p>
        </p:txBody>
      </p:sp>
      <p:graphicFrame>
        <p:nvGraphicFramePr>
          <p:cNvPr id="12" name="Tijdelijke aanduiding voor inhoud 7">
            <a:extLst>
              <a:ext uri="{FF2B5EF4-FFF2-40B4-BE49-F238E27FC236}">
                <a16:creationId xmlns:a16="http://schemas.microsoft.com/office/drawing/2014/main" id="{E1AC64AA-70F1-4E8A-8276-F5DCA2FC877F}"/>
              </a:ext>
            </a:extLst>
          </p:cNvPr>
          <p:cNvGraphicFramePr>
            <a:graphicFrameLocks noGrp="1"/>
          </p:cNvGraphicFramePr>
          <p:nvPr>
            <p:ph idx="1"/>
            <p:extLst>
              <p:ext uri="{D42A27DB-BD31-4B8C-83A1-F6EECF244321}">
                <p14:modId xmlns:p14="http://schemas.microsoft.com/office/powerpoint/2010/main" val="1783883787"/>
              </p:ext>
            </p:extLst>
          </p:nvPr>
        </p:nvGraphicFramePr>
        <p:xfrm>
          <a:off x="0" y="1480008"/>
          <a:ext cx="12192000" cy="5288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a:extLst>
              <a:ext uri="{FF2B5EF4-FFF2-40B4-BE49-F238E27FC236}">
                <a16:creationId xmlns:a16="http://schemas.microsoft.com/office/drawing/2014/main" id="{7C45C0AA-CFBB-3E87-03FC-22B7FC6F52CC}"/>
              </a:ext>
            </a:extLst>
          </p:cNvPr>
          <p:cNvPicPr>
            <a:picLocks noChangeAspect="1"/>
          </p:cNvPicPr>
          <p:nvPr/>
        </p:nvPicPr>
        <p:blipFill>
          <a:blip r:embed="rId8"/>
          <a:stretch>
            <a:fillRect/>
          </a:stretch>
        </p:blipFill>
        <p:spPr>
          <a:xfrm>
            <a:off x="10259399" y="411392"/>
            <a:ext cx="1019175" cy="657225"/>
          </a:xfrm>
          <a:prstGeom prst="rect">
            <a:avLst/>
          </a:prstGeom>
        </p:spPr>
      </p:pic>
    </p:spTree>
    <p:extLst>
      <p:ext uri="{BB962C8B-B14F-4D97-AF65-F5344CB8AC3E}">
        <p14:creationId xmlns:p14="http://schemas.microsoft.com/office/powerpoint/2010/main" val="117494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429C3A2-1981-DD20-1AE3-20DB965818FA}"/>
              </a:ext>
            </a:extLst>
          </p:cNvPr>
          <p:cNvSpPr>
            <a:spLocks noGrp="1"/>
          </p:cNvSpPr>
          <p:nvPr>
            <p:ph type="title"/>
          </p:nvPr>
        </p:nvSpPr>
        <p:spPr>
          <a:xfrm>
            <a:off x="496824" y="657198"/>
            <a:ext cx="5388227" cy="1128068"/>
          </a:xfrm>
        </p:spPr>
        <p:txBody>
          <a:bodyPr anchor="ctr">
            <a:normAutofit fontScale="90000"/>
          </a:bodyPr>
          <a:lstStyle/>
          <a:p>
            <a:r>
              <a:rPr lang="nl-NL" sz="4000" dirty="0"/>
              <a:t>Gezamenlijke  uitgangspunten regionaal loopbaandossier</a:t>
            </a:r>
          </a:p>
        </p:txBody>
      </p:sp>
      <p:grpSp>
        <p:nvGrpSpPr>
          <p:cNvPr id="26"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8F4860CC-481C-3873-D9FC-1ACC2501781B}"/>
              </a:ext>
            </a:extLst>
          </p:cNvPr>
          <p:cNvPicPr>
            <a:picLocks noChangeAspect="1"/>
          </p:cNvPicPr>
          <p:nvPr/>
        </p:nvPicPr>
        <p:blipFill rotWithShape="1">
          <a:blip r:embed="rId3"/>
          <a:srcRect r="1742" b="1"/>
          <a:stretch/>
        </p:blipFill>
        <p:spPr>
          <a:xfrm>
            <a:off x="5977788" y="799352"/>
            <a:ext cx="5425410" cy="5259296"/>
          </a:xfrm>
          <a:prstGeom prst="rect">
            <a:avLst/>
          </a:prstGeom>
        </p:spPr>
      </p:pic>
      <p:sp>
        <p:nvSpPr>
          <p:cNvPr id="3" name="Tijdelijke aanduiding voor inhoud 2">
            <a:extLst>
              <a:ext uri="{FF2B5EF4-FFF2-40B4-BE49-F238E27FC236}">
                <a16:creationId xmlns:a16="http://schemas.microsoft.com/office/drawing/2014/main" id="{EEA345CD-9B6B-A084-3B91-9395E2737426}"/>
              </a:ext>
            </a:extLst>
          </p:cNvPr>
          <p:cNvSpPr>
            <a:spLocks noGrp="1"/>
          </p:cNvSpPr>
          <p:nvPr>
            <p:ph idx="1"/>
          </p:nvPr>
        </p:nvSpPr>
        <p:spPr>
          <a:xfrm>
            <a:off x="87362" y="2221202"/>
            <a:ext cx="6500474" cy="4412727"/>
          </a:xfrm>
        </p:spPr>
        <p:txBody>
          <a:bodyPr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Het regionaal loopbaandossier staat het los van specifieke ‘eigen’ LOB-methodes, LOB-programma’s, </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2000" b="1" i="0" u="sng" strike="noStrike" kern="1200" cap="none" spc="0" normalizeH="0" baseline="0" noProof="0" dirty="0">
                <a:ln>
                  <a:noFill/>
                </a:ln>
                <a:solidFill>
                  <a:prstClr val="black"/>
                </a:solidFill>
                <a:effectLst/>
                <a:uLnTx/>
                <a:uFillTx/>
                <a:latin typeface="Calibri" panose="020F0502020204030204"/>
                <a:ea typeface="+mn-ea"/>
                <a:cs typeface="+mn-cs"/>
              </a:rPr>
              <a:t>(we spreken hierdoor met elkaar dezelfde taal), </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Het is een ontwikkelingsgericht instrument, niet normatief en waarderend naar ‘iedere’ ontwikkeling,</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Het heeft een Facebook-achtige look </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feel. Leerlingen kunnen zich met tekst, beeld en film presenteren (meerdere vormen van leren en presenteren),</a:t>
            </a: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Hierbij moet gebruik gemaakt worden van Intergrip om geen verschillende informatiesystemen op de overgang vo-mbo te gebruiken (AVG-</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proof</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828800" algn="l"/>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Informatie is ‘Just in time’ beschikbaar (dynamisch),</a:t>
            </a: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1371600" algn="l"/>
              </a:tabLst>
              <a:defRPr/>
            </a:pP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Op het mbo wordt de (loopbaan-) begeleiding gestart, bij aanmelding, intake en kennismaking coach/</a:t>
            </a:r>
            <a:r>
              <a:rPr kumimoji="0" lang="nl-NL" sz="2000" b="0" i="0" u="none" strike="noStrike" kern="1200" cap="none" spc="0" normalizeH="0" baseline="0" noProof="0" dirty="0" err="1">
                <a:ln>
                  <a:noFill/>
                </a:ln>
                <a:solidFill>
                  <a:prstClr val="black"/>
                </a:solidFill>
                <a:effectLst/>
                <a:uLnTx/>
                <a:uFillTx/>
                <a:latin typeface="Calibri" panose="020F0502020204030204"/>
                <a:ea typeface="+mn-ea"/>
                <a:cs typeface="+mn-cs"/>
              </a:rPr>
              <a:t>slb</a:t>
            </a:r>
            <a:r>
              <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rPr>
              <a:t>-er,  met het regionale loopbaandossier, </a:t>
            </a:r>
          </a:p>
          <a:p>
            <a:endParaRPr lang="nl-NL" sz="2000" dirty="0"/>
          </a:p>
        </p:txBody>
      </p:sp>
      <p:pic>
        <p:nvPicPr>
          <p:cNvPr id="7" name="Afbeelding 6">
            <a:extLst>
              <a:ext uri="{FF2B5EF4-FFF2-40B4-BE49-F238E27FC236}">
                <a16:creationId xmlns:a16="http://schemas.microsoft.com/office/drawing/2014/main" id="{BA8D7ED1-01D5-4A7E-9411-647855ABFF65}"/>
              </a:ext>
            </a:extLst>
          </p:cNvPr>
          <p:cNvPicPr>
            <a:picLocks noChangeAspect="1"/>
          </p:cNvPicPr>
          <p:nvPr/>
        </p:nvPicPr>
        <p:blipFill>
          <a:blip r:embed="rId4"/>
          <a:stretch>
            <a:fillRect/>
          </a:stretch>
        </p:blipFill>
        <p:spPr>
          <a:xfrm>
            <a:off x="9834103" y="87990"/>
            <a:ext cx="1019175" cy="657225"/>
          </a:xfrm>
          <a:prstGeom prst="rect">
            <a:avLst/>
          </a:prstGeom>
        </p:spPr>
      </p:pic>
    </p:spTree>
    <p:extLst>
      <p:ext uri="{BB962C8B-B14F-4D97-AF65-F5344CB8AC3E}">
        <p14:creationId xmlns:p14="http://schemas.microsoft.com/office/powerpoint/2010/main" val="161945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2358156-E24B-E3AB-A1C8-9974DC400BF0}"/>
              </a:ext>
            </a:extLst>
          </p:cNvPr>
          <p:cNvSpPr>
            <a:spLocks noGrp="1"/>
          </p:cNvSpPr>
          <p:nvPr>
            <p:ph type="title"/>
          </p:nvPr>
        </p:nvSpPr>
        <p:spPr>
          <a:xfrm>
            <a:off x="686834" y="1153572"/>
            <a:ext cx="3200400" cy="4461163"/>
          </a:xfrm>
        </p:spPr>
        <p:txBody>
          <a:bodyPr>
            <a:normAutofit/>
          </a:bodyPr>
          <a:lstStyle/>
          <a:p>
            <a:r>
              <a:rPr lang="nl-NL" sz="2800" dirty="0">
                <a:solidFill>
                  <a:srgbClr val="FFFFFF"/>
                </a:solidFill>
              </a:rPr>
              <a:t>Daarmee is dit proces een vliegwiel voor veel speerpunten van het project van het Expertisepunt LOB;</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3A3CE7EE-8833-44C0-552D-31A69FB55FDD}"/>
              </a:ext>
            </a:extLst>
          </p:cNvPr>
          <p:cNvSpPr>
            <a:spLocks noGrp="1"/>
          </p:cNvSpPr>
          <p:nvPr>
            <p:ph idx="1"/>
          </p:nvPr>
        </p:nvSpPr>
        <p:spPr>
          <a:xfrm>
            <a:off x="4447308" y="591344"/>
            <a:ext cx="6906491" cy="5585619"/>
          </a:xfrm>
        </p:spPr>
        <p:txBody>
          <a:bodyPr anchor="ctr">
            <a:normAutofit/>
          </a:bodyPr>
          <a:lstStyle/>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r>
              <a:rPr lang="nl-NL" sz="1600" u="none" strike="noStrike" dirty="0">
                <a:effectLst/>
                <a:uFill>
                  <a:solidFill>
                    <a:srgbClr val="000000"/>
                  </a:solidFill>
                </a:uFill>
              </a:rPr>
              <a:t>Aandacht voor duurzame studiekeuzes (LOB als basis voor Leven Lang Ontwikkelen (LLO)) </a:t>
            </a:r>
          </a:p>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endParaRPr lang="nl-NL" sz="1600" u="none" strike="noStrike" dirty="0">
              <a:effectLst/>
              <a:uFill>
                <a:solidFill>
                  <a:srgbClr val="000000"/>
                </a:solidFill>
              </a:uFill>
            </a:endParaRPr>
          </a:p>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r>
              <a:rPr lang="nl-NL" sz="1600" u="none" strike="noStrike" dirty="0">
                <a:effectLst/>
                <a:uFill>
                  <a:solidFill>
                    <a:srgbClr val="000000"/>
                  </a:solidFill>
                </a:uFill>
              </a:rPr>
              <a:t>Arbeidsmarktinformatie en arbeidsmarktperspectief (met aandacht voor duurzame en kansrijke beroepen) </a:t>
            </a:r>
          </a:p>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endParaRPr lang="nl-NL" sz="1600" u="none" strike="noStrike" dirty="0">
              <a:effectLst/>
              <a:uFill>
                <a:solidFill>
                  <a:srgbClr val="000000"/>
                </a:solidFill>
              </a:uFill>
            </a:endParaRPr>
          </a:p>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r>
              <a:rPr lang="nl-NL" sz="1600" u="none" strike="noStrike" dirty="0">
                <a:effectLst/>
                <a:uFill>
                  <a:solidFill>
                    <a:srgbClr val="000000"/>
                  </a:solidFill>
                </a:uFill>
              </a:rPr>
              <a:t>LOB op de overgangen vmbo-mbo, havo/vwo- hbo, mbo-hbo  (bijvoorbeeld het regionale loopbaandossier)</a:t>
            </a:r>
          </a:p>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endParaRPr lang="nl-NL" sz="1600" u="none" strike="noStrike" dirty="0">
              <a:effectLst/>
              <a:uFill>
                <a:solidFill>
                  <a:srgbClr val="000000"/>
                </a:solidFill>
              </a:uFill>
            </a:endParaRPr>
          </a:p>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r>
              <a:rPr lang="nl-NL" sz="1600" u="none" strike="noStrike" dirty="0">
                <a:effectLst/>
                <a:uFill>
                  <a:solidFill>
                    <a:srgbClr val="000000"/>
                  </a:solidFill>
                </a:uFill>
              </a:rPr>
              <a:t>LOB binnen doorlopende leerroutes vmbo-mbo in het kader van Sterk Beroepsonderwijs </a:t>
            </a:r>
          </a:p>
          <a:p>
            <a:pPr marL="792480" marR="102235" indent="-228600">
              <a:lnSpc>
                <a:spcPct val="100000"/>
              </a:lnSpc>
              <a:spcBef>
                <a:spcPts val="0"/>
              </a:spcBef>
              <a:spcAft>
                <a:spcPts val="55"/>
              </a:spcAft>
              <a:buFont typeface="Arial" panose="020B0604020202020204" pitchFamily="34" charset="0"/>
              <a:buChar char="•"/>
            </a:pPr>
            <a:r>
              <a:rPr lang="nl-NL" sz="1600" dirty="0">
                <a:effectLst/>
              </a:rPr>
              <a:t>(SBO), Sterk Techniekonderwijs (STO) en De Nieuwe Leerweg</a:t>
            </a:r>
          </a:p>
          <a:p>
            <a:pPr marL="335280" marR="102235" indent="0">
              <a:lnSpc>
                <a:spcPct val="100000"/>
              </a:lnSpc>
              <a:spcBef>
                <a:spcPts val="0"/>
              </a:spcBef>
              <a:spcAft>
                <a:spcPts val="55"/>
              </a:spcAft>
              <a:buNone/>
            </a:pPr>
            <a:r>
              <a:rPr lang="nl-NL" sz="1600" dirty="0">
                <a:effectLst/>
              </a:rPr>
              <a:t> </a:t>
            </a:r>
            <a:endParaRPr lang="nl-NL" sz="1600" u="none" strike="noStrike" dirty="0">
              <a:effectLst/>
              <a:uFill>
                <a:solidFill>
                  <a:srgbClr val="000000"/>
                </a:solidFill>
              </a:uFill>
            </a:endParaRPr>
          </a:p>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r>
              <a:rPr lang="nl-NL" sz="1600" u="none" strike="noStrike" dirty="0">
                <a:effectLst/>
                <a:uFill>
                  <a:solidFill>
                    <a:srgbClr val="000000"/>
                  </a:solidFill>
                </a:uFill>
              </a:rPr>
              <a:t>De praktijkgerichte component in de havo/vwo en de rol van LOB daarin </a:t>
            </a:r>
          </a:p>
          <a:p>
            <a:pPr marL="114300" marR="102235" lvl="0" fontAlgn="base">
              <a:lnSpc>
                <a:spcPct val="100000"/>
              </a:lnSpc>
              <a:spcBef>
                <a:spcPts val="0"/>
              </a:spcBef>
              <a:spcAft>
                <a:spcPts val="55"/>
              </a:spcAft>
              <a:buClr>
                <a:srgbClr val="B72F88"/>
              </a:buClr>
              <a:buSzPts val="1000"/>
            </a:pPr>
            <a:endParaRPr lang="nl-NL" sz="1600" u="none" strike="noStrike" dirty="0">
              <a:effectLst/>
              <a:uFill>
                <a:solidFill>
                  <a:srgbClr val="000000"/>
                </a:solidFill>
              </a:uFill>
            </a:endParaRPr>
          </a:p>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r>
              <a:rPr lang="nl-NL" sz="1600" u="none" strike="noStrike" dirty="0">
                <a:effectLst/>
                <a:uFill>
                  <a:solidFill>
                    <a:srgbClr val="000000"/>
                  </a:solidFill>
                </a:uFill>
              </a:rPr>
              <a:t>LOB als onderdeel van het curriculumbijstellingstraject</a:t>
            </a:r>
          </a:p>
          <a:p>
            <a:pPr marL="114300" marR="102235" lvl="0" fontAlgn="base">
              <a:lnSpc>
                <a:spcPct val="100000"/>
              </a:lnSpc>
              <a:spcBef>
                <a:spcPts val="0"/>
              </a:spcBef>
              <a:spcAft>
                <a:spcPts val="55"/>
              </a:spcAft>
              <a:buClr>
                <a:srgbClr val="B72F88"/>
              </a:buClr>
              <a:buSzPts val="1000"/>
            </a:pPr>
            <a:endParaRPr lang="nl-NL" sz="1600" u="none" strike="noStrike" dirty="0">
              <a:effectLst/>
              <a:uFill>
                <a:solidFill>
                  <a:srgbClr val="000000"/>
                </a:solidFill>
              </a:uFill>
            </a:endParaRPr>
          </a:p>
          <a:p>
            <a:pPr marL="342900" marR="102235" lvl="0" indent="-228600" fontAlgn="base">
              <a:lnSpc>
                <a:spcPct val="100000"/>
              </a:lnSpc>
              <a:spcBef>
                <a:spcPts val="0"/>
              </a:spcBef>
              <a:spcAft>
                <a:spcPts val="55"/>
              </a:spcAft>
              <a:buClr>
                <a:srgbClr val="B72F88"/>
              </a:buClr>
              <a:buSzPts val="1000"/>
              <a:buFont typeface="Arial" panose="020B0604020202020204" pitchFamily="34" charset="0"/>
              <a:buChar char="•"/>
            </a:pPr>
            <a:r>
              <a:rPr lang="nl-NL" sz="1600" u="none" strike="noStrike" dirty="0">
                <a:effectLst/>
                <a:uFill>
                  <a:solidFill>
                    <a:srgbClr val="000000"/>
                  </a:solidFill>
                </a:uFill>
              </a:rPr>
              <a:t>Maatwerk, maatwerkdiploma in het vmbo, havo/vwo, mbo en flexibilisering in het mbo en hbo </a:t>
            </a:r>
          </a:p>
          <a:p>
            <a:endParaRPr lang="nl-NL" sz="1300" dirty="0"/>
          </a:p>
        </p:txBody>
      </p:sp>
      <p:pic>
        <p:nvPicPr>
          <p:cNvPr id="4" name="Afbeelding 3" descr="Afbeelding met tekst, Lettertype, logo, Graphics&#10;&#10;Automatisch gegenereerde beschrijving">
            <a:extLst>
              <a:ext uri="{FF2B5EF4-FFF2-40B4-BE49-F238E27FC236}">
                <a16:creationId xmlns:a16="http://schemas.microsoft.com/office/drawing/2014/main" id="{4920A084-B835-D916-DA83-CB6BD8C36660}"/>
              </a:ext>
            </a:extLst>
          </p:cNvPr>
          <p:cNvPicPr>
            <a:picLocks noChangeAspect="1"/>
          </p:cNvPicPr>
          <p:nvPr/>
        </p:nvPicPr>
        <p:blipFill>
          <a:blip r:embed="rId2"/>
          <a:stretch>
            <a:fillRect/>
          </a:stretch>
        </p:blipFill>
        <p:spPr>
          <a:xfrm>
            <a:off x="10259399" y="411392"/>
            <a:ext cx="1019175" cy="657225"/>
          </a:xfrm>
          <a:prstGeom prst="rect">
            <a:avLst/>
          </a:prstGeom>
        </p:spPr>
      </p:pic>
    </p:spTree>
    <p:extLst>
      <p:ext uri="{BB962C8B-B14F-4D97-AF65-F5344CB8AC3E}">
        <p14:creationId xmlns:p14="http://schemas.microsoft.com/office/powerpoint/2010/main" val="723910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 name="Rectangle 1053">
            <a:extLst>
              <a:ext uri="{FF2B5EF4-FFF2-40B4-BE49-F238E27FC236}">
                <a16:creationId xmlns:a16="http://schemas.microsoft.com/office/drawing/2014/main" id="{F9DA4879-7C97-47D8-8954-7F0E549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8174" y="639401"/>
            <a:ext cx="5374005" cy="5577162"/>
          </a:xfrm>
          <a:prstGeom prst="rect">
            <a:avLst/>
          </a:prstGeom>
          <a:solidFill>
            <a:srgbClr val="404040">
              <a:alpha val="92941"/>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hthoek 3"/>
          <p:cNvSpPr/>
          <p:nvPr/>
        </p:nvSpPr>
        <p:spPr>
          <a:xfrm>
            <a:off x="739739" y="1077912"/>
            <a:ext cx="4899061" cy="4760914"/>
          </a:xfrm>
          <a:prstGeom prst="rect">
            <a:avLst/>
          </a:prstGeom>
        </p:spPr>
        <p:txBody>
          <a:bodyPr vert="horz" lIns="91440" tIns="45720" rIns="91440" bIns="45720" rtlCol="0" anchor="t">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nl-NL" sz="3200" b="0" i="0" u="none" strike="noStrike" kern="1200" cap="none" spc="0" normalizeH="0" baseline="0" noProof="0" dirty="0">
                <a:ln>
                  <a:noFill/>
                </a:ln>
                <a:solidFill>
                  <a:srgbClr val="FFFFFF"/>
                </a:solidFill>
                <a:effectLst/>
                <a:uLnTx/>
                <a:uFillTx/>
                <a:latin typeface="Calibri" panose="020F0502020204030204"/>
                <a:ea typeface="+mn-ea"/>
                <a:cs typeface="+mn-cs"/>
              </a:rPr>
              <a:t>En sluit het aan bij landelijke kaders, beleidsmaatregelen en ontwikkelingen;</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Het loopbaandossier is een exameneis in het vmbo</a:t>
            </a:r>
            <a:endParaRPr kumimoji="0" lang="nl-NL" sz="1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Kamerbrieven LOB (2016, 2017, 2020, 2022)</a:t>
            </a:r>
          </a:p>
          <a:p>
            <a:pPr marL="97155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1" i="1" u="none" strike="noStrike" kern="1200" cap="none" spc="0" normalizeH="0" baseline="0" noProof="0" dirty="0">
                <a:ln>
                  <a:noFill/>
                </a:ln>
                <a:solidFill>
                  <a:srgbClr val="FFFFFF"/>
                </a:solidFill>
                <a:effectLst/>
                <a:uLnTx/>
                <a:uFillTx/>
                <a:latin typeface="Calibri" panose="020F0502020204030204"/>
                <a:ea typeface="+mn-ea"/>
                <a:cs typeface="+mn-cs"/>
              </a:rPr>
              <a:t>Betere samenwerking en begeleiding op de onderwijsovergangen </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Sterk Beroepsonderwijs (verbeteren aansluiting vmbo-mbo)</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Doorlopende leerroutes vmbo-mbo (2020)</a:t>
            </a:r>
            <a:endParaRPr kumimoji="0" lang="nl-NL" sz="16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Programma Sterk techniekonderwijs</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Het kwaliteitskader LOB mbo </a:t>
            </a:r>
            <a:r>
              <a:rPr kumimoji="0" lang="nl-NL" sz="1600" b="0" i="0" u="none" strike="noStrike" kern="1200" cap="none" spc="0" normalizeH="0" baseline="0" noProof="0" dirty="0" err="1">
                <a:ln>
                  <a:noFill/>
                </a:ln>
                <a:solidFill>
                  <a:srgbClr val="FFFFFF"/>
                </a:solidFill>
                <a:effectLst/>
                <a:uLnTx/>
                <a:uFillTx/>
                <a:latin typeface="Calibri" panose="020F0502020204030204"/>
                <a:ea typeface="+mn-ea"/>
                <a:cs typeface="+mn-cs"/>
              </a:rPr>
              <a:t>i.o</a:t>
            </a: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 van OCW en de MBO-raad</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rPr>
              <a:t>Werkagenda MBO</a:t>
            </a:r>
          </a:p>
          <a:p>
            <a:pPr marL="5143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nl-NL" sz="1600" dirty="0" err="1">
                <a:solidFill>
                  <a:srgbClr val="FFFFFF"/>
                </a:solidFill>
                <a:latin typeface="Calibri" panose="020F0502020204030204"/>
              </a:rPr>
              <a:t>Etc</a:t>
            </a:r>
            <a:r>
              <a:rPr lang="nl-NL" sz="1600" dirty="0">
                <a:solidFill>
                  <a:srgbClr val="FFFFFF"/>
                </a:solidFill>
                <a:latin typeface="Calibri" panose="020F0502020204030204"/>
              </a:rPr>
              <a:t> </a:t>
            </a:r>
            <a:endParaRPr kumimoji="0" lang="nl-NL"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nl-NL"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44" name="Tijdelijke aanduiding voor inhoud 3">
            <a:extLst>
              <a:ext uri="{FF2B5EF4-FFF2-40B4-BE49-F238E27FC236}">
                <a16:creationId xmlns:a16="http://schemas.microsoft.com/office/drawing/2014/main" id="{02A32C0F-35E3-4E93-B9FB-F835D67D0917}"/>
              </a:ext>
            </a:extLst>
          </p:cNvPr>
          <p:cNvPicPr>
            <a:picLocks noChangeAspect="1"/>
          </p:cNvPicPr>
          <p:nvPr/>
        </p:nvPicPr>
        <p:blipFill>
          <a:blip r:embed="rId3"/>
          <a:stretch>
            <a:fillRect/>
          </a:stretch>
        </p:blipFill>
        <p:spPr>
          <a:xfrm>
            <a:off x="6113744" y="333183"/>
            <a:ext cx="3349383" cy="1884027"/>
          </a:xfrm>
          <a:prstGeom prst="rect">
            <a:avLst/>
          </a:prstGeom>
        </p:spPr>
      </p:pic>
      <p:pic>
        <p:nvPicPr>
          <p:cNvPr id="1028" name="Picture 4" descr="Nieuwsberichten | Expertisepunt LOB"/>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15890" y="639401"/>
            <a:ext cx="2517752" cy="12715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mbo-today.nl/wp-content/uploads/2015/03/Beroepsroute.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94683" y="2560491"/>
            <a:ext cx="2748447" cy="2153311"/>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p:cNvPicPr>
            <a:picLocks noChangeAspect="1"/>
          </p:cNvPicPr>
          <p:nvPr/>
        </p:nvPicPr>
        <p:blipFill>
          <a:blip r:embed="rId6"/>
          <a:stretch>
            <a:fillRect/>
          </a:stretch>
        </p:blipFill>
        <p:spPr>
          <a:xfrm>
            <a:off x="9589891" y="4148095"/>
            <a:ext cx="2434639" cy="1400508"/>
          </a:xfrm>
          <a:prstGeom prst="rect">
            <a:avLst/>
          </a:prstGeom>
        </p:spPr>
      </p:pic>
      <p:pic>
        <p:nvPicPr>
          <p:cNvPr id="3" name="Afbeelding 2">
            <a:extLst>
              <a:ext uri="{FF2B5EF4-FFF2-40B4-BE49-F238E27FC236}">
                <a16:creationId xmlns:a16="http://schemas.microsoft.com/office/drawing/2014/main" id="{B419FA16-D26B-F515-8CA8-B0830379C424}"/>
              </a:ext>
            </a:extLst>
          </p:cNvPr>
          <p:cNvPicPr>
            <a:picLocks noChangeAspect="1"/>
          </p:cNvPicPr>
          <p:nvPr/>
        </p:nvPicPr>
        <p:blipFill>
          <a:blip r:embed="rId7"/>
          <a:stretch>
            <a:fillRect/>
          </a:stretch>
        </p:blipFill>
        <p:spPr>
          <a:xfrm>
            <a:off x="10621277" y="5782954"/>
            <a:ext cx="932549" cy="867218"/>
          </a:xfrm>
          <a:prstGeom prst="rect">
            <a:avLst/>
          </a:prstGeom>
        </p:spPr>
      </p:pic>
      <p:pic>
        <p:nvPicPr>
          <p:cNvPr id="6148" name="Picture 4" descr="Werkagenda MBO Flyer">
            <a:extLst>
              <a:ext uri="{FF2B5EF4-FFF2-40B4-BE49-F238E27FC236}">
                <a16:creationId xmlns:a16="http://schemas.microsoft.com/office/drawing/2014/main" id="{A21FF852-AD2F-972E-5F59-F54B27C475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5635" y="2641978"/>
            <a:ext cx="3008007" cy="5600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MBO – FvOv">
            <a:extLst>
              <a:ext uri="{FF2B5EF4-FFF2-40B4-BE49-F238E27FC236}">
                <a16:creationId xmlns:a16="http://schemas.microsoft.com/office/drawing/2014/main" id="{BBE2AFD6-E23C-D1EC-9952-1DCFA1CCCA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6402" y="505708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18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EB6CDD6-7EC2-4B8A-8989-16074D72A199}"/>
              </a:ext>
            </a:extLst>
          </p:cNvPr>
          <p:cNvPicPr>
            <a:picLocks noChangeAspect="1"/>
          </p:cNvPicPr>
          <p:nvPr/>
        </p:nvPicPr>
        <p:blipFill>
          <a:blip r:embed="rId3"/>
          <a:stretch>
            <a:fillRect/>
          </a:stretch>
        </p:blipFill>
        <p:spPr>
          <a:xfrm>
            <a:off x="0" y="3600450"/>
            <a:ext cx="6219825" cy="3257550"/>
          </a:xfrm>
          <a:prstGeom prst="rect">
            <a:avLst/>
          </a:prstGeom>
        </p:spPr>
      </p:pic>
      <p:graphicFrame>
        <p:nvGraphicFramePr>
          <p:cNvPr id="12" name="Titel 1">
            <a:extLst>
              <a:ext uri="{FF2B5EF4-FFF2-40B4-BE49-F238E27FC236}">
                <a16:creationId xmlns:a16="http://schemas.microsoft.com/office/drawing/2014/main" id="{AC2D6933-B79A-4144-9690-684DB650A818}"/>
              </a:ext>
            </a:extLst>
          </p:cNvPr>
          <p:cNvGraphicFramePr/>
          <p:nvPr/>
        </p:nvGraphicFramePr>
        <p:xfrm>
          <a:off x="3339436" y="365125"/>
          <a:ext cx="8145759" cy="5721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el 2">
            <a:extLst>
              <a:ext uri="{FF2B5EF4-FFF2-40B4-BE49-F238E27FC236}">
                <a16:creationId xmlns:a16="http://schemas.microsoft.com/office/drawing/2014/main" id="{52718412-D8E4-4383-8FAA-0F67E7F56BFA}"/>
              </a:ext>
            </a:extLst>
          </p:cNvPr>
          <p:cNvSpPr>
            <a:spLocks noGrp="1"/>
          </p:cNvSpPr>
          <p:nvPr>
            <p:ph type="title"/>
          </p:nvPr>
        </p:nvSpPr>
        <p:spPr>
          <a:xfrm>
            <a:off x="838200" y="365125"/>
            <a:ext cx="9061174" cy="1325563"/>
          </a:xfrm>
        </p:spPr>
        <p:txBody>
          <a:bodyPr>
            <a:normAutofit fontScale="90000"/>
          </a:bodyPr>
          <a:lstStyle/>
          <a:p>
            <a:r>
              <a:rPr lang="nl-NL" sz="2800" dirty="0">
                <a:latin typeface="Calibri" panose="020F0502020204030204" pitchFamily="34" charset="0"/>
                <a:cs typeface="Calibri" panose="020F0502020204030204" pitchFamily="34" charset="0"/>
              </a:rPr>
              <a:t>Het regionaal loopbaandossier vraagt een begeleid proces in een loopbaangerichte leeromgeving.</a:t>
            </a:r>
            <a:br>
              <a:rPr lang="nl-NL" sz="2800" dirty="0">
                <a:latin typeface="Calibri" panose="020F0502020204030204" pitchFamily="34" charset="0"/>
                <a:cs typeface="Calibri" panose="020F0502020204030204" pitchFamily="34" charset="0"/>
              </a:rPr>
            </a:br>
            <a:br>
              <a:rPr lang="nl-NL" sz="2800" dirty="0"/>
            </a:br>
            <a:endParaRPr lang="nl-NL" sz="2800" dirty="0"/>
          </a:p>
        </p:txBody>
      </p:sp>
      <p:sp>
        <p:nvSpPr>
          <p:cNvPr id="2" name="Ovaal 1">
            <a:extLst>
              <a:ext uri="{FF2B5EF4-FFF2-40B4-BE49-F238E27FC236}">
                <a16:creationId xmlns:a16="http://schemas.microsoft.com/office/drawing/2014/main" id="{FB8F0286-B91D-902A-F06C-FA48665F7457}"/>
              </a:ext>
            </a:extLst>
          </p:cNvPr>
          <p:cNvSpPr/>
          <p:nvPr/>
        </p:nvSpPr>
        <p:spPr>
          <a:xfrm>
            <a:off x="7290062" y="2259809"/>
            <a:ext cx="4317476" cy="3257549"/>
          </a:xfrm>
          <a:prstGeom prst="ellipse">
            <a:avLst/>
          </a:prstGeom>
          <a:solidFill>
            <a:schemeClr val="accent1">
              <a:lumMod val="20000"/>
              <a:lumOff val="80000"/>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Avenir Next LT Pro"/>
              <a:ea typeface="+mn-ea"/>
              <a:cs typeface="+mn-cs"/>
            </a:endParaRPr>
          </a:p>
        </p:txBody>
      </p:sp>
      <p:cxnSp>
        <p:nvCxnSpPr>
          <p:cNvPr id="6" name="Rechte verbindingslijn met pijl 5">
            <a:extLst>
              <a:ext uri="{FF2B5EF4-FFF2-40B4-BE49-F238E27FC236}">
                <a16:creationId xmlns:a16="http://schemas.microsoft.com/office/drawing/2014/main" id="{90887982-9180-052B-FF5D-87EF3541EBF5}"/>
              </a:ext>
            </a:extLst>
          </p:cNvPr>
          <p:cNvCxnSpPr/>
          <p:nvPr/>
        </p:nvCxnSpPr>
        <p:spPr>
          <a:xfrm>
            <a:off x="9466269" y="5579809"/>
            <a:ext cx="885825" cy="42862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A14BC6E3-7A1C-3124-D909-2CB1261CB79B}"/>
              </a:ext>
            </a:extLst>
          </p:cNvPr>
          <p:cNvSpPr txBox="1"/>
          <p:nvPr/>
        </p:nvSpPr>
        <p:spPr>
          <a:xfrm>
            <a:off x="8404585" y="6123543"/>
            <a:ext cx="3620177" cy="461665"/>
          </a:xfrm>
          <a:prstGeom prst="rect">
            <a:avLst/>
          </a:prstGeom>
          <a:solidFill>
            <a:schemeClr val="accent2"/>
          </a:solidFill>
          <a:ln>
            <a:solidFill>
              <a:schemeClr val="accent1">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Dit is een begeleid proces</a:t>
            </a:r>
          </a:p>
        </p:txBody>
      </p:sp>
      <p:pic>
        <p:nvPicPr>
          <p:cNvPr id="9" name="Afbeelding 8">
            <a:extLst>
              <a:ext uri="{FF2B5EF4-FFF2-40B4-BE49-F238E27FC236}">
                <a16:creationId xmlns:a16="http://schemas.microsoft.com/office/drawing/2014/main" id="{67E7B9CC-C425-CD30-C450-53A685782297}"/>
              </a:ext>
            </a:extLst>
          </p:cNvPr>
          <p:cNvPicPr>
            <a:picLocks noChangeAspect="1"/>
          </p:cNvPicPr>
          <p:nvPr/>
        </p:nvPicPr>
        <p:blipFill>
          <a:blip r:embed="rId9"/>
          <a:stretch>
            <a:fillRect/>
          </a:stretch>
        </p:blipFill>
        <p:spPr>
          <a:xfrm>
            <a:off x="10844212" y="114295"/>
            <a:ext cx="1019175" cy="657225"/>
          </a:xfrm>
          <a:prstGeom prst="rect">
            <a:avLst/>
          </a:prstGeom>
        </p:spPr>
      </p:pic>
    </p:spTree>
    <p:extLst>
      <p:ext uri="{BB962C8B-B14F-4D97-AF65-F5344CB8AC3E}">
        <p14:creationId xmlns:p14="http://schemas.microsoft.com/office/powerpoint/2010/main" val="242649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7C82AD2-59E0-2135-3F14-62460CFA4707}"/>
              </a:ext>
            </a:extLst>
          </p:cNvPr>
          <p:cNvSpPr>
            <a:spLocks noGrp="1"/>
          </p:cNvSpPr>
          <p:nvPr>
            <p:ph type="title"/>
          </p:nvPr>
        </p:nvSpPr>
        <p:spPr>
          <a:xfrm>
            <a:off x="838200" y="365125"/>
            <a:ext cx="10515600" cy="1325563"/>
          </a:xfrm>
        </p:spPr>
        <p:txBody>
          <a:bodyPr>
            <a:normAutofit/>
          </a:bodyPr>
          <a:lstStyle/>
          <a:p>
            <a:r>
              <a:rPr lang="nl-NL" sz="3200" dirty="0"/>
              <a:t>Daarmee draagt het bij aan de versterking van LOB in de scholen!</a:t>
            </a:r>
          </a:p>
        </p:txBody>
      </p:sp>
      <p:sp>
        <p:nvSpPr>
          <p:cNvPr id="2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E671753-03D4-06DF-1EAC-6BD3C3B0FFE9}"/>
              </a:ext>
            </a:extLst>
          </p:cNvPr>
          <p:cNvSpPr>
            <a:spLocks noGrp="1"/>
          </p:cNvSpPr>
          <p:nvPr>
            <p:ph idx="1"/>
          </p:nvPr>
        </p:nvSpPr>
        <p:spPr>
          <a:xfrm>
            <a:off x="452487" y="1865376"/>
            <a:ext cx="11239641" cy="4752240"/>
          </a:xfrm>
        </p:spPr>
        <p:txBody>
          <a:bodyPr>
            <a:normAutofit/>
          </a:bodyPr>
          <a:lstStyle/>
          <a:p>
            <a:pPr marL="342900" lvl="0" indent="-342900">
              <a:lnSpc>
                <a:spcPts val="1400"/>
              </a:lnSpc>
              <a:buFont typeface="+mj-lt"/>
              <a:buAutoNum type="arabicPeriod"/>
            </a:pPr>
            <a:r>
              <a:rPr lang="nl-NL" sz="16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Het regionaal loopbaandossier moet van voldoende kwaliteit zijn.  </a:t>
            </a: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Hierbij gaat om een begeleid proces, de leerling kan dit niet alleen! </a:t>
            </a:r>
          </a:p>
          <a:p>
            <a:pPr marL="457200" lvl="1" indent="0">
              <a:lnSpc>
                <a:spcPts val="1400"/>
              </a:lnSpc>
              <a:buNone/>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Daarom  inzetten op;</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800100" lvl="1" indent="-342900">
              <a:lnSpc>
                <a:spcPts val="1400"/>
              </a:lnSpc>
              <a:buBlip>
                <a:blip r:embed="rId2"/>
              </a:buBlip>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les-/begeleidingstijd zodat er tijd is om te werken aan het regionaal loopbaandossier. </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800100" lvl="1" indent="-342900">
              <a:lnSpc>
                <a:spcPts val="1400"/>
              </a:lnSpc>
              <a:buBlip>
                <a:blip r:embed="rId2"/>
              </a:buBlip>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borgen/inbedden in een coach-/mentor-/lob- programma.</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800100" lvl="1" indent="-342900">
              <a:lnSpc>
                <a:spcPts val="1400"/>
              </a:lnSpc>
              <a:buBlip>
                <a:blip r:embed="rId2"/>
              </a:buBlip>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opnemen in het PTA.</a:t>
            </a:r>
          </a:p>
          <a:p>
            <a:pPr marL="457200" lvl="1" indent="0">
              <a:lnSpc>
                <a:spcPts val="1400"/>
              </a:lnSpc>
              <a:buNone/>
            </a:pP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nSpc>
                <a:spcPts val="1400"/>
              </a:lnSpc>
              <a:buFont typeface="+mj-lt"/>
              <a:buAutoNum type="arabicPeriod"/>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Uit de evaluatie blijkt ook dat het voor mentoren/coaches moeilijk kan zijn om dit proces goed te begeleiden. Daarom is het aan te bevelen om;</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800100" lvl="1" indent="-342900">
              <a:lnSpc>
                <a:spcPts val="1400"/>
              </a:lnSpc>
              <a:buBlip>
                <a:blip r:embed="rId2"/>
              </a:buBlip>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te investeren op draagvlak bij mentoren / coaches zodat zij het waarom onderkennen </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800100" lvl="1" indent="-342900">
              <a:lnSpc>
                <a:spcPts val="1400"/>
              </a:lnSpc>
              <a:buBlip>
                <a:blip r:embed="rId2"/>
              </a:buBlip>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te investeren op professionalisering  van mentoren / coaches zodat zij voldoende zijn toegerust (handelingsbekwaam zijn) om de goede begeleiding te geven/ het goede gesprek te voeren. </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800100" lvl="1" indent="-342900">
              <a:lnSpc>
                <a:spcPts val="1400"/>
              </a:lnSpc>
              <a:buBlip>
                <a:blip r:embed="rId2"/>
              </a:buBlip>
            </a:pPr>
            <a:r>
              <a:rPr lang="nl-NL" sz="1600" dirty="0">
                <a:latin typeface="Calibri" panose="020F0502020204030204" pitchFamily="34" charset="0"/>
                <a:ea typeface="Times New Roman" panose="02020603050405020304" pitchFamily="18" charset="0"/>
                <a:cs typeface="Times New Roman" panose="02020603050405020304" pitchFamily="18" charset="0"/>
              </a:rPr>
              <a:t>verder </a:t>
            </a: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ontwikkelen van hulpmiddelen die het begeleidingsproces ondersteunen zoals:</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1200150" lvl="2" indent="-285750">
              <a:lnSpc>
                <a:spcPts val="1400"/>
              </a:lnSpc>
              <a:buFont typeface="Courier New" panose="02070309020205020404" pitchFamily="49" charset="0"/>
              <a:buChar char="o"/>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een werkboek te ontwikkelen waarmee </a:t>
            </a:r>
            <a:r>
              <a:rPr lang="nl-NL" sz="1600" dirty="0" err="1">
                <a:effectLst/>
                <a:latin typeface="Calibri" panose="020F0502020204030204" pitchFamily="34" charset="0"/>
                <a:ea typeface="Times New Roman" panose="02020603050405020304" pitchFamily="18" charset="0"/>
                <a:cs typeface="Times New Roman" panose="02020603050405020304" pitchFamily="18" charset="0"/>
              </a:rPr>
              <a:t>adhv</a:t>
            </a: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 opdrachten  de vragen van het regionaal loopbaandossier uitgewerkt kunnen worden.</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1200150" lvl="2" indent="-285750">
              <a:lnSpc>
                <a:spcPts val="1400"/>
              </a:lnSpc>
              <a:buFont typeface="Courier New" panose="02070309020205020404" pitchFamily="49" charset="0"/>
              <a:buChar char="o"/>
            </a:pP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een korte film waarbij ook zichtbaar wordt wat op het mbo gedaan wordt met regionaal loopbaandossier; </a:t>
            </a:r>
            <a:r>
              <a:rPr lang="nl-NL" sz="1600" dirty="0">
                <a:effectLst/>
                <a:latin typeface="Calibri" panose="020F0502020204030204" pitchFamily="34" charset="0"/>
                <a:ea typeface="Times New Roman" panose="02020603050405020304" pitchFamily="18" charset="0"/>
                <a:cs typeface="Segoe UI" panose="020B0502040204020203" pitchFamily="34" charset="0"/>
              </a:rPr>
              <a:t> </a:t>
            </a:r>
            <a:r>
              <a:rPr lang="nl-NL" sz="1600" i="1" dirty="0">
                <a:effectLst/>
                <a:latin typeface="Calibri" panose="020F0502020204030204" pitchFamily="34" charset="0"/>
                <a:ea typeface="Times New Roman" panose="02020603050405020304" pitchFamily="18" charset="0"/>
                <a:cs typeface="Segoe UI" panose="020B0502040204020203" pitchFamily="34" charset="0"/>
              </a:rPr>
              <a:t>als de leerling herkent wat de toegevoegde waarde kan zijn is dat ook motiverend werken. </a:t>
            </a:r>
            <a:endParaRPr lang="nl-NL" sz="16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indent="0">
              <a:buNone/>
            </a:pPr>
            <a:endParaRPr lang="nl-NL" sz="1400" dirty="0">
              <a:solidFill>
                <a:srgbClr val="000000"/>
              </a:solidFill>
              <a:effectLst/>
              <a:latin typeface="Calibri" panose="020F0502020204030204" pitchFamily="34" charset="0"/>
              <a:ea typeface="Times New Roman" panose="02020603050405020304" pitchFamily="18" charset="0"/>
            </a:endParaRPr>
          </a:p>
        </p:txBody>
      </p:sp>
      <p:pic>
        <p:nvPicPr>
          <p:cNvPr id="4" name="Afbeelding 3">
            <a:extLst>
              <a:ext uri="{FF2B5EF4-FFF2-40B4-BE49-F238E27FC236}">
                <a16:creationId xmlns:a16="http://schemas.microsoft.com/office/drawing/2014/main" id="{1A7454A0-A129-995C-F50A-C8CC202B7075}"/>
              </a:ext>
            </a:extLst>
          </p:cNvPr>
          <p:cNvPicPr>
            <a:picLocks noChangeAspect="1"/>
          </p:cNvPicPr>
          <p:nvPr/>
        </p:nvPicPr>
        <p:blipFill>
          <a:blip r:embed="rId3"/>
          <a:stretch>
            <a:fillRect/>
          </a:stretch>
        </p:blipFill>
        <p:spPr>
          <a:xfrm>
            <a:off x="11077766" y="370681"/>
            <a:ext cx="1019175" cy="657225"/>
          </a:xfrm>
          <a:prstGeom prst="rect">
            <a:avLst/>
          </a:prstGeom>
        </p:spPr>
      </p:pic>
    </p:spTree>
    <p:extLst>
      <p:ext uri="{BB962C8B-B14F-4D97-AF65-F5344CB8AC3E}">
        <p14:creationId xmlns:p14="http://schemas.microsoft.com/office/powerpoint/2010/main" val="1150052442"/>
      </p:ext>
    </p:extLst>
  </p:cSld>
  <p:clrMapOvr>
    <a:masterClrMapping/>
  </p:clrMapOvr>
</p:sld>
</file>

<file path=ppt/theme/theme1.xml><?xml version="1.0" encoding="utf-8"?>
<a:theme xmlns:a="http://schemas.openxmlformats.org/drawingml/2006/main" name="1_Kantoorthema">
  <a:themeElements>
    <a:clrScheme name="Aangepast 1">
      <a:dk1>
        <a:sysClr val="windowText" lastClr="000000"/>
      </a:dk1>
      <a:lt1>
        <a:sysClr val="window" lastClr="FFFFFF"/>
      </a:lt1>
      <a:dk2>
        <a:srgbClr val="44546A"/>
      </a:dk2>
      <a:lt2>
        <a:srgbClr val="E7E6E6"/>
      </a:lt2>
      <a:accent1>
        <a:srgbClr val="333366"/>
      </a:accent1>
      <a:accent2>
        <a:srgbClr val="CC3399"/>
      </a:accent2>
      <a:accent3>
        <a:srgbClr val="A5A5A5"/>
      </a:accent3>
      <a:accent4>
        <a:srgbClr val="009999"/>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ccentBoxVTI">
  <a:themeElements>
    <a:clrScheme name="AnalogousFromLightSeed_2SEEDS">
      <a:dk1>
        <a:srgbClr val="000000"/>
      </a:dk1>
      <a:lt1>
        <a:srgbClr val="FFFFFF"/>
      </a:lt1>
      <a:dk2>
        <a:srgbClr val="22363C"/>
      </a:dk2>
      <a:lt2>
        <a:srgbClr val="E2E6E8"/>
      </a:lt2>
      <a:accent1>
        <a:srgbClr val="C18C78"/>
      </a:accent1>
      <a:accent2>
        <a:srgbClr val="CC9099"/>
      </a:accent2>
      <a:accent3>
        <a:srgbClr val="B19F77"/>
      </a:accent3>
      <a:accent4>
        <a:srgbClr val="6DAFA2"/>
      </a:accent4>
      <a:accent5>
        <a:srgbClr val="70ACBC"/>
      </a:accent5>
      <a:accent6>
        <a:srgbClr val="7893C1"/>
      </a:accent6>
      <a:hlink>
        <a:srgbClr val="5E8A9B"/>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ee80261-8ff1-474c-a1c3-9cc4fcb89b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BC930F3AE9EB44A8884B3285CB0960" ma:contentTypeVersion="45" ma:contentTypeDescription="Create a new document." ma:contentTypeScope="" ma:versionID="bbe3720dec5bc832f71c7a4a098fa8a4">
  <xsd:schema xmlns:xsd="http://www.w3.org/2001/XMLSchema" xmlns:xs="http://www.w3.org/2001/XMLSchema" xmlns:p="http://schemas.microsoft.com/office/2006/metadata/properties" xmlns:ns3="fee80261-8ff1-474c-a1c3-9cc4fcb89b49" targetNamespace="http://schemas.microsoft.com/office/2006/metadata/properties" ma:root="true" ma:fieldsID="cc4e248a5614ec60cc30f19adae9732b" ns3:_="">
    <xsd:import namespace="fee80261-8ff1-474c-a1c3-9cc4fcb89b49"/>
    <xsd:element name="properties">
      <xsd:complexType>
        <xsd:sequence>
          <xsd:element name="documentManagement">
            <xsd:complexType>
              <xsd:all>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e80261-8ff1-474c-a1c3-9cc4fcb89b49" elementFormDefault="qualified">
    <xsd:import namespace="http://schemas.microsoft.com/office/2006/documentManagement/types"/>
    <xsd:import namespace="http://schemas.microsoft.com/office/infopath/2007/PartnerControls"/>
    <xsd:element name="MediaLengthInSeconds" ma:index="8" nillable="true" ma:displayName="MediaLengthInSeconds" ma:hidden="true" ma:internalName="MediaLengthInSeconds" ma:readOnly="true">
      <xsd:simpleType>
        <xsd:restriction base="dms:Unknown"/>
      </xsd:simpleType>
    </xsd:element>
    <xsd:element name="_activity" ma:index="9" nillable="true" ma:displayName="_activity" ma:hidden="true" ma:internalName="_activity">
      <xsd:simpleType>
        <xsd:restriction base="dms:Note"/>
      </xsd:simpleType>
    </xsd:element>
    <xsd:element name="MediaServiceObjectDetectorVersions" ma:index="10" nillable="true" ma:displayName="MediaServiceObjectDetectorVersions" ma:description=""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0A4FED-852B-44D2-8F3A-54671253EB51}">
  <ds:schemaRefs>
    <ds:schemaRef ds:uri="http://www.w3.org/XML/1998/namespace"/>
    <ds:schemaRef ds:uri="http://purl.org/dc/dcmitype/"/>
    <ds:schemaRef ds:uri="http://purl.org/dc/elements/1.1/"/>
    <ds:schemaRef ds:uri="http://schemas.microsoft.com/office/infopath/2007/PartnerControls"/>
    <ds:schemaRef ds:uri="fee80261-8ff1-474c-a1c3-9cc4fcb89b49"/>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76433B5-3175-4EEF-B259-8E87017E73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e80261-8ff1-474c-a1c3-9cc4fcb89b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D195A2-6CD8-4E03-8E0E-F5359D4974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3607</TotalTime>
  <Words>2184</Words>
  <Application>Microsoft Office PowerPoint</Application>
  <PresentationFormat>Breedbeeld</PresentationFormat>
  <Paragraphs>174</Paragraphs>
  <Slides>21</Slides>
  <Notes>15</Notes>
  <HiddenSlides>0</HiddenSlides>
  <MMClips>0</MMClips>
  <ScaleCrop>false</ScaleCrop>
  <HeadingPairs>
    <vt:vector size="6" baseType="variant">
      <vt:variant>
        <vt:lpstr>Gebruikte lettertypen</vt:lpstr>
      </vt:variant>
      <vt:variant>
        <vt:i4>7</vt:i4>
      </vt:variant>
      <vt:variant>
        <vt:lpstr>Thema</vt:lpstr>
      </vt:variant>
      <vt:variant>
        <vt:i4>5</vt:i4>
      </vt:variant>
      <vt:variant>
        <vt:lpstr>Diatitels</vt:lpstr>
      </vt:variant>
      <vt:variant>
        <vt:i4>21</vt:i4>
      </vt:variant>
    </vt:vector>
  </HeadingPairs>
  <TitlesOfParts>
    <vt:vector size="33" baseType="lpstr">
      <vt:lpstr>Arial</vt:lpstr>
      <vt:lpstr>Avenir Next LT Pro</vt:lpstr>
      <vt:lpstr>Calibri</vt:lpstr>
      <vt:lpstr>Calibri Light</vt:lpstr>
      <vt:lpstr>Courier New</vt:lpstr>
      <vt:lpstr>Symbol</vt:lpstr>
      <vt:lpstr>Trebuchet MS</vt:lpstr>
      <vt:lpstr>1_Kantoorthema</vt:lpstr>
      <vt:lpstr>2_Kantoorthema</vt:lpstr>
      <vt:lpstr>Office Theme</vt:lpstr>
      <vt:lpstr>Kantoorthema</vt:lpstr>
      <vt:lpstr>AccentBoxVTI</vt:lpstr>
      <vt:lpstr>PowerPoint-presentatie</vt:lpstr>
      <vt:lpstr>Regionale samenwerking op doorlopende leerlijnen is over de muren, van de eigen organisatie,  heen kunnen kijken!  In de regio Oost Brabant met het (regionaal) loopbaandossier als hulpmiddel.  De vo-scholen en mbo-scholen werken samen om de loopbaanbegeleiding van het vo naar het mbo een doorlopende proces te laten zijn.   Een vliegwiel voor de versterking van LOB in de regio. </vt:lpstr>
      <vt:lpstr>Het regionaal loopbaandossier in co-creatie met het vo en het mbo </vt:lpstr>
      <vt:lpstr>Het regionaal loopbaandossier als hulpmiddel:   Om voortgang te geven aan de loopbaanontwikkeling van de student.</vt:lpstr>
      <vt:lpstr>Gezamenlijke  uitgangspunten regionaal loopbaandossier</vt:lpstr>
      <vt:lpstr>Daarmee is dit proces een vliegwiel voor veel speerpunten van het project van het Expertisepunt LOB;</vt:lpstr>
      <vt:lpstr>PowerPoint-presentatie</vt:lpstr>
      <vt:lpstr>Het regionaal loopbaandossier vraagt een begeleid proces in een loopbaangerichte leeromgeving.  </vt:lpstr>
      <vt:lpstr>Daarmee draagt het bij aan de versterking van LOB in de scholen!</vt:lpstr>
      <vt:lpstr>Draagt bij aan het ontwikkelen van ‘dezelfde taal’ mbt LOB in de regio.</vt:lpstr>
      <vt:lpstr>PowerPoint-presentatie</vt:lpstr>
      <vt:lpstr>PowerPoint-presentatie</vt:lpstr>
      <vt:lpstr>Draagt bij aan het ontwikkelen van een regio-brede ambitie en visie tav LOB.  Vraagt sturing en commitment van de directies van de scholen. </vt:lpstr>
      <vt:lpstr>Website en filmpje</vt:lpstr>
      <vt:lpstr>PowerPoint-presentatie</vt:lpstr>
      <vt:lpstr>PowerPoint-presentatie</vt:lpstr>
      <vt:lpstr>PowerPoint-presentatie</vt:lpstr>
      <vt:lpstr>PowerPoint-presentatie</vt:lpstr>
      <vt:lpstr>PowerPoint-presentatie</vt:lpstr>
      <vt:lpstr>PowerPoint-presentatie</vt:lpstr>
      <vt:lpstr>Voor vragen; j.cuijpers@expertisepuntlob.nl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Regionaal loopbaandossier</dc:title>
  <dc:creator>Jolanda Cuijpers</dc:creator>
  <cp:lastModifiedBy>Ellen Heijne</cp:lastModifiedBy>
  <cp:revision>4</cp:revision>
  <cp:lastPrinted>2024-04-04T09:55:57Z</cp:lastPrinted>
  <dcterms:created xsi:type="dcterms:W3CDTF">2021-10-08T12:34:25Z</dcterms:created>
  <dcterms:modified xsi:type="dcterms:W3CDTF">2024-05-30T14:33:25Z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0x01010074BC930F3AE9EB44A8884B3285CB0960</vt:lpwstr>
  </property>
</Properties>
</file>