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56" r:id="rId5"/>
    <p:sldId id="263" r:id="rId6"/>
    <p:sldId id="265" r:id="rId7"/>
    <p:sldId id="285" r:id="rId8"/>
    <p:sldId id="286" r:id="rId9"/>
    <p:sldId id="266" r:id="rId10"/>
    <p:sldId id="284" r:id="rId11"/>
    <p:sldId id="267" r:id="rId12"/>
    <p:sldId id="287" r:id="rId13"/>
    <p:sldId id="288"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Harms" initials="SH" lastIdx="11" clrIdx="0">
    <p:extLst>
      <p:ext uri="{19B8F6BF-5375-455C-9EA6-DF929625EA0E}">
        <p15:presenceInfo xmlns:p15="http://schemas.microsoft.com/office/powerpoint/2012/main" userId="S::shs01@rocvantwente.nl::6708913f-e476-4abb-a065-60272220df89" providerId="AD"/>
      </p:ext>
    </p:extLst>
  </p:cmAuthor>
  <p:cmAuthor id="2" name="Jessy ter Denge" initials="JD" lastIdx="9" clrIdx="1">
    <p:extLst>
      <p:ext uri="{19B8F6BF-5375-455C-9EA6-DF929625EA0E}">
        <p15:presenceInfo xmlns:p15="http://schemas.microsoft.com/office/powerpoint/2012/main" userId="S::jde01@rocvantwente.nl::c194a35e-b124-4d28-bebc-994595bb8c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58AC27"/>
    <a:srgbClr val="00957D"/>
    <a:srgbClr val="00B0F0"/>
    <a:srgbClr val="006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E5910-A427-4306-933F-39944C6911A8}" v="3" dt="2021-10-28T15:49:33.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66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11817D-77E5-6A4F-96C2-6EC3D04DECE2}" type="datetimeFigureOut">
              <a:rPr lang="nl-NL" smtClean="0"/>
              <a:t>8-11-2021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118EA4-83DE-8A4E-A2DF-57525CB34C23}" type="slidenum">
              <a:rPr lang="nl-NL" smtClean="0"/>
              <a:t>‹nr.›</a:t>
            </a:fld>
            <a:endParaRPr lang="nl-NL"/>
          </a:p>
        </p:txBody>
      </p:sp>
    </p:spTree>
    <p:extLst>
      <p:ext uri="{BB962C8B-B14F-4D97-AF65-F5344CB8AC3E}">
        <p14:creationId xmlns:p14="http://schemas.microsoft.com/office/powerpoint/2010/main" val="1169951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53D81-CB9A-C34B-8AE1-668B9B567E60}" type="datetimeFigureOut">
              <a:rPr lang="nl-NL" smtClean="0"/>
              <a:t>8-11-2021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CED38-5CFD-DC45-8420-3EDD3D7B45AA}" type="slidenum">
              <a:rPr lang="nl-NL" smtClean="0"/>
              <a:t>‹nr.›</a:t>
            </a:fld>
            <a:endParaRPr lang="nl-NL"/>
          </a:p>
        </p:txBody>
      </p:sp>
    </p:spTree>
    <p:extLst>
      <p:ext uri="{BB962C8B-B14F-4D97-AF65-F5344CB8AC3E}">
        <p14:creationId xmlns:p14="http://schemas.microsoft.com/office/powerpoint/2010/main" val="1233226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4CED38-5CFD-DC45-8420-3EDD3D7B45AA}" type="slidenum">
              <a:rPr lang="nl-NL" smtClean="0"/>
              <a:t>1</a:t>
            </a:fld>
            <a:endParaRPr lang="nl-NL"/>
          </a:p>
        </p:txBody>
      </p:sp>
    </p:spTree>
    <p:extLst>
      <p:ext uri="{BB962C8B-B14F-4D97-AF65-F5344CB8AC3E}">
        <p14:creationId xmlns:p14="http://schemas.microsoft.com/office/powerpoint/2010/main" val="341489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De loopbaancoach coacht, traint en begeleidt laatstejaars studenten richting de arbeidsmarkt. Wij hebben kennis van de arbeidsmarkt en weten hoe we de student kunnen motiveren met als doel de student wendbaar te maken voor arbeidsmarkt. </a:t>
            </a:r>
            <a:endParaRPr lang="nl-NL" dirty="0"/>
          </a:p>
        </p:txBody>
      </p:sp>
      <p:sp>
        <p:nvSpPr>
          <p:cNvPr id="4" name="Tijdelijke aanduiding voor dianummer 3"/>
          <p:cNvSpPr>
            <a:spLocks noGrp="1"/>
          </p:cNvSpPr>
          <p:nvPr>
            <p:ph type="sldNum" sz="quarter" idx="10"/>
          </p:nvPr>
        </p:nvSpPr>
        <p:spPr/>
        <p:txBody>
          <a:bodyPr/>
          <a:lstStyle/>
          <a:p>
            <a:fld id="{834CED38-5CFD-DC45-8420-3EDD3D7B45AA}" type="slidenum">
              <a:rPr lang="nl-NL" smtClean="0"/>
              <a:t>2</a:t>
            </a:fld>
            <a:endParaRPr lang="nl-NL"/>
          </a:p>
        </p:txBody>
      </p:sp>
    </p:spTree>
    <p:extLst>
      <p:ext uri="{BB962C8B-B14F-4D97-AF65-F5344CB8AC3E}">
        <p14:creationId xmlns:p14="http://schemas.microsoft.com/office/powerpoint/2010/main" val="396659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10"/>
          </p:nvPr>
        </p:nvSpPr>
        <p:spPr/>
        <p:txBody>
          <a:bodyPr/>
          <a:lstStyle/>
          <a:p>
            <a:fld id="{834CED38-5CFD-DC45-8420-3EDD3D7B45AA}" type="slidenum">
              <a:rPr lang="nl-NL" smtClean="0"/>
              <a:t>3</a:t>
            </a:fld>
            <a:endParaRPr lang="nl-NL"/>
          </a:p>
        </p:txBody>
      </p:sp>
    </p:spTree>
    <p:extLst>
      <p:ext uri="{BB962C8B-B14F-4D97-AF65-F5344CB8AC3E}">
        <p14:creationId xmlns:p14="http://schemas.microsoft.com/office/powerpoint/2010/main" val="330905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dirty="0">
              <a:cs typeface="Calibri"/>
            </a:endParaRPr>
          </a:p>
          <a:p>
            <a:endParaRPr lang="nl-NL" dirty="0"/>
          </a:p>
          <a:p>
            <a:endParaRPr lang="nl-NL"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834CED38-5CFD-DC45-8420-3EDD3D7B45AA}" type="slidenum">
              <a:rPr lang="nl-NL" smtClean="0"/>
              <a:t>4</a:t>
            </a:fld>
            <a:endParaRPr lang="nl-NL"/>
          </a:p>
        </p:txBody>
      </p:sp>
    </p:spTree>
    <p:extLst>
      <p:ext uri="{BB962C8B-B14F-4D97-AF65-F5344CB8AC3E}">
        <p14:creationId xmlns:p14="http://schemas.microsoft.com/office/powerpoint/2010/main" val="179772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5 </a:t>
            </a:r>
            <a:r>
              <a:rPr lang="en-US" dirty="0" err="1">
                <a:cs typeface="Calibri"/>
              </a:rPr>
              <a:t>leefgebieden</a:t>
            </a:r>
            <a:r>
              <a:rPr lang="en-US" dirty="0">
                <a:cs typeface="Calibri"/>
              </a:rPr>
              <a:t>:</a:t>
            </a:r>
          </a:p>
          <a:p>
            <a:r>
              <a:rPr lang="en-US" dirty="0">
                <a:cs typeface="Calibri"/>
              </a:rPr>
              <a:t>- </a:t>
            </a:r>
            <a:r>
              <a:rPr lang="en-US" dirty="0" err="1">
                <a:cs typeface="Calibri"/>
              </a:rPr>
              <a:t>arbeidsmarktmogelijkheden</a:t>
            </a:r>
            <a:endParaRPr lang="en-US" dirty="0">
              <a:cs typeface="Calibri"/>
            </a:endParaRPr>
          </a:p>
          <a:p>
            <a:r>
              <a:rPr lang="en-US" dirty="0">
                <a:cs typeface="Calibri"/>
              </a:rPr>
              <a:t>- </a:t>
            </a:r>
            <a:r>
              <a:rPr lang="en-US" dirty="0" err="1">
                <a:cs typeface="Calibri"/>
              </a:rPr>
              <a:t>Sociaal</a:t>
            </a:r>
            <a:r>
              <a:rPr lang="en-US" dirty="0">
                <a:cs typeface="Calibri"/>
              </a:rPr>
              <a:t> </a:t>
            </a:r>
            <a:r>
              <a:rPr lang="en-US" dirty="0" err="1">
                <a:cs typeface="Calibri"/>
              </a:rPr>
              <a:t>vangnet</a:t>
            </a:r>
            <a:endParaRPr lang="en-US" dirty="0">
              <a:cs typeface="Calibri"/>
            </a:endParaRPr>
          </a:p>
          <a:p>
            <a:r>
              <a:rPr lang="en-US" dirty="0">
                <a:cs typeface="Calibri"/>
              </a:rPr>
              <a:t>- </a:t>
            </a:r>
            <a:r>
              <a:rPr lang="en-US" dirty="0" err="1">
                <a:cs typeface="Calibri"/>
              </a:rPr>
              <a:t>Gezondheid</a:t>
            </a:r>
            <a:endParaRPr lang="en-US" dirty="0">
              <a:cs typeface="Calibri"/>
            </a:endParaRPr>
          </a:p>
          <a:p>
            <a:r>
              <a:rPr lang="en-US" dirty="0">
                <a:cs typeface="Calibri"/>
              </a:rPr>
              <a:t>- </a:t>
            </a:r>
            <a:r>
              <a:rPr lang="en-US" dirty="0" err="1">
                <a:cs typeface="Calibri"/>
              </a:rPr>
              <a:t>Financiën</a:t>
            </a:r>
            <a:endParaRPr lang="en-US" dirty="0">
              <a:cs typeface="Calibri"/>
            </a:endParaRPr>
          </a:p>
          <a:p>
            <a:r>
              <a:rPr lang="en-US" dirty="0">
                <a:cs typeface="Calibri"/>
              </a:rPr>
              <a:t>- </a:t>
            </a:r>
            <a:r>
              <a:rPr lang="en-US" dirty="0" err="1">
                <a:cs typeface="Calibri"/>
              </a:rPr>
              <a:t>Huisvesting</a:t>
            </a:r>
            <a:endParaRPr lang="en-US" dirty="0">
              <a:cs typeface="Calibri"/>
            </a:endParaRPr>
          </a:p>
        </p:txBody>
      </p:sp>
      <p:sp>
        <p:nvSpPr>
          <p:cNvPr id="4" name="Tijdelijke aanduiding voor dianummer 3"/>
          <p:cNvSpPr>
            <a:spLocks noGrp="1"/>
          </p:cNvSpPr>
          <p:nvPr>
            <p:ph type="sldNum" sz="quarter" idx="5"/>
          </p:nvPr>
        </p:nvSpPr>
        <p:spPr/>
        <p:txBody>
          <a:bodyPr/>
          <a:lstStyle/>
          <a:p>
            <a:fld id="{834CED38-5CFD-DC45-8420-3EDD3D7B45AA}" type="slidenum">
              <a:rPr lang="nl-NL" smtClean="0"/>
              <a:t>6</a:t>
            </a:fld>
            <a:endParaRPr lang="nl-NL"/>
          </a:p>
        </p:txBody>
      </p:sp>
    </p:spTree>
    <p:extLst>
      <p:ext uri="{BB962C8B-B14F-4D97-AF65-F5344CB8AC3E}">
        <p14:creationId xmlns:p14="http://schemas.microsoft.com/office/powerpoint/2010/main" val="296836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
        <p:nvSpPr>
          <p:cNvPr id="4" name="Tijdelijke aanduiding voor dianummer 3"/>
          <p:cNvSpPr>
            <a:spLocks noGrp="1"/>
          </p:cNvSpPr>
          <p:nvPr>
            <p:ph type="sldNum" sz="quarter" idx="5"/>
          </p:nvPr>
        </p:nvSpPr>
        <p:spPr/>
        <p:txBody>
          <a:bodyPr/>
          <a:lstStyle/>
          <a:p>
            <a:fld id="{834CED38-5CFD-DC45-8420-3EDD3D7B45AA}" type="slidenum">
              <a:rPr lang="nl-NL" smtClean="0"/>
              <a:t>7</a:t>
            </a:fld>
            <a:endParaRPr lang="nl-NL"/>
          </a:p>
        </p:txBody>
      </p:sp>
    </p:spTree>
    <p:extLst>
      <p:ext uri="{BB962C8B-B14F-4D97-AF65-F5344CB8AC3E}">
        <p14:creationId xmlns:p14="http://schemas.microsoft.com/office/powerpoint/2010/main" val="210272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p:txBody>
      </p:sp>
      <p:sp>
        <p:nvSpPr>
          <p:cNvPr id="4" name="Tijdelijke aanduiding voor dianummer 3"/>
          <p:cNvSpPr>
            <a:spLocks noGrp="1"/>
          </p:cNvSpPr>
          <p:nvPr>
            <p:ph type="sldNum" sz="quarter" idx="5"/>
          </p:nvPr>
        </p:nvSpPr>
        <p:spPr/>
        <p:txBody>
          <a:bodyPr/>
          <a:lstStyle/>
          <a:p>
            <a:fld id="{834CED38-5CFD-DC45-8420-3EDD3D7B45AA}" type="slidenum">
              <a:rPr lang="nl-NL" smtClean="0"/>
              <a:t>8</a:t>
            </a:fld>
            <a:endParaRPr lang="nl-NL"/>
          </a:p>
        </p:txBody>
      </p:sp>
    </p:spTree>
    <p:extLst>
      <p:ext uri="{BB962C8B-B14F-4D97-AF65-F5344CB8AC3E}">
        <p14:creationId xmlns:p14="http://schemas.microsoft.com/office/powerpoint/2010/main" val="310366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34CED38-5CFD-DC45-8420-3EDD3D7B45AA}" type="slidenum">
              <a:rPr lang="nl-NL" smtClean="0"/>
              <a:t>9</a:t>
            </a:fld>
            <a:endParaRPr lang="nl-NL"/>
          </a:p>
        </p:txBody>
      </p:sp>
    </p:spTree>
    <p:extLst>
      <p:ext uri="{BB962C8B-B14F-4D97-AF65-F5344CB8AC3E}">
        <p14:creationId xmlns:p14="http://schemas.microsoft.com/office/powerpoint/2010/main" val="27016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in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1738800"/>
            <a:ext cx="4723048" cy="1954800"/>
          </a:xfrm>
        </p:spPr>
        <p:txBody>
          <a:bodyPr anchor="b" anchorCtr="0"/>
          <a:lstStyle>
            <a:lvl1pPr algn="l">
              <a:defRPr sz="3600"/>
            </a:lvl1pPr>
          </a:lstStyle>
          <a:p>
            <a:r>
              <a:rPr lang="nl-NL"/>
              <a:t>klik hier om de titel in te voegen</a:t>
            </a:r>
          </a:p>
        </p:txBody>
      </p:sp>
      <p:sp>
        <p:nvSpPr>
          <p:cNvPr id="3" name="Ondertitel 2"/>
          <p:cNvSpPr>
            <a:spLocks noGrp="1"/>
          </p:cNvSpPr>
          <p:nvPr>
            <p:ph type="subTitle" idx="1" hasCustomPrompt="1"/>
          </p:nvPr>
        </p:nvSpPr>
        <p:spPr>
          <a:xfrm>
            <a:off x="914400" y="3863927"/>
            <a:ext cx="4056037" cy="1395566"/>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een ondertitel in te voegen</a:t>
            </a:r>
          </a:p>
        </p:txBody>
      </p:sp>
      <p:sp>
        <p:nvSpPr>
          <p:cNvPr id="9" name="Rechthoek 8"/>
          <p:cNvSpPr/>
          <p:nvPr userDrawn="1"/>
        </p:nvSpPr>
        <p:spPr>
          <a:xfrm>
            <a:off x="4416374" y="0"/>
            <a:ext cx="4727625" cy="6858000"/>
          </a:xfrm>
          <a:custGeom>
            <a:avLst/>
            <a:gdLst>
              <a:gd name="connsiteX0" fmla="*/ 0 w 1809536"/>
              <a:gd name="connsiteY0" fmla="*/ 0 h 6858000"/>
              <a:gd name="connsiteX1" fmla="*/ 1809536 w 1809536"/>
              <a:gd name="connsiteY1" fmla="*/ 0 h 6858000"/>
              <a:gd name="connsiteX2" fmla="*/ 1809536 w 1809536"/>
              <a:gd name="connsiteY2" fmla="*/ 6858000 h 6858000"/>
              <a:gd name="connsiteX3" fmla="*/ 0 w 1809536"/>
              <a:gd name="connsiteY3" fmla="*/ 6858000 h 6858000"/>
              <a:gd name="connsiteX4" fmla="*/ 0 w 1809536"/>
              <a:gd name="connsiteY4" fmla="*/ 0 h 6858000"/>
              <a:gd name="connsiteX0" fmla="*/ 0 w 1809536"/>
              <a:gd name="connsiteY0" fmla="*/ 0 h 6858000"/>
              <a:gd name="connsiteX1" fmla="*/ 1809536 w 1809536"/>
              <a:gd name="connsiteY1" fmla="*/ 0 h 6858000"/>
              <a:gd name="connsiteX2" fmla="*/ 1809536 w 1809536"/>
              <a:gd name="connsiteY2" fmla="*/ 6858000 h 6858000"/>
              <a:gd name="connsiteX3" fmla="*/ 0 w 1809536"/>
              <a:gd name="connsiteY3" fmla="*/ 6858000 h 6858000"/>
              <a:gd name="connsiteX4" fmla="*/ 0 w 1809536"/>
              <a:gd name="connsiteY4" fmla="*/ 0 h 6858000"/>
              <a:gd name="connsiteX0" fmla="*/ 2918089 w 4727625"/>
              <a:gd name="connsiteY0" fmla="*/ 0 h 6858000"/>
              <a:gd name="connsiteX1" fmla="*/ 4727625 w 4727625"/>
              <a:gd name="connsiteY1" fmla="*/ 0 h 6858000"/>
              <a:gd name="connsiteX2" fmla="*/ 4727625 w 4727625"/>
              <a:gd name="connsiteY2" fmla="*/ 6858000 h 6858000"/>
              <a:gd name="connsiteX3" fmla="*/ 0 w 4727625"/>
              <a:gd name="connsiteY3" fmla="*/ 6858000 h 6858000"/>
              <a:gd name="connsiteX4" fmla="*/ 2918089 w 472762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25" h="6858000">
                <a:moveTo>
                  <a:pt x="2918089" y="0"/>
                </a:moveTo>
                <a:lnTo>
                  <a:pt x="4727625" y="0"/>
                </a:lnTo>
                <a:lnTo>
                  <a:pt x="4727625" y="6858000"/>
                </a:lnTo>
                <a:lnTo>
                  <a:pt x="0" y="6858000"/>
                </a:lnTo>
                <a:lnTo>
                  <a:pt x="2918089"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6"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bg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33349621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eldia c">
    <p:spTree>
      <p:nvGrpSpPr>
        <p:cNvPr id="1" name=""/>
        <p:cNvGrpSpPr/>
        <p:nvPr/>
      </p:nvGrpSpPr>
      <p:grpSpPr>
        <a:xfrm>
          <a:off x="0" y="0"/>
          <a:ext cx="0" cy="0"/>
          <a:chOff x="0" y="0"/>
          <a:chExt cx="0" cy="0"/>
        </a:xfrm>
      </p:grpSpPr>
      <p:sp>
        <p:nvSpPr>
          <p:cNvPr id="4" name="Afgeschuind enkele hoek rechthoek 9"/>
          <p:cNvSpPr/>
          <p:nvPr userDrawn="1"/>
        </p:nvSpPr>
        <p:spPr>
          <a:xfrm rot="16200000">
            <a:off x="1143776" y="-1143000"/>
            <a:ext cx="6858000" cy="9144000"/>
          </a:xfrm>
          <a:custGeom>
            <a:avLst/>
            <a:gdLst>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300680 w 6858000"/>
              <a:gd name="connsiteY2" fmla="*/ 2869944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18274 h 9162274"/>
              <a:gd name="connsiteX1" fmla="*/ 3001471 w 6858000"/>
              <a:gd name="connsiteY1" fmla="*/ 0 h 9162274"/>
              <a:gd name="connsiteX2" fmla="*/ 6858000 w 6858000"/>
              <a:gd name="connsiteY2" fmla="*/ 1883132 h 9162274"/>
              <a:gd name="connsiteX3" fmla="*/ 6858000 w 6858000"/>
              <a:gd name="connsiteY3" fmla="*/ 9162274 h 9162274"/>
              <a:gd name="connsiteX4" fmla="*/ 0 w 6858000"/>
              <a:gd name="connsiteY4" fmla="*/ 9162274 h 9162274"/>
              <a:gd name="connsiteX5" fmla="*/ 0 w 6858000"/>
              <a:gd name="connsiteY5" fmla="*/ 18274 h 9162274"/>
              <a:gd name="connsiteX0" fmla="*/ 0 w 6858000"/>
              <a:gd name="connsiteY0" fmla="*/ 0 h 9144000"/>
              <a:gd name="connsiteX1" fmla="*/ 2389333 w 6858000"/>
              <a:gd name="connsiteY1" fmla="*/ 18274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6750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0 h 9144000"/>
              <a:gd name="connsiteX1" fmla="*/ 4311594 w 6858000"/>
              <a:gd name="connsiteY1" fmla="*/ 2399 h 9144000"/>
              <a:gd name="connsiteX2" fmla="*/ 6854825 w 6858000"/>
              <a:gd name="connsiteY2" fmla="*/ 1066725 h 9144000"/>
              <a:gd name="connsiteX3" fmla="*/ 6858000 w 6858000"/>
              <a:gd name="connsiteY3" fmla="*/ 9144000 h 9144000"/>
              <a:gd name="connsiteX4" fmla="*/ 0 w 6858000"/>
              <a:gd name="connsiteY4" fmla="*/ 9144000 h 9144000"/>
              <a:gd name="connsiteX5" fmla="*/ 0 w 6858000"/>
              <a:gd name="connsiteY5"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9144000">
                <a:moveTo>
                  <a:pt x="0" y="0"/>
                </a:moveTo>
                <a:lnTo>
                  <a:pt x="4311594" y="2399"/>
                </a:lnTo>
                <a:lnTo>
                  <a:pt x="6854825" y="1066725"/>
                </a:lnTo>
                <a:cubicBezTo>
                  <a:pt x="6856412" y="5102187"/>
                  <a:pt x="6856942" y="6708094"/>
                  <a:pt x="6858000" y="9144000"/>
                </a:cubicBezTo>
                <a:lnTo>
                  <a:pt x="0" y="9144000"/>
                </a:lnTo>
                <a:lnTo>
                  <a:pt x="0" y="0"/>
                </a:lnTo>
                <a:close/>
              </a:path>
            </a:pathLst>
          </a:custGeom>
          <a:solidFill>
            <a:srgbClr val="0095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14401" y="2741737"/>
            <a:ext cx="4838700" cy="1524000"/>
          </a:xfrm>
        </p:spPr>
        <p:txBody>
          <a:bodyPr/>
          <a:lstStyle>
            <a:lvl1pPr>
              <a:defRPr>
                <a:solidFill>
                  <a:srgbClr val="FFFFFF"/>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FFFFFF"/>
                </a:solidFill>
              </a:defRPr>
            </a:lvl1p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689" y="310957"/>
            <a:ext cx="1147156" cy="453044"/>
          </a:xfrm>
          <a:prstGeom prst="rect">
            <a:avLst/>
          </a:prstGeom>
        </p:spPr>
      </p:pic>
      <p:sp>
        <p:nvSpPr>
          <p:cNvPr id="8"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bg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3959448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eldia d">
    <p:spTree>
      <p:nvGrpSpPr>
        <p:cNvPr id="1" name=""/>
        <p:cNvGrpSpPr/>
        <p:nvPr/>
      </p:nvGrpSpPr>
      <p:grpSpPr>
        <a:xfrm>
          <a:off x="0" y="0"/>
          <a:ext cx="0" cy="0"/>
          <a:chOff x="0" y="0"/>
          <a:chExt cx="0" cy="0"/>
        </a:xfrm>
      </p:grpSpPr>
      <p:sp>
        <p:nvSpPr>
          <p:cNvPr id="4" name="Afgeschuind enkele hoek rechthoek 9"/>
          <p:cNvSpPr/>
          <p:nvPr userDrawn="1"/>
        </p:nvSpPr>
        <p:spPr>
          <a:xfrm rot="16200000">
            <a:off x="1143776" y="-1143000"/>
            <a:ext cx="6858000" cy="9144000"/>
          </a:xfrm>
          <a:custGeom>
            <a:avLst/>
            <a:gdLst>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300680 w 6858000"/>
              <a:gd name="connsiteY2" fmla="*/ 2869944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18274 h 9162274"/>
              <a:gd name="connsiteX1" fmla="*/ 3001471 w 6858000"/>
              <a:gd name="connsiteY1" fmla="*/ 0 h 9162274"/>
              <a:gd name="connsiteX2" fmla="*/ 6858000 w 6858000"/>
              <a:gd name="connsiteY2" fmla="*/ 1883132 h 9162274"/>
              <a:gd name="connsiteX3" fmla="*/ 6858000 w 6858000"/>
              <a:gd name="connsiteY3" fmla="*/ 9162274 h 9162274"/>
              <a:gd name="connsiteX4" fmla="*/ 0 w 6858000"/>
              <a:gd name="connsiteY4" fmla="*/ 9162274 h 9162274"/>
              <a:gd name="connsiteX5" fmla="*/ 0 w 6858000"/>
              <a:gd name="connsiteY5" fmla="*/ 18274 h 9162274"/>
              <a:gd name="connsiteX0" fmla="*/ 0 w 6858000"/>
              <a:gd name="connsiteY0" fmla="*/ 0 h 9144000"/>
              <a:gd name="connsiteX1" fmla="*/ 2389333 w 6858000"/>
              <a:gd name="connsiteY1" fmla="*/ 18274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6750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0 h 9144000"/>
              <a:gd name="connsiteX1" fmla="*/ 4311594 w 6858000"/>
              <a:gd name="connsiteY1" fmla="*/ 2399 h 9144000"/>
              <a:gd name="connsiteX2" fmla="*/ 6854825 w 6858000"/>
              <a:gd name="connsiteY2" fmla="*/ 1066725 h 9144000"/>
              <a:gd name="connsiteX3" fmla="*/ 6858000 w 6858000"/>
              <a:gd name="connsiteY3" fmla="*/ 9144000 h 9144000"/>
              <a:gd name="connsiteX4" fmla="*/ 0 w 6858000"/>
              <a:gd name="connsiteY4" fmla="*/ 9144000 h 9144000"/>
              <a:gd name="connsiteX5" fmla="*/ 0 w 6858000"/>
              <a:gd name="connsiteY5"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9144000">
                <a:moveTo>
                  <a:pt x="0" y="0"/>
                </a:moveTo>
                <a:lnTo>
                  <a:pt x="4311594" y="2399"/>
                </a:lnTo>
                <a:lnTo>
                  <a:pt x="6854825" y="1066725"/>
                </a:lnTo>
                <a:cubicBezTo>
                  <a:pt x="6856412" y="5102187"/>
                  <a:pt x="6856942" y="6708094"/>
                  <a:pt x="6858000" y="9144000"/>
                </a:cubicBezTo>
                <a:lnTo>
                  <a:pt x="0" y="9144000"/>
                </a:lnTo>
                <a:lnTo>
                  <a:pt x="0" y="0"/>
                </a:lnTo>
                <a:close/>
              </a:path>
            </a:pathLst>
          </a:custGeom>
          <a:solidFill>
            <a:srgbClr val="58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14401" y="2741737"/>
            <a:ext cx="4838700" cy="1524000"/>
          </a:xfrm>
        </p:spPr>
        <p:txBody>
          <a:bodyPr/>
          <a:lstStyle>
            <a:lvl1pPr>
              <a:defRPr>
                <a:solidFill>
                  <a:srgbClr val="FFFFFF"/>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FFFFFF"/>
                </a:solidFill>
              </a:defRPr>
            </a:lvl1p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689" y="310957"/>
            <a:ext cx="1147156" cy="453044"/>
          </a:xfrm>
          <a:prstGeom prst="rect">
            <a:avLst/>
          </a:prstGeom>
        </p:spPr>
      </p:pic>
      <p:sp>
        <p:nvSpPr>
          <p:cNvPr id="8"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bg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1900602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eldia e">
    <p:spTree>
      <p:nvGrpSpPr>
        <p:cNvPr id="1" name=""/>
        <p:cNvGrpSpPr/>
        <p:nvPr/>
      </p:nvGrpSpPr>
      <p:grpSpPr>
        <a:xfrm>
          <a:off x="0" y="0"/>
          <a:ext cx="0" cy="0"/>
          <a:chOff x="0" y="0"/>
          <a:chExt cx="0" cy="0"/>
        </a:xfrm>
      </p:grpSpPr>
      <p:sp>
        <p:nvSpPr>
          <p:cNvPr id="4" name="Afgeschuind enkele hoek rechthoek 9"/>
          <p:cNvSpPr/>
          <p:nvPr userDrawn="1"/>
        </p:nvSpPr>
        <p:spPr>
          <a:xfrm rot="16200000">
            <a:off x="1143776" y="-1143000"/>
            <a:ext cx="6858000" cy="9144000"/>
          </a:xfrm>
          <a:custGeom>
            <a:avLst/>
            <a:gdLst>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300680 w 6858000"/>
              <a:gd name="connsiteY2" fmla="*/ 2869944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18274 h 9162274"/>
              <a:gd name="connsiteX1" fmla="*/ 3001471 w 6858000"/>
              <a:gd name="connsiteY1" fmla="*/ 0 h 9162274"/>
              <a:gd name="connsiteX2" fmla="*/ 6858000 w 6858000"/>
              <a:gd name="connsiteY2" fmla="*/ 1883132 h 9162274"/>
              <a:gd name="connsiteX3" fmla="*/ 6858000 w 6858000"/>
              <a:gd name="connsiteY3" fmla="*/ 9162274 h 9162274"/>
              <a:gd name="connsiteX4" fmla="*/ 0 w 6858000"/>
              <a:gd name="connsiteY4" fmla="*/ 9162274 h 9162274"/>
              <a:gd name="connsiteX5" fmla="*/ 0 w 6858000"/>
              <a:gd name="connsiteY5" fmla="*/ 18274 h 9162274"/>
              <a:gd name="connsiteX0" fmla="*/ 0 w 6858000"/>
              <a:gd name="connsiteY0" fmla="*/ 0 h 9144000"/>
              <a:gd name="connsiteX1" fmla="*/ 2389333 w 6858000"/>
              <a:gd name="connsiteY1" fmla="*/ 18274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6750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0 h 9144000"/>
              <a:gd name="connsiteX1" fmla="*/ 4311594 w 6858000"/>
              <a:gd name="connsiteY1" fmla="*/ 2399 h 9144000"/>
              <a:gd name="connsiteX2" fmla="*/ 6854825 w 6858000"/>
              <a:gd name="connsiteY2" fmla="*/ 1066725 h 9144000"/>
              <a:gd name="connsiteX3" fmla="*/ 6858000 w 6858000"/>
              <a:gd name="connsiteY3" fmla="*/ 9144000 h 9144000"/>
              <a:gd name="connsiteX4" fmla="*/ 0 w 6858000"/>
              <a:gd name="connsiteY4" fmla="*/ 9144000 h 9144000"/>
              <a:gd name="connsiteX5" fmla="*/ 0 w 6858000"/>
              <a:gd name="connsiteY5"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9144000">
                <a:moveTo>
                  <a:pt x="0" y="0"/>
                </a:moveTo>
                <a:lnTo>
                  <a:pt x="4311594" y="2399"/>
                </a:lnTo>
                <a:lnTo>
                  <a:pt x="6854825" y="1066725"/>
                </a:lnTo>
                <a:cubicBezTo>
                  <a:pt x="6856412" y="5102187"/>
                  <a:pt x="6856942" y="6708094"/>
                  <a:pt x="6858000" y="9144000"/>
                </a:cubicBezTo>
                <a:lnTo>
                  <a:pt x="0" y="9144000"/>
                </a:lnTo>
                <a:lnTo>
                  <a:pt x="0" y="0"/>
                </a:lnTo>
                <a:close/>
              </a:path>
            </a:pathLst>
          </a:cu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14401" y="2741737"/>
            <a:ext cx="4838700" cy="1524000"/>
          </a:xfrm>
        </p:spPr>
        <p:txBody>
          <a:bodyPr/>
          <a:lstStyle>
            <a:lvl1pPr>
              <a:defRPr>
                <a:solidFill>
                  <a:srgbClr val="FFFFFF"/>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FFFFFF"/>
                </a:solidFill>
              </a:defRPr>
            </a:lvl1p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689" y="310957"/>
            <a:ext cx="1147156" cy="453044"/>
          </a:xfrm>
          <a:prstGeom prst="rect">
            <a:avLst/>
          </a:prstGeom>
        </p:spPr>
      </p:pic>
      <p:sp>
        <p:nvSpPr>
          <p:cNvPr id="8"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bg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9291611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subtiteldia 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1" y="2741737"/>
            <a:ext cx="4838700" cy="1524000"/>
          </a:xfrm>
        </p:spPr>
        <p:txBody>
          <a:bodyPr/>
          <a:lstStyle>
            <a:lvl1pPr>
              <a:defRPr>
                <a:solidFill>
                  <a:srgbClr val="0063AA"/>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0063AA"/>
                </a:solidFill>
              </a:defRPr>
            </a:lvl1pPr>
          </a:lstStyle>
          <a:p>
            <a:endParaRPr lang="nl-NL"/>
          </a:p>
        </p:txBody>
      </p:sp>
      <p:sp>
        <p:nvSpPr>
          <p:cNvPr id="7" name="Rechthoekige driehoek 6"/>
          <p:cNvSpPr/>
          <p:nvPr userDrawn="1"/>
        </p:nvSpPr>
        <p:spPr>
          <a:xfrm rot="5400000">
            <a:off x="-735825" y="736600"/>
            <a:ext cx="2540000" cy="1066800"/>
          </a:xfrm>
          <a:prstGeom prst="rtTriangle">
            <a:avLst/>
          </a:prstGeom>
          <a:solidFill>
            <a:srgbClr val="0063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8"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2973327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subtiteldia 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1" y="2741737"/>
            <a:ext cx="4838700" cy="1524000"/>
          </a:xfrm>
        </p:spPr>
        <p:txBody>
          <a:bodyPr/>
          <a:lstStyle>
            <a:lvl1pPr>
              <a:defRPr>
                <a:solidFill>
                  <a:srgbClr val="00B0F0"/>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00B0F0"/>
                </a:solidFill>
              </a:defRPr>
            </a:lvl1pPr>
          </a:lstStyle>
          <a:p>
            <a:endParaRPr lang="nl-NL"/>
          </a:p>
        </p:txBody>
      </p:sp>
      <p:sp>
        <p:nvSpPr>
          <p:cNvPr id="7" name="Rechthoekige driehoek 6"/>
          <p:cNvSpPr/>
          <p:nvPr userDrawn="1"/>
        </p:nvSpPr>
        <p:spPr>
          <a:xfrm rot="5400000">
            <a:off x="-735825" y="736600"/>
            <a:ext cx="2540000" cy="1066800"/>
          </a:xfrm>
          <a:prstGeom prst="rtTriangl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8"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3304775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subtiteldia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1" y="2741737"/>
            <a:ext cx="4838700" cy="1524000"/>
          </a:xfrm>
        </p:spPr>
        <p:txBody>
          <a:bodyPr/>
          <a:lstStyle>
            <a:lvl1pPr>
              <a:defRPr>
                <a:solidFill>
                  <a:srgbClr val="00957D"/>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00957D"/>
                </a:solidFill>
              </a:defRPr>
            </a:lvl1pPr>
          </a:lstStyle>
          <a:p>
            <a:endParaRPr lang="nl-NL"/>
          </a:p>
        </p:txBody>
      </p:sp>
      <p:sp>
        <p:nvSpPr>
          <p:cNvPr id="7" name="Rechthoekige driehoek 6"/>
          <p:cNvSpPr/>
          <p:nvPr userDrawn="1"/>
        </p:nvSpPr>
        <p:spPr>
          <a:xfrm rot="5400000">
            <a:off x="-735825" y="736600"/>
            <a:ext cx="2540000" cy="1066800"/>
          </a:xfrm>
          <a:prstGeom prst="rtTriangle">
            <a:avLst/>
          </a:prstGeom>
          <a:solidFill>
            <a:srgbClr val="0095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8"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0646198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subtiteldia 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1" y="2741737"/>
            <a:ext cx="4838700" cy="1524000"/>
          </a:xfrm>
        </p:spPr>
        <p:txBody>
          <a:bodyPr/>
          <a:lstStyle>
            <a:lvl1pPr>
              <a:defRPr>
                <a:solidFill>
                  <a:srgbClr val="58AC27"/>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58AC27"/>
                </a:solidFill>
              </a:defRPr>
            </a:lvl1pPr>
          </a:lstStyle>
          <a:p>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9" name="Rechthoekige driehoek 8"/>
          <p:cNvSpPr/>
          <p:nvPr userDrawn="1"/>
        </p:nvSpPr>
        <p:spPr>
          <a:xfrm rot="5400000">
            <a:off x="-735825" y="736600"/>
            <a:ext cx="2540000" cy="1066800"/>
          </a:xfrm>
          <a:prstGeom prst="rtTriangle">
            <a:avLst/>
          </a:prstGeom>
          <a:solidFill>
            <a:srgbClr val="58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sp>
        <p:nvSpPr>
          <p:cNvPr id="7"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9291489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ubtiteldia 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1" y="2741737"/>
            <a:ext cx="4838700" cy="1524000"/>
          </a:xfrm>
        </p:spPr>
        <p:txBody>
          <a:bodyPr/>
          <a:lstStyle>
            <a:lvl1pPr>
              <a:defRPr>
                <a:solidFill>
                  <a:srgbClr val="FF6600"/>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FF6600"/>
                </a:solidFill>
              </a:defRPr>
            </a:lvl1pPr>
          </a:lstStyle>
          <a:p>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9" name="Rechthoekige driehoek 8"/>
          <p:cNvSpPr/>
          <p:nvPr userDrawn="1"/>
        </p:nvSpPr>
        <p:spPr>
          <a:xfrm rot="5400000">
            <a:off x="-735825" y="736600"/>
            <a:ext cx="2540000" cy="1066800"/>
          </a:xfrm>
          <a:prstGeom prst="rtTriangl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sp>
        <p:nvSpPr>
          <p:cNvPr id="7"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9815663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ekstdia twee kolommen 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0" y="1260000"/>
            <a:ext cx="7327900" cy="883138"/>
          </a:xfrm>
        </p:spPr>
        <p:txBody>
          <a:bodyPr/>
          <a:lstStyle/>
          <a:p>
            <a:r>
              <a:rPr lang="nl-NL"/>
              <a:t>klik hier om de kop in te voegen</a:t>
            </a:r>
          </a:p>
        </p:txBody>
      </p:sp>
      <p:sp>
        <p:nvSpPr>
          <p:cNvPr id="3" name="Tijdelijke aanduiding voor inhoud 2"/>
          <p:cNvSpPr>
            <a:spLocks noGrp="1"/>
          </p:cNvSpPr>
          <p:nvPr>
            <p:ph sz="half" idx="1" hasCustomPrompt="1"/>
          </p:nvPr>
        </p:nvSpPr>
        <p:spPr>
          <a:xfrm>
            <a:off x="914400" y="2340000"/>
            <a:ext cx="3492500" cy="38800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4749800" y="2340001"/>
            <a:ext cx="3492500" cy="3883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6"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2527759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ekstdia twee kolommen 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0" y="1260000"/>
            <a:ext cx="7327900" cy="840105"/>
          </a:xfrm>
        </p:spPr>
        <p:txBody>
          <a:bodyPr/>
          <a:lstStyle/>
          <a:p>
            <a:r>
              <a:rPr lang="nl-NL"/>
              <a:t>klik hier om de kop in te voegen</a:t>
            </a:r>
          </a:p>
        </p:txBody>
      </p:sp>
      <p:sp>
        <p:nvSpPr>
          <p:cNvPr id="3" name="Tijdelijke aanduiding voor tekst 2"/>
          <p:cNvSpPr>
            <a:spLocks noGrp="1"/>
          </p:cNvSpPr>
          <p:nvPr>
            <p:ph type="body" idx="1" hasCustomPrompt="1"/>
          </p:nvPr>
        </p:nvSpPr>
        <p:spPr>
          <a:xfrm>
            <a:off x="914400" y="2340000"/>
            <a:ext cx="3492500" cy="12224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914400" y="3572637"/>
            <a:ext cx="3492500" cy="263720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hasCustomPrompt="1"/>
          </p:nvPr>
        </p:nvSpPr>
        <p:spPr>
          <a:xfrm>
            <a:off x="4749800" y="2340000"/>
            <a:ext cx="3492500" cy="12355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4749800" y="3585309"/>
            <a:ext cx="3492500" cy="262743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10"/>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8" name="Tijdelijke aanduiding voor dianummer 3"/>
          <p:cNvSpPr>
            <a:spLocks noGrp="1"/>
          </p:cNvSpPr>
          <p:nvPr>
            <p:ph type="sldNum" sz="quarter" idx="11"/>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29071062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a:t>klik hier om de kop in te voegen</a:t>
            </a:r>
          </a:p>
        </p:txBody>
      </p:sp>
      <p:sp>
        <p:nvSpPr>
          <p:cNvPr id="3" name="Tijdelijke aanduiding voor inhoud 2"/>
          <p:cNvSpPr>
            <a:spLocks noGrp="1"/>
          </p:cNvSpPr>
          <p:nvPr>
            <p:ph idx="1" hasCustomPrompt="1"/>
          </p:nvPr>
        </p:nvSpPr>
        <p:spPr/>
        <p:txBody>
          <a:bodyPr lIns="0" tIns="0" rIns="0" bIns="0"/>
          <a:lstStyle>
            <a:lvl1pPr>
              <a:defRPr baseline="0"/>
            </a:lvl1pPr>
          </a:lstStyle>
          <a:p>
            <a:pPr lvl="0"/>
            <a:r>
              <a:rPr lang="nl-NL"/>
              <a:t>klik om de tekst in te voeren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5"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160017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dia + afbeeld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0" y="1260001"/>
            <a:ext cx="7327900" cy="900000"/>
          </a:xfrm>
        </p:spPr>
        <p:txBody>
          <a:bodyPr/>
          <a:lstStyle/>
          <a:p>
            <a:r>
              <a:rPr lang="nl-NL"/>
              <a:t>klik hier om de kop in te voegen</a:t>
            </a:r>
          </a:p>
        </p:txBody>
      </p:sp>
      <p:sp>
        <p:nvSpPr>
          <p:cNvPr id="9"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5" name="Tijdelijke aanduiding voor afbeelding 4"/>
          <p:cNvSpPr>
            <a:spLocks noGrp="1"/>
          </p:cNvSpPr>
          <p:nvPr>
            <p:ph type="pic" sz="quarter" idx="10"/>
          </p:nvPr>
        </p:nvSpPr>
        <p:spPr>
          <a:xfrm>
            <a:off x="914400" y="2340000"/>
            <a:ext cx="7327900" cy="3880059"/>
          </a:xfrm>
        </p:spPr>
        <p:txBody>
          <a:bodyPr/>
          <a:lstStyle/>
          <a:p>
            <a:endParaRPr lang="nl-NL"/>
          </a:p>
        </p:txBody>
      </p:sp>
      <p:sp>
        <p:nvSpPr>
          <p:cNvPr id="6"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6889187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ekstdia alleen 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4400" y="1259999"/>
            <a:ext cx="7329600" cy="900000"/>
          </a:xfrm>
        </p:spPr>
        <p:txBody>
          <a:body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4"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6962682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dia lee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3"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28031939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kstdia b">
    <p:spTree>
      <p:nvGrpSpPr>
        <p:cNvPr id="1" name=""/>
        <p:cNvGrpSpPr/>
        <p:nvPr/>
      </p:nvGrpSpPr>
      <p:grpSpPr>
        <a:xfrm>
          <a:off x="0" y="0"/>
          <a:ext cx="0" cy="0"/>
          <a:chOff x="0" y="0"/>
          <a:chExt cx="0" cy="0"/>
        </a:xfrm>
      </p:grpSpPr>
      <p:sp>
        <p:nvSpPr>
          <p:cNvPr id="7" name="Rechthoekige driehoek 6"/>
          <p:cNvSpPr/>
          <p:nvPr userDrawn="1"/>
        </p:nvSpPr>
        <p:spPr>
          <a:xfrm rot="5400000">
            <a:off x="-735825" y="736600"/>
            <a:ext cx="2540000" cy="1066800"/>
          </a:xfrm>
          <a:prstGeom prst="rtTriangle">
            <a:avLst/>
          </a:prstGeom>
          <a:solidFill>
            <a:srgbClr val="0063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8" name="Titel 1"/>
          <p:cNvSpPr>
            <a:spLocks noGrp="1"/>
          </p:cNvSpPr>
          <p:nvPr>
            <p:ph type="title" hasCustomPrompt="1"/>
          </p:nvPr>
        </p:nvSpPr>
        <p:spPr>
          <a:xfrm>
            <a:off x="914400" y="1259999"/>
            <a:ext cx="7327900" cy="900000"/>
          </a:xfrm>
        </p:spPr>
        <p:txBody>
          <a:bodyPr/>
          <a:lstStyle/>
          <a:p>
            <a:r>
              <a:rPr lang="nl-NL"/>
              <a:t>klik hier om de kop in te voegen</a:t>
            </a:r>
          </a:p>
        </p:txBody>
      </p:sp>
      <p:sp>
        <p:nvSpPr>
          <p:cNvPr id="10" name="Tijdelijke aanduiding voor inhoud 2"/>
          <p:cNvSpPr>
            <a:spLocks noGrp="1"/>
          </p:cNvSpPr>
          <p:nvPr>
            <p:ph idx="1" hasCustomPrompt="1"/>
          </p:nvPr>
        </p:nvSpPr>
        <p:spPr>
          <a:xfrm>
            <a:off x="914400" y="2340000"/>
            <a:ext cx="7327900" cy="3870300"/>
          </a:xfrm>
        </p:spPr>
        <p:txBody>
          <a:bodyPr lIns="0" tIns="0" rIns="0" bIns="0"/>
          <a:lstStyle>
            <a:lvl1pPr>
              <a:defRPr baseline="0"/>
            </a:lvl1pPr>
          </a:lstStyle>
          <a:p>
            <a:pPr lvl="0"/>
            <a:r>
              <a:rPr lang="nl-NL"/>
              <a:t>klik om de tekst in te voeren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12"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392406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kstdia c">
    <p:spTree>
      <p:nvGrpSpPr>
        <p:cNvPr id="1" name=""/>
        <p:cNvGrpSpPr/>
        <p:nvPr/>
      </p:nvGrpSpPr>
      <p:grpSpPr>
        <a:xfrm>
          <a:off x="0" y="0"/>
          <a:ext cx="0" cy="0"/>
          <a:chOff x="0" y="0"/>
          <a:chExt cx="0" cy="0"/>
        </a:xfrm>
      </p:grpSpPr>
      <p:sp>
        <p:nvSpPr>
          <p:cNvPr id="7" name="Rechthoekige driehoek 6"/>
          <p:cNvSpPr/>
          <p:nvPr userDrawn="1"/>
        </p:nvSpPr>
        <p:spPr>
          <a:xfrm rot="5400000">
            <a:off x="-735825" y="736600"/>
            <a:ext cx="2540000" cy="1066800"/>
          </a:xfrm>
          <a:prstGeom prst="rtTriangl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8" name="Titel 1"/>
          <p:cNvSpPr>
            <a:spLocks noGrp="1"/>
          </p:cNvSpPr>
          <p:nvPr>
            <p:ph type="title" hasCustomPrompt="1"/>
          </p:nvPr>
        </p:nvSpPr>
        <p:spPr>
          <a:xfrm>
            <a:off x="914400" y="1259999"/>
            <a:ext cx="7327900" cy="900000"/>
          </a:xfrm>
        </p:spPr>
        <p:txBody>
          <a:bodyPr/>
          <a:lstStyle/>
          <a:p>
            <a:r>
              <a:rPr lang="nl-NL"/>
              <a:t>klik hier om de kop in te voegen</a:t>
            </a:r>
          </a:p>
        </p:txBody>
      </p:sp>
      <p:sp>
        <p:nvSpPr>
          <p:cNvPr id="10" name="Tijdelijke aanduiding voor inhoud 2"/>
          <p:cNvSpPr>
            <a:spLocks noGrp="1"/>
          </p:cNvSpPr>
          <p:nvPr>
            <p:ph idx="1" hasCustomPrompt="1"/>
          </p:nvPr>
        </p:nvSpPr>
        <p:spPr>
          <a:xfrm>
            <a:off x="914400" y="2340000"/>
            <a:ext cx="7327900" cy="3870300"/>
          </a:xfrm>
        </p:spPr>
        <p:txBody>
          <a:bodyPr lIns="0" tIns="0" rIns="0" bIns="0"/>
          <a:lstStyle>
            <a:lvl1pPr>
              <a:defRPr baseline="0"/>
            </a:lvl1pPr>
          </a:lstStyle>
          <a:p>
            <a:pPr lvl="0"/>
            <a:r>
              <a:rPr lang="nl-NL"/>
              <a:t>klik om de tekst in te voeren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12"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1706890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dia d">
    <p:spTree>
      <p:nvGrpSpPr>
        <p:cNvPr id="1" name=""/>
        <p:cNvGrpSpPr/>
        <p:nvPr/>
      </p:nvGrpSpPr>
      <p:grpSpPr>
        <a:xfrm>
          <a:off x="0" y="0"/>
          <a:ext cx="0" cy="0"/>
          <a:chOff x="0" y="0"/>
          <a:chExt cx="0" cy="0"/>
        </a:xfrm>
      </p:grpSpPr>
      <p:sp>
        <p:nvSpPr>
          <p:cNvPr id="7" name="Rechthoekige driehoek 6"/>
          <p:cNvSpPr/>
          <p:nvPr userDrawn="1"/>
        </p:nvSpPr>
        <p:spPr>
          <a:xfrm rot="5400000">
            <a:off x="-735825" y="736600"/>
            <a:ext cx="2540000" cy="1066800"/>
          </a:xfrm>
          <a:prstGeom prst="rtTriangle">
            <a:avLst/>
          </a:prstGeom>
          <a:solidFill>
            <a:srgbClr val="0095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8" name="Titel 1"/>
          <p:cNvSpPr>
            <a:spLocks noGrp="1"/>
          </p:cNvSpPr>
          <p:nvPr>
            <p:ph type="title" hasCustomPrompt="1"/>
          </p:nvPr>
        </p:nvSpPr>
        <p:spPr>
          <a:xfrm>
            <a:off x="914400" y="1259999"/>
            <a:ext cx="7327900" cy="900000"/>
          </a:xfrm>
        </p:spPr>
        <p:txBody>
          <a:bodyPr/>
          <a:lstStyle/>
          <a:p>
            <a:r>
              <a:rPr lang="nl-NL"/>
              <a:t>klik hier om de kop in te voegen</a:t>
            </a:r>
          </a:p>
        </p:txBody>
      </p:sp>
      <p:sp>
        <p:nvSpPr>
          <p:cNvPr id="10" name="Tijdelijke aanduiding voor inhoud 2"/>
          <p:cNvSpPr>
            <a:spLocks noGrp="1"/>
          </p:cNvSpPr>
          <p:nvPr>
            <p:ph idx="1" hasCustomPrompt="1"/>
          </p:nvPr>
        </p:nvSpPr>
        <p:spPr>
          <a:xfrm>
            <a:off x="914400" y="2340000"/>
            <a:ext cx="7327900" cy="3870300"/>
          </a:xfrm>
        </p:spPr>
        <p:txBody>
          <a:bodyPr lIns="0" tIns="0" rIns="0" bIns="0"/>
          <a:lstStyle>
            <a:lvl1pPr>
              <a:defRPr baseline="0"/>
            </a:lvl1pPr>
          </a:lstStyle>
          <a:p>
            <a:pPr lvl="0"/>
            <a:r>
              <a:rPr lang="nl-NL"/>
              <a:t>klik om de tekst in te voeren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12"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2447993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kstdia e">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9" name="Rechthoekige driehoek 8"/>
          <p:cNvSpPr/>
          <p:nvPr userDrawn="1"/>
        </p:nvSpPr>
        <p:spPr>
          <a:xfrm rot="5400000">
            <a:off x="-735825" y="736600"/>
            <a:ext cx="2540000" cy="1066800"/>
          </a:xfrm>
          <a:prstGeom prst="rtTriangle">
            <a:avLst/>
          </a:prstGeom>
          <a:solidFill>
            <a:srgbClr val="58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sp>
        <p:nvSpPr>
          <p:cNvPr id="7" name="Titel 1"/>
          <p:cNvSpPr>
            <a:spLocks noGrp="1"/>
          </p:cNvSpPr>
          <p:nvPr>
            <p:ph type="title" hasCustomPrompt="1"/>
          </p:nvPr>
        </p:nvSpPr>
        <p:spPr>
          <a:xfrm>
            <a:off x="914400" y="1259999"/>
            <a:ext cx="7327900" cy="900000"/>
          </a:xfrm>
        </p:spPr>
        <p:txBody>
          <a:bodyPr/>
          <a:lstStyle/>
          <a:p>
            <a:r>
              <a:rPr lang="nl-NL"/>
              <a:t>klik hier om de kop in te voegen</a:t>
            </a:r>
          </a:p>
        </p:txBody>
      </p:sp>
      <p:sp>
        <p:nvSpPr>
          <p:cNvPr id="10" name="Tijdelijke aanduiding voor inhoud 2"/>
          <p:cNvSpPr>
            <a:spLocks noGrp="1"/>
          </p:cNvSpPr>
          <p:nvPr>
            <p:ph idx="1" hasCustomPrompt="1"/>
          </p:nvPr>
        </p:nvSpPr>
        <p:spPr>
          <a:xfrm>
            <a:off x="914400" y="2340000"/>
            <a:ext cx="7327900" cy="3870300"/>
          </a:xfrm>
        </p:spPr>
        <p:txBody>
          <a:bodyPr lIns="0" tIns="0" rIns="0" bIns="0"/>
          <a:lstStyle>
            <a:lvl1pPr>
              <a:defRPr baseline="0"/>
            </a:lvl1pPr>
          </a:lstStyle>
          <a:p>
            <a:pPr lvl="0"/>
            <a:r>
              <a:rPr lang="nl-NL"/>
              <a:t>klik om de tekst in te voeren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12"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5771958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dia f">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9" name="Rechthoekige driehoek 8"/>
          <p:cNvSpPr/>
          <p:nvPr userDrawn="1"/>
        </p:nvSpPr>
        <p:spPr>
          <a:xfrm rot="5400000">
            <a:off x="-735825" y="736600"/>
            <a:ext cx="2540000" cy="1066800"/>
          </a:xfrm>
          <a:prstGeom prst="rtTriangl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63AA"/>
              </a:solidFill>
            </a:endParaRPr>
          </a:p>
        </p:txBody>
      </p:sp>
      <p:sp>
        <p:nvSpPr>
          <p:cNvPr id="7" name="Titel 1"/>
          <p:cNvSpPr>
            <a:spLocks noGrp="1"/>
          </p:cNvSpPr>
          <p:nvPr>
            <p:ph type="title" hasCustomPrompt="1"/>
          </p:nvPr>
        </p:nvSpPr>
        <p:spPr>
          <a:xfrm>
            <a:off x="914400" y="1259999"/>
            <a:ext cx="7327900" cy="900000"/>
          </a:xfrm>
        </p:spPr>
        <p:txBody>
          <a:bodyPr/>
          <a:lstStyle/>
          <a:p>
            <a:r>
              <a:rPr lang="nl-NL"/>
              <a:t>klik hier om de kop in te voegen</a:t>
            </a:r>
          </a:p>
        </p:txBody>
      </p:sp>
      <p:sp>
        <p:nvSpPr>
          <p:cNvPr id="10" name="Tijdelijke aanduiding voor inhoud 2"/>
          <p:cNvSpPr>
            <a:spLocks noGrp="1"/>
          </p:cNvSpPr>
          <p:nvPr>
            <p:ph idx="1" hasCustomPrompt="1"/>
          </p:nvPr>
        </p:nvSpPr>
        <p:spPr>
          <a:xfrm>
            <a:off x="914400" y="2340000"/>
            <a:ext cx="7327900" cy="3870300"/>
          </a:xfrm>
        </p:spPr>
        <p:txBody>
          <a:bodyPr lIns="0" tIns="0" rIns="0" bIns="0"/>
          <a:lstStyle>
            <a:lvl1pPr>
              <a:defRPr baseline="0"/>
            </a:lvl1pPr>
          </a:lstStyle>
          <a:p>
            <a:pPr lvl="0"/>
            <a:r>
              <a:rPr lang="nl-NL"/>
              <a:t>klik om de tekst in te voeren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chemeClr val="tx2"/>
                </a:solidFill>
              </a:defRPr>
            </a:lvl1pPr>
          </a:lstStyle>
          <a:p>
            <a:endParaRPr lang="nl-NL"/>
          </a:p>
        </p:txBody>
      </p:sp>
      <p:sp>
        <p:nvSpPr>
          <p:cNvPr id="12"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7891797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eldia a">
    <p:spTree>
      <p:nvGrpSpPr>
        <p:cNvPr id="1" name=""/>
        <p:cNvGrpSpPr/>
        <p:nvPr/>
      </p:nvGrpSpPr>
      <p:grpSpPr>
        <a:xfrm>
          <a:off x="0" y="0"/>
          <a:ext cx="0" cy="0"/>
          <a:chOff x="0" y="0"/>
          <a:chExt cx="0" cy="0"/>
        </a:xfrm>
      </p:grpSpPr>
      <p:sp>
        <p:nvSpPr>
          <p:cNvPr id="4" name="Afgeschuind enkele hoek rechthoek 9"/>
          <p:cNvSpPr/>
          <p:nvPr userDrawn="1"/>
        </p:nvSpPr>
        <p:spPr>
          <a:xfrm rot="16200000">
            <a:off x="1143776" y="-1143000"/>
            <a:ext cx="6858000" cy="9144000"/>
          </a:xfrm>
          <a:custGeom>
            <a:avLst/>
            <a:gdLst>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300680 w 6858000"/>
              <a:gd name="connsiteY2" fmla="*/ 2869944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18274 h 9162274"/>
              <a:gd name="connsiteX1" fmla="*/ 3001471 w 6858000"/>
              <a:gd name="connsiteY1" fmla="*/ 0 h 9162274"/>
              <a:gd name="connsiteX2" fmla="*/ 6858000 w 6858000"/>
              <a:gd name="connsiteY2" fmla="*/ 1883132 h 9162274"/>
              <a:gd name="connsiteX3" fmla="*/ 6858000 w 6858000"/>
              <a:gd name="connsiteY3" fmla="*/ 9162274 h 9162274"/>
              <a:gd name="connsiteX4" fmla="*/ 0 w 6858000"/>
              <a:gd name="connsiteY4" fmla="*/ 9162274 h 9162274"/>
              <a:gd name="connsiteX5" fmla="*/ 0 w 6858000"/>
              <a:gd name="connsiteY5" fmla="*/ 18274 h 9162274"/>
              <a:gd name="connsiteX0" fmla="*/ 0 w 6858000"/>
              <a:gd name="connsiteY0" fmla="*/ 0 h 9144000"/>
              <a:gd name="connsiteX1" fmla="*/ 2389333 w 6858000"/>
              <a:gd name="connsiteY1" fmla="*/ 18274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6750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0 h 9144000"/>
              <a:gd name="connsiteX1" fmla="*/ 4311594 w 6858000"/>
              <a:gd name="connsiteY1" fmla="*/ 2399 h 9144000"/>
              <a:gd name="connsiteX2" fmla="*/ 6854825 w 6858000"/>
              <a:gd name="connsiteY2" fmla="*/ 1066725 h 9144000"/>
              <a:gd name="connsiteX3" fmla="*/ 6858000 w 6858000"/>
              <a:gd name="connsiteY3" fmla="*/ 9144000 h 9144000"/>
              <a:gd name="connsiteX4" fmla="*/ 0 w 6858000"/>
              <a:gd name="connsiteY4" fmla="*/ 9144000 h 9144000"/>
              <a:gd name="connsiteX5" fmla="*/ 0 w 6858000"/>
              <a:gd name="connsiteY5"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9144000">
                <a:moveTo>
                  <a:pt x="0" y="0"/>
                </a:moveTo>
                <a:lnTo>
                  <a:pt x="4311594" y="2399"/>
                </a:lnTo>
                <a:lnTo>
                  <a:pt x="6854825" y="1066725"/>
                </a:lnTo>
                <a:cubicBezTo>
                  <a:pt x="6856412" y="5102187"/>
                  <a:pt x="6856942" y="6708094"/>
                  <a:pt x="6858000" y="9144000"/>
                </a:cubicBezTo>
                <a:lnTo>
                  <a:pt x="0" y="9144000"/>
                </a:lnTo>
                <a:lnTo>
                  <a:pt x="0" y="0"/>
                </a:lnTo>
                <a:close/>
              </a:path>
            </a:pathLst>
          </a:custGeom>
          <a:solidFill>
            <a:srgbClr val="0063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689" y="310957"/>
            <a:ext cx="1147156" cy="453044"/>
          </a:xfrm>
          <a:prstGeom prst="rect">
            <a:avLst/>
          </a:prstGeom>
        </p:spPr>
      </p:pic>
      <p:sp>
        <p:nvSpPr>
          <p:cNvPr id="2" name="Titel 1"/>
          <p:cNvSpPr>
            <a:spLocks noGrp="1"/>
          </p:cNvSpPr>
          <p:nvPr>
            <p:ph type="title" hasCustomPrompt="1"/>
          </p:nvPr>
        </p:nvSpPr>
        <p:spPr>
          <a:xfrm>
            <a:off x="914401" y="2741737"/>
            <a:ext cx="4838700" cy="1524000"/>
          </a:xfrm>
        </p:spPr>
        <p:txBody>
          <a:bodyPr/>
          <a:lstStyle>
            <a:lvl1pPr>
              <a:defRPr>
                <a:solidFill>
                  <a:srgbClr val="FFFFFF"/>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FFFFFF"/>
                </a:solidFill>
              </a:defRPr>
            </a:lvl1pPr>
          </a:lstStyle>
          <a:p>
            <a:endParaRPr lang="nl-NL"/>
          </a:p>
        </p:txBody>
      </p:sp>
      <p:sp>
        <p:nvSpPr>
          <p:cNvPr id="7"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bg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9629434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eldia b">
    <p:spTree>
      <p:nvGrpSpPr>
        <p:cNvPr id="1" name=""/>
        <p:cNvGrpSpPr/>
        <p:nvPr/>
      </p:nvGrpSpPr>
      <p:grpSpPr>
        <a:xfrm>
          <a:off x="0" y="0"/>
          <a:ext cx="0" cy="0"/>
          <a:chOff x="0" y="0"/>
          <a:chExt cx="0" cy="0"/>
        </a:xfrm>
      </p:grpSpPr>
      <p:sp>
        <p:nvSpPr>
          <p:cNvPr id="4" name="Afgeschuind enkele hoek rechthoek 9"/>
          <p:cNvSpPr/>
          <p:nvPr userDrawn="1"/>
        </p:nvSpPr>
        <p:spPr>
          <a:xfrm rot="16200000">
            <a:off x="1143776" y="-1143000"/>
            <a:ext cx="6858000" cy="9144000"/>
          </a:xfrm>
          <a:custGeom>
            <a:avLst/>
            <a:gdLst>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143023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300680 w 6858000"/>
              <a:gd name="connsiteY2" fmla="*/ 2869944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0 h 9144000"/>
              <a:gd name="connsiteX1" fmla="*/ 5714977 w 6858000"/>
              <a:gd name="connsiteY1" fmla="*/ 0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18274 h 9162274"/>
              <a:gd name="connsiteX1" fmla="*/ 3001471 w 6858000"/>
              <a:gd name="connsiteY1" fmla="*/ 0 h 9162274"/>
              <a:gd name="connsiteX2" fmla="*/ 6858000 w 6858000"/>
              <a:gd name="connsiteY2" fmla="*/ 1883132 h 9162274"/>
              <a:gd name="connsiteX3" fmla="*/ 6858000 w 6858000"/>
              <a:gd name="connsiteY3" fmla="*/ 9162274 h 9162274"/>
              <a:gd name="connsiteX4" fmla="*/ 0 w 6858000"/>
              <a:gd name="connsiteY4" fmla="*/ 9162274 h 9162274"/>
              <a:gd name="connsiteX5" fmla="*/ 0 w 6858000"/>
              <a:gd name="connsiteY5" fmla="*/ 18274 h 9162274"/>
              <a:gd name="connsiteX0" fmla="*/ 0 w 6858000"/>
              <a:gd name="connsiteY0" fmla="*/ 0 h 9144000"/>
              <a:gd name="connsiteX1" fmla="*/ 2389333 w 6858000"/>
              <a:gd name="connsiteY1" fmla="*/ 18274 h 9144000"/>
              <a:gd name="connsiteX2" fmla="*/ 6858000 w 6858000"/>
              <a:gd name="connsiteY2" fmla="*/ 1864858 h 9144000"/>
              <a:gd name="connsiteX3" fmla="*/ 6858000 w 6858000"/>
              <a:gd name="connsiteY3" fmla="*/ 9144000 h 9144000"/>
              <a:gd name="connsiteX4" fmla="*/ 0 w 6858000"/>
              <a:gd name="connsiteY4" fmla="*/ 9144000 h 9144000"/>
              <a:gd name="connsiteX5" fmla="*/ 0 w 6858000"/>
              <a:gd name="connsiteY5" fmla="*/ 0 h 9144000"/>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8000 w 6858000"/>
              <a:gd name="connsiteY2" fmla="*/ 1865634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2522683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837059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7385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776 h 9144776"/>
              <a:gd name="connsiteX1" fmla="*/ 4311594 w 6858000"/>
              <a:gd name="connsiteY1" fmla="*/ 0 h 9144776"/>
              <a:gd name="connsiteX2" fmla="*/ 6854825 w 6858000"/>
              <a:gd name="connsiteY2" fmla="*/ 1067501 h 9144776"/>
              <a:gd name="connsiteX3" fmla="*/ 6858000 w 6858000"/>
              <a:gd name="connsiteY3" fmla="*/ 9144776 h 9144776"/>
              <a:gd name="connsiteX4" fmla="*/ 0 w 6858000"/>
              <a:gd name="connsiteY4" fmla="*/ 9144776 h 9144776"/>
              <a:gd name="connsiteX5" fmla="*/ 0 w 6858000"/>
              <a:gd name="connsiteY5" fmla="*/ 776 h 9144776"/>
              <a:gd name="connsiteX0" fmla="*/ 0 w 6858000"/>
              <a:gd name="connsiteY0" fmla="*/ 0 h 9144000"/>
              <a:gd name="connsiteX1" fmla="*/ 4311594 w 6858000"/>
              <a:gd name="connsiteY1" fmla="*/ 2399 h 9144000"/>
              <a:gd name="connsiteX2" fmla="*/ 6854825 w 6858000"/>
              <a:gd name="connsiteY2" fmla="*/ 1066725 h 9144000"/>
              <a:gd name="connsiteX3" fmla="*/ 6858000 w 6858000"/>
              <a:gd name="connsiteY3" fmla="*/ 9144000 h 9144000"/>
              <a:gd name="connsiteX4" fmla="*/ 0 w 6858000"/>
              <a:gd name="connsiteY4" fmla="*/ 9144000 h 9144000"/>
              <a:gd name="connsiteX5" fmla="*/ 0 w 6858000"/>
              <a:gd name="connsiteY5"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9144000">
                <a:moveTo>
                  <a:pt x="0" y="0"/>
                </a:moveTo>
                <a:lnTo>
                  <a:pt x="4311594" y="2399"/>
                </a:lnTo>
                <a:lnTo>
                  <a:pt x="6854825" y="1066725"/>
                </a:lnTo>
                <a:cubicBezTo>
                  <a:pt x="6856412" y="5102187"/>
                  <a:pt x="6856942" y="6708094"/>
                  <a:pt x="6858000" y="9144000"/>
                </a:cubicBezTo>
                <a:lnTo>
                  <a:pt x="0" y="9144000"/>
                </a:lnTo>
                <a:lnTo>
                  <a:pt x="0" y="0"/>
                </a:lnTo>
                <a:close/>
              </a:path>
            </a:pathLst>
          </a:cu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14401" y="2741737"/>
            <a:ext cx="4838700" cy="1524000"/>
          </a:xfrm>
        </p:spPr>
        <p:txBody>
          <a:bodyPr/>
          <a:lstStyle>
            <a:lvl1pPr>
              <a:defRPr>
                <a:solidFill>
                  <a:srgbClr val="FFFFFF"/>
                </a:solidFill>
              </a:defRPr>
            </a:lvl1pPr>
          </a:lstStyle>
          <a:p>
            <a:r>
              <a:rPr lang="nl-NL"/>
              <a:t>klik hier om de kop in te voegen</a:t>
            </a:r>
          </a:p>
        </p:txBody>
      </p:sp>
      <p:sp>
        <p:nvSpPr>
          <p:cNvPr id="6" name="Tijdelijke aanduiding voor voettekst 4"/>
          <p:cNvSpPr>
            <a:spLocks noGrp="1"/>
          </p:cNvSpPr>
          <p:nvPr>
            <p:ph type="ftr" sz="quarter" idx="3"/>
          </p:nvPr>
        </p:nvSpPr>
        <p:spPr>
          <a:xfrm>
            <a:off x="914400" y="6220059"/>
            <a:ext cx="3086100" cy="365125"/>
          </a:xfrm>
          <a:prstGeom prst="rect">
            <a:avLst/>
          </a:prstGeom>
        </p:spPr>
        <p:txBody>
          <a:bodyPr vert="horz" lIns="0" tIns="0" rIns="0" bIns="0" rtlCol="0" anchor="ctr"/>
          <a:lstStyle>
            <a:lvl1pPr algn="l">
              <a:defRPr sz="1200">
                <a:solidFill>
                  <a:srgbClr val="FFFFFF"/>
                </a:solidFill>
              </a:defRPr>
            </a:lvl1p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8689" y="310957"/>
            <a:ext cx="1147156" cy="453044"/>
          </a:xfrm>
          <a:prstGeom prst="rect">
            <a:avLst/>
          </a:prstGeom>
        </p:spPr>
      </p:pic>
      <p:sp>
        <p:nvSpPr>
          <p:cNvPr id="8"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bg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19439967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14400" y="1259999"/>
            <a:ext cx="7327900" cy="900000"/>
          </a:xfrm>
          <a:prstGeom prst="rect">
            <a:avLst/>
          </a:prstGeom>
        </p:spPr>
        <p:txBody>
          <a:bodyPr vert="horz" lIns="0" tIns="0" rIns="0" bIns="0" rtlCol="0" anchor="t" anchorCtr="0">
            <a:noAutofit/>
          </a:bodyPr>
          <a:lstStyle/>
          <a:p>
            <a:r>
              <a:rPr lang="nl-NL"/>
              <a:t>klik hier om de kop in te voegen</a:t>
            </a:r>
          </a:p>
        </p:txBody>
      </p:sp>
      <p:sp>
        <p:nvSpPr>
          <p:cNvPr id="3" name="Tijdelijke aanduiding voor tekst 2"/>
          <p:cNvSpPr>
            <a:spLocks noGrp="1"/>
          </p:cNvSpPr>
          <p:nvPr>
            <p:ph type="body" idx="1"/>
          </p:nvPr>
        </p:nvSpPr>
        <p:spPr>
          <a:xfrm>
            <a:off x="914400" y="2340000"/>
            <a:ext cx="7327900" cy="3870300"/>
          </a:xfrm>
          <a:prstGeom prst="rect">
            <a:avLst/>
          </a:prstGeom>
        </p:spPr>
        <p:txBody>
          <a:bodyPr vert="horz" lIns="0" tIns="0" rIns="0" bIns="0" rtlCol="0">
            <a:noAutofit/>
          </a:bodyPr>
          <a:lstStyle/>
          <a:p>
            <a:pPr lvl="0"/>
            <a:r>
              <a:rPr lang="nl-NL"/>
              <a:t>klik om de tekst in te voegen</a:t>
            </a:r>
          </a:p>
          <a:p>
            <a:pPr lvl="1"/>
            <a:r>
              <a:rPr lang="nl-NL"/>
              <a:t>tweede niveau</a:t>
            </a:r>
          </a:p>
          <a:p>
            <a:pPr lvl="2"/>
            <a:r>
              <a:rPr lang="nl-NL"/>
              <a:t>derde niveau</a:t>
            </a:r>
          </a:p>
          <a:p>
            <a:pPr lvl="3"/>
            <a:r>
              <a:rPr lang="nl-NL"/>
              <a:t>vierde niveau</a:t>
            </a:r>
          </a:p>
          <a:p>
            <a:pPr lvl="4"/>
            <a:r>
              <a:rPr lang="nl-NL"/>
              <a:t>vijfde niveau</a:t>
            </a:r>
          </a:p>
        </p:txBody>
      </p:sp>
      <p:sp>
        <p:nvSpPr>
          <p:cNvPr id="10" name="Rechthoekige driehoek 9"/>
          <p:cNvSpPr/>
          <p:nvPr userDrawn="1"/>
        </p:nvSpPr>
        <p:spPr>
          <a:xfrm rot="16200000">
            <a:off x="7340600" y="5054600"/>
            <a:ext cx="2540000" cy="1066800"/>
          </a:xfrm>
          <a:prstGeom prst="rtTriangl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voettekst 4"/>
          <p:cNvSpPr>
            <a:spLocks noGrp="1"/>
          </p:cNvSpPr>
          <p:nvPr>
            <p:ph type="ftr" sz="quarter" idx="3"/>
          </p:nvPr>
        </p:nvSpPr>
        <p:spPr>
          <a:xfrm>
            <a:off x="914400" y="6210300"/>
            <a:ext cx="3086100" cy="368300"/>
          </a:xfrm>
          <a:prstGeom prst="rect">
            <a:avLst/>
          </a:prstGeom>
        </p:spPr>
        <p:txBody>
          <a:bodyPr vert="horz" lIns="0" tIns="0" rIns="0" bIns="0" rtlCol="0" anchor="ctr"/>
          <a:lstStyle>
            <a:lvl1pPr algn="l">
              <a:defRPr sz="1400">
                <a:solidFill>
                  <a:schemeClr val="tx2"/>
                </a:solidFill>
                <a:latin typeface="Calibri" charset="0"/>
                <a:ea typeface="Calibri" charset="0"/>
                <a:cs typeface="Calibri" charset="0"/>
              </a:defRPr>
            </a:lvl1pPr>
          </a:lstStyle>
          <a:p>
            <a:endParaRPr lang="nl-NL"/>
          </a:p>
        </p:txBody>
      </p:sp>
      <p:pic>
        <p:nvPicPr>
          <p:cNvPr id="15" name="Afbeelding 1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988710" y="310973"/>
            <a:ext cx="1147156" cy="453044"/>
          </a:xfrm>
          <a:prstGeom prst="rect">
            <a:avLst/>
          </a:prstGeom>
        </p:spPr>
      </p:pic>
      <p:sp>
        <p:nvSpPr>
          <p:cNvPr id="16" name="Tekstvak 15"/>
          <p:cNvSpPr txBox="1"/>
          <p:nvPr userDrawn="1"/>
        </p:nvSpPr>
        <p:spPr>
          <a:xfrm>
            <a:off x="-527357" y="2254832"/>
            <a:ext cx="184666" cy="369332"/>
          </a:xfrm>
          <a:prstGeom prst="rect">
            <a:avLst/>
          </a:prstGeom>
          <a:noFill/>
        </p:spPr>
        <p:txBody>
          <a:bodyPr wrap="none" rtlCol="0">
            <a:spAutoFit/>
          </a:bodyPr>
          <a:lstStyle/>
          <a:p>
            <a:endParaRPr lang="nl-NL"/>
          </a:p>
        </p:txBody>
      </p:sp>
      <p:sp>
        <p:nvSpPr>
          <p:cNvPr id="4" name="Tijdelijke aanduiding voor dianummer 3"/>
          <p:cNvSpPr>
            <a:spLocks noGrp="1"/>
          </p:cNvSpPr>
          <p:nvPr>
            <p:ph type="sldNum" sz="quarter" idx="4"/>
          </p:nvPr>
        </p:nvSpPr>
        <p:spPr>
          <a:xfrm>
            <a:off x="6699824" y="6213475"/>
            <a:ext cx="2057400" cy="365125"/>
          </a:xfrm>
          <a:prstGeom prst="rect">
            <a:avLst/>
          </a:prstGeom>
        </p:spPr>
        <p:txBody>
          <a:bodyPr vert="horz" lIns="91440" tIns="45720" rIns="91440" bIns="45720" rtlCol="0" anchor="ctr"/>
          <a:lstStyle>
            <a:lvl1pPr algn="r">
              <a:defRPr sz="1200">
                <a:solidFill>
                  <a:schemeClr val="tx1"/>
                </a:solidFill>
                <a:latin typeface="Calibri" charset="0"/>
                <a:ea typeface="Calibri" charset="0"/>
                <a:cs typeface="Calibri" charset="0"/>
              </a:defRPr>
            </a:lvl1pPr>
          </a:lstStyle>
          <a:p>
            <a:fld id="{2A2854D8-47CD-7844-9F56-3685DCFCD513}" type="slidenum">
              <a:rPr lang="nl-NL" smtClean="0"/>
              <a:pPr/>
              <a:t>‹nr.›</a:t>
            </a:fld>
            <a:endParaRPr lang="nl-NL"/>
          </a:p>
        </p:txBody>
      </p:sp>
    </p:spTree>
    <p:extLst>
      <p:ext uri="{BB962C8B-B14F-4D97-AF65-F5344CB8AC3E}">
        <p14:creationId xmlns:p14="http://schemas.microsoft.com/office/powerpoint/2010/main" val="4171506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86" r:id="rId4"/>
    <p:sldLayoutId id="2147483684" r:id="rId5"/>
    <p:sldLayoutId id="2147483687" r:id="rId6"/>
    <p:sldLayoutId id="2147483688" r:id="rId7"/>
    <p:sldLayoutId id="2147483693" r:id="rId8"/>
    <p:sldLayoutId id="2147483690" r:id="rId9"/>
    <p:sldLayoutId id="2147483691" r:id="rId10"/>
    <p:sldLayoutId id="2147483692" r:id="rId11"/>
    <p:sldLayoutId id="2147483694" r:id="rId12"/>
    <p:sldLayoutId id="2147483679" r:id="rId13"/>
    <p:sldLayoutId id="2147483680" r:id="rId14"/>
    <p:sldLayoutId id="2147483681" r:id="rId15"/>
    <p:sldLayoutId id="2147483682" r:id="rId16"/>
    <p:sldLayoutId id="2147483683" r:id="rId17"/>
    <p:sldLayoutId id="2147483664" r:id="rId18"/>
    <p:sldLayoutId id="2147483665" r:id="rId19"/>
    <p:sldLayoutId id="2147483689" r:id="rId20"/>
    <p:sldLayoutId id="2147483666" r:id="rId21"/>
    <p:sldLayoutId id="2147483667" r:id="rId2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sldNum="0" hdr="0" ftr="0"/>
  <p:txStyles>
    <p:titleStyle>
      <a:lvl1pPr algn="l" defTabSz="914400" rtl="0" eaLnBrk="1" latinLnBrk="0" hangingPunct="1">
        <a:lnSpc>
          <a:spcPct val="90000"/>
        </a:lnSpc>
        <a:spcBef>
          <a:spcPct val="0"/>
        </a:spcBef>
        <a:buNone/>
        <a:defRPr sz="3600" b="1" kern="1200">
          <a:solidFill>
            <a:schemeClr val="tx2"/>
          </a:solidFill>
          <a:latin typeface="Calibri" charset="0"/>
          <a:ea typeface="Calibri" charset="0"/>
          <a:cs typeface="Calibri" charset="0"/>
        </a:defRPr>
      </a:lvl1pPr>
    </p:titleStyle>
    <p:bodyStyle>
      <a:lvl1pPr marL="203200" indent="-203200" algn="l" defTabSz="914400" rtl="0" eaLnBrk="1" latinLnBrk="0" hangingPunct="1">
        <a:lnSpc>
          <a:spcPct val="100000"/>
        </a:lnSpc>
        <a:spcBef>
          <a:spcPts val="1000"/>
        </a:spcBef>
        <a:buFont typeface="Arial" charset="0"/>
        <a:buChar char="•"/>
        <a:defRPr sz="2600" kern="1200">
          <a:solidFill>
            <a:schemeClr val="tx2"/>
          </a:solidFill>
          <a:latin typeface="Calibri" charset="0"/>
          <a:ea typeface="Calibri" charset="0"/>
          <a:cs typeface="Calibri" charset="0"/>
        </a:defRPr>
      </a:lvl1pPr>
      <a:lvl2pPr marL="406400" indent="-203200" algn="l" defTabSz="914400" rtl="0" eaLnBrk="1" latinLnBrk="0" hangingPunct="1">
        <a:lnSpc>
          <a:spcPct val="100000"/>
        </a:lnSpc>
        <a:spcBef>
          <a:spcPts val="500"/>
        </a:spcBef>
        <a:buFont typeface="Arial" charset="0"/>
        <a:buChar char="•"/>
        <a:defRPr sz="2400" kern="1200">
          <a:solidFill>
            <a:schemeClr val="tx2"/>
          </a:solidFill>
          <a:latin typeface="Calibri" charset="0"/>
          <a:ea typeface="Calibri" charset="0"/>
          <a:cs typeface="Calibri" charset="0"/>
        </a:defRPr>
      </a:lvl2pPr>
      <a:lvl3pPr marL="609600" indent="-203200" algn="l" defTabSz="914400" rtl="0" eaLnBrk="1" latinLnBrk="0" hangingPunct="1">
        <a:lnSpc>
          <a:spcPct val="100000"/>
        </a:lnSpc>
        <a:spcBef>
          <a:spcPts val="500"/>
        </a:spcBef>
        <a:buFont typeface="Arial" charset="0"/>
        <a:buChar char="•"/>
        <a:defRPr sz="2200" kern="1200">
          <a:solidFill>
            <a:schemeClr val="tx2"/>
          </a:solidFill>
          <a:latin typeface="Calibri" charset="0"/>
          <a:ea typeface="Calibri" charset="0"/>
          <a:cs typeface="Calibri" charset="0"/>
        </a:defRPr>
      </a:lvl3pPr>
      <a:lvl4pPr marL="812800" indent="-203200" algn="l" defTabSz="914400" rtl="0" eaLnBrk="1" latinLnBrk="0" hangingPunct="1">
        <a:lnSpc>
          <a:spcPct val="100000"/>
        </a:lnSpc>
        <a:spcBef>
          <a:spcPts val="500"/>
        </a:spcBef>
        <a:buFont typeface="Arial" charset="0"/>
        <a:buChar char="•"/>
        <a:defRPr sz="2000" kern="1200">
          <a:solidFill>
            <a:schemeClr val="tx2"/>
          </a:solidFill>
          <a:latin typeface="Calibri" charset="0"/>
          <a:ea typeface="Calibri" charset="0"/>
          <a:cs typeface="Calibri" charset="0"/>
        </a:defRPr>
      </a:lvl4pPr>
      <a:lvl5pPr marL="1041400" indent="-203200" algn="l" defTabSz="914400" rtl="0" eaLnBrk="1" latinLnBrk="0" hangingPunct="1">
        <a:lnSpc>
          <a:spcPct val="100000"/>
        </a:lnSpc>
        <a:spcBef>
          <a:spcPts val="500"/>
        </a:spcBef>
        <a:buFont typeface="Arial" charset="0"/>
        <a:buChar char="•"/>
        <a:defRPr sz="1800" kern="1200">
          <a:solidFill>
            <a:schemeClr val="tx2"/>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ocvantwente.sharepoint.com/sites/pmwruf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jeugdwerkgelegenheid@rocvantwente.n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819589" y="738017"/>
            <a:ext cx="4723048" cy="1954800"/>
          </a:xfrm>
        </p:spPr>
        <p:txBody>
          <a:bodyPr/>
          <a:lstStyle/>
          <a:p>
            <a:r>
              <a:rPr lang="nl-NL">
                <a:latin typeface="Calibri"/>
                <a:cs typeface="Calibri"/>
              </a:rPr>
              <a:t>Loopbaancoach </a:t>
            </a:r>
            <a:br>
              <a:rPr lang="nl-NL">
                <a:latin typeface="Calibri"/>
                <a:cs typeface="Calibri"/>
              </a:rPr>
            </a:br>
            <a:r>
              <a:rPr lang="nl-NL">
                <a:latin typeface="Calibri"/>
                <a:cs typeface="Calibri"/>
              </a:rPr>
              <a:t>ROC van Twente</a:t>
            </a:r>
            <a:endParaRPr lang="nl-NL"/>
          </a:p>
        </p:txBody>
      </p:sp>
      <p:sp>
        <p:nvSpPr>
          <p:cNvPr id="6" name="Subtitel 5"/>
          <p:cNvSpPr>
            <a:spLocks noGrp="1"/>
          </p:cNvSpPr>
          <p:nvPr>
            <p:ph type="subTitle" idx="1"/>
          </p:nvPr>
        </p:nvSpPr>
        <p:spPr>
          <a:xfrm>
            <a:off x="819589" y="2957954"/>
            <a:ext cx="4056037" cy="1395566"/>
          </a:xfrm>
        </p:spPr>
        <p:txBody>
          <a:bodyPr vert="horz" lIns="0" tIns="0" rIns="0" bIns="0" rtlCol="0" anchor="t">
            <a:normAutofit/>
          </a:bodyPr>
          <a:lstStyle/>
          <a:p>
            <a:r>
              <a:rPr lang="nl-NL" dirty="0">
                <a:latin typeface="Calibri"/>
                <a:cs typeface="Calibri"/>
              </a:rPr>
              <a:t>Extra begeleiding en nazorg mbo</a:t>
            </a:r>
          </a:p>
          <a:p>
            <a:endParaRPr lang="nl-NL" dirty="0"/>
          </a:p>
          <a:p>
            <a:endParaRPr lang="nl-NL" dirty="0"/>
          </a:p>
          <a:p>
            <a:endParaRPr lang="nl-NL" dirty="0"/>
          </a:p>
          <a:p>
            <a:endParaRPr lang="nl-NL" dirty="0"/>
          </a:p>
          <a:p>
            <a:endParaRPr lang="nl-NL" dirty="0"/>
          </a:p>
        </p:txBody>
      </p:sp>
      <p:sp>
        <p:nvSpPr>
          <p:cNvPr id="2" name="Tekstvak 1"/>
          <p:cNvSpPr txBox="1"/>
          <p:nvPr/>
        </p:nvSpPr>
        <p:spPr>
          <a:xfrm>
            <a:off x="-667269" y="4590387"/>
            <a:ext cx="184666" cy="369332"/>
          </a:xfrm>
          <a:prstGeom prst="rect">
            <a:avLst/>
          </a:prstGeom>
          <a:noFill/>
        </p:spPr>
        <p:txBody>
          <a:bodyPr wrap="none" rtlCol="0">
            <a:spAutoFit/>
          </a:bodyPr>
          <a:lstStyle/>
          <a:p>
            <a:endParaRPr lang="nl-NL"/>
          </a:p>
        </p:txBody>
      </p:sp>
      <p:sp>
        <p:nvSpPr>
          <p:cNvPr id="4" name="Tijdelijke aanduiding voor voettekst 3"/>
          <p:cNvSpPr>
            <a:spLocks noGrp="1"/>
          </p:cNvSpPr>
          <p:nvPr>
            <p:ph type="ftr" sz="quarter" idx="3"/>
          </p:nvPr>
        </p:nvSpPr>
        <p:spPr>
          <a:xfrm>
            <a:off x="282326" y="6220059"/>
            <a:ext cx="3086100" cy="365125"/>
          </a:xfrm>
        </p:spPr>
        <p:txBody>
          <a:bodyPr/>
          <a:lstStyle/>
          <a:p>
            <a:r>
              <a:rPr lang="nl-NL">
                <a:latin typeface="Calibri"/>
                <a:cs typeface="Calibri"/>
              </a:rPr>
              <a:t>September 2021</a:t>
            </a:r>
            <a:endParaRPr lang="nl-NL"/>
          </a:p>
        </p:txBody>
      </p:sp>
      <p:sp>
        <p:nvSpPr>
          <p:cNvPr id="5" name="Tekstvak 4">
            <a:extLst>
              <a:ext uri="{FF2B5EF4-FFF2-40B4-BE49-F238E27FC236}">
                <a16:creationId xmlns:a16="http://schemas.microsoft.com/office/drawing/2014/main" id="{5DB45051-78A3-49B1-9FBF-B8EAA94CD48C}"/>
              </a:ext>
            </a:extLst>
          </p:cNvPr>
          <p:cNvSpPr txBox="1"/>
          <p:nvPr/>
        </p:nvSpPr>
        <p:spPr>
          <a:xfrm>
            <a:off x="145377" y="5317848"/>
            <a:ext cx="48711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err="1">
                <a:ea typeface="+mn-lt"/>
                <a:cs typeface="+mn-lt"/>
                <a:hlinkClick r:id="rId3"/>
              </a:rPr>
              <a:t>Plaza</a:t>
            </a:r>
            <a:r>
              <a:rPr lang="nl-NL" dirty="0">
                <a:ea typeface="+mn-lt"/>
                <a:cs typeface="+mn-lt"/>
                <a:hlinkClick r:id="rId3"/>
              </a:rPr>
              <a:t>: Extra begeleiding en nazorg mbo -Introductiepagina (sharepoint.com)</a:t>
            </a:r>
          </a:p>
        </p:txBody>
      </p:sp>
    </p:spTree>
    <p:extLst>
      <p:ext uri="{BB962C8B-B14F-4D97-AF65-F5344CB8AC3E}">
        <p14:creationId xmlns:p14="http://schemas.microsoft.com/office/powerpoint/2010/main" val="21219498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8E61E-764C-4946-A4BA-3267E41300DE}"/>
              </a:ext>
            </a:extLst>
          </p:cNvPr>
          <p:cNvSpPr>
            <a:spLocks noGrp="1"/>
          </p:cNvSpPr>
          <p:nvPr>
            <p:ph type="title"/>
          </p:nvPr>
        </p:nvSpPr>
        <p:spPr/>
        <p:txBody>
          <a:bodyPr/>
          <a:lstStyle/>
          <a:p>
            <a:r>
              <a:rPr lang="nl-NL" dirty="0">
                <a:latin typeface="Calibri"/>
                <a:cs typeface="Calibri"/>
              </a:rPr>
              <a:t>Aanmelden</a:t>
            </a:r>
            <a:endParaRPr lang="nl-NL" dirty="0"/>
          </a:p>
        </p:txBody>
      </p:sp>
      <p:sp>
        <p:nvSpPr>
          <p:cNvPr id="3" name="Tijdelijke aanduiding voor inhoud 2">
            <a:extLst>
              <a:ext uri="{FF2B5EF4-FFF2-40B4-BE49-F238E27FC236}">
                <a16:creationId xmlns:a16="http://schemas.microsoft.com/office/drawing/2014/main" id="{391FDFA5-BE41-4D82-94D2-7350491D63B1}"/>
              </a:ext>
            </a:extLst>
          </p:cNvPr>
          <p:cNvSpPr>
            <a:spLocks noGrp="1"/>
          </p:cNvSpPr>
          <p:nvPr>
            <p:ph idx="1"/>
          </p:nvPr>
        </p:nvSpPr>
        <p:spPr/>
        <p:txBody>
          <a:bodyPr vert="horz" lIns="0" tIns="0" rIns="0" bIns="0" rtlCol="0" anchor="t">
            <a:noAutofit/>
          </a:bodyPr>
          <a:lstStyle/>
          <a:p>
            <a:r>
              <a:rPr lang="nl-NL" dirty="0">
                <a:latin typeface="Calibri"/>
                <a:cs typeface="Calibri"/>
              </a:rPr>
              <a:t>Voor studenten via: </a:t>
            </a:r>
            <a:r>
              <a:rPr lang="nl-NL" b="1" dirty="0" err="1">
                <a:latin typeface="Calibri"/>
                <a:cs typeface="Calibri"/>
              </a:rPr>
              <a:t>Studentenplaza</a:t>
            </a:r>
            <a:br>
              <a:rPr lang="nl-NL" b="1" dirty="0"/>
            </a:br>
            <a:r>
              <a:rPr lang="nl-NL" b="1" dirty="0">
                <a:latin typeface="Calibri"/>
                <a:cs typeface="Calibri"/>
              </a:rPr>
              <a:t> </a:t>
            </a:r>
            <a:r>
              <a:rPr lang="nl-NL" i="1" dirty="0">
                <a:latin typeface="Calibri"/>
                <a:cs typeface="Calibri"/>
              </a:rPr>
              <a:t>&gt; Weten &amp; Regelen &gt; Hulp &gt; Loopbaancoaches</a:t>
            </a:r>
          </a:p>
          <a:p>
            <a:pPr marL="0" indent="0">
              <a:buNone/>
            </a:pPr>
            <a:endParaRPr lang="nl-NL" dirty="0">
              <a:latin typeface="Calibri"/>
              <a:cs typeface="Calibri"/>
            </a:endParaRPr>
          </a:p>
          <a:p>
            <a:r>
              <a:rPr lang="nl-NL" dirty="0">
                <a:latin typeface="Calibri"/>
                <a:cs typeface="Calibri"/>
              </a:rPr>
              <a:t>Voor </a:t>
            </a:r>
            <a:r>
              <a:rPr lang="nl-NL" dirty="0" err="1">
                <a:latin typeface="Calibri"/>
                <a:cs typeface="Calibri"/>
              </a:rPr>
              <a:t>SLB'ers</a:t>
            </a:r>
            <a:r>
              <a:rPr lang="nl-NL" dirty="0">
                <a:latin typeface="Calibri"/>
                <a:cs typeface="Calibri"/>
              </a:rPr>
              <a:t>/teamdeskundigen: </a:t>
            </a:r>
            <a:br>
              <a:rPr lang="nl-NL" dirty="0"/>
            </a:br>
            <a:r>
              <a:rPr lang="nl-NL" dirty="0">
                <a:latin typeface="Calibri"/>
                <a:cs typeface="Calibri"/>
                <a:hlinkClick r:id="rId2"/>
              </a:rPr>
              <a:t>jeugdwerkgelegenheid@rocvantwente.nl</a:t>
            </a:r>
            <a:endParaRPr lang="nl-NL" dirty="0">
              <a:latin typeface="Calibri"/>
              <a:cs typeface="Calibri"/>
            </a:endParaRPr>
          </a:p>
          <a:p>
            <a:pPr marL="0" indent="0">
              <a:buNone/>
            </a:pPr>
            <a:endParaRPr lang="en-US" dirty="0">
              <a:latin typeface="Calibri"/>
              <a:cs typeface="Calibri"/>
            </a:endParaRPr>
          </a:p>
          <a:p>
            <a:r>
              <a:rPr lang="nl-NL" dirty="0">
                <a:latin typeface="Calibri"/>
                <a:cs typeface="Calibri"/>
              </a:rPr>
              <a:t>Of app, bel of mail </a:t>
            </a:r>
          </a:p>
          <a:p>
            <a:pPr marL="0" indent="0">
              <a:buNone/>
            </a:pPr>
            <a:r>
              <a:rPr lang="nl-NL" dirty="0">
                <a:latin typeface="Calibri"/>
                <a:cs typeface="Calibri"/>
              </a:rPr>
              <a:t>   &gt; Zie laatste dia voor de contactgegevens</a:t>
            </a:r>
          </a:p>
        </p:txBody>
      </p:sp>
    </p:spTree>
    <p:extLst>
      <p:ext uri="{BB962C8B-B14F-4D97-AF65-F5344CB8AC3E}">
        <p14:creationId xmlns:p14="http://schemas.microsoft.com/office/powerpoint/2010/main" val="26095982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9811" y="1259999"/>
            <a:ext cx="7812489" cy="900000"/>
          </a:xfrm>
        </p:spPr>
        <p:txBody>
          <a:bodyPr/>
          <a:lstStyle/>
          <a:p>
            <a:r>
              <a:rPr lang="nl-NL">
                <a:latin typeface="Calibri"/>
                <a:cs typeface="Calibri"/>
              </a:rPr>
              <a:t>Loopbaancoaches</a:t>
            </a:r>
            <a:endParaRPr lang="nl-NL"/>
          </a:p>
        </p:txBody>
      </p:sp>
      <p:pic>
        <p:nvPicPr>
          <p:cNvPr id="4" name="Afbeelding 4">
            <a:extLst>
              <a:ext uri="{FF2B5EF4-FFF2-40B4-BE49-F238E27FC236}">
                <a16:creationId xmlns:a16="http://schemas.microsoft.com/office/drawing/2014/main" id="{09C30E8B-EED8-42CD-895C-9E8EAA7DF3A0}"/>
              </a:ext>
            </a:extLst>
          </p:cNvPr>
          <p:cNvPicPr>
            <a:picLocks noGrp="1" noChangeAspect="1"/>
          </p:cNvPicPr>
          <p:nvPr>
            <p:ph idx="1"/>
          </p:nvPr>
        </p:nvPicPr>
        <p:blipFill>
          <a:blip r:embed="rId3"/>
          <a:stretch>
            <a:fillRect/>
          </a:stretch>
        </p:blipFill>
        <p:spPr>
          <a:xfrm>
            <a:off x="436010" y="2385887"/>
            <a:ext cx="2629315" cy="2307535"/>
          </a:xfrm>
        </p:spPr>
      </p:pic>
      <p:pic>
        <p:nvPicPr>
          <p:cNvPr id="5" name="Afbeelding 5" descr="Afbeelding met tekst, persoon, binnen, vrouw&#10;&#10;Automatisch gegenereerde beschrijving">
            <a:extLst>
              <a:ext uri="{FF2B5EF4-FFF2-40B4-BE49-F238E27FC236}">
                <a16:creationId xmlns:a16="http://schemas.microsoft.com/office/drawing/2014/main" id="{C68CAC40-82C3-49AF-9BE2-4D7C1BBDF614}"/>
              </a:ext>
            </a:extLst>
          </p:cNvPr>
          <p:cNvPicPr>
            <a:picLocks noChangeAspect="1"/>
          </p:cNvPicPr>
          <p:nvPr/>
        </p:nvPicPr>
        <p:blipFill>
          <a:blip r:embed="rId4"/>
          <a:stretch>
            <a:fillRect/>
          </a:stretch>
        </p:blipFill>
        <p:spPr>
          <a:xfrm>
            <a:off x="3210340" y="2383196"/>
            <a:ext cx="2623931" cy="2310269"/>
          </a:xfrm>
          <a:prstGeom prst="rect">
            <a:avLst/>
          </a:prstGeom>
        </p:spPr>
      </p:pic>
      <p:pic>
        <p:nvPicPr>
          <p:cNvPr id="6" name="Afbeelding 6">
            <a:extLst>
              <a:ext uri="{FF2B5EF4-FFF2-40B4-BE49-F238E27FC236}">
                <a16:creationId xmlns:a16="http://schemas.microsoft.com/office/drawing/2014/main" id="{81C926A3-547E-456B-826A-446E7D6109A6}"/>
              </a:ext>
            </a:extLst>
          </p:cNvPr>
          <p:cNvPicPr>
            <a:picLocks noChangeAspect="1"/>
          </p:cNvPicPr>
          <p:nvPr/>
        </p:nvPicPr>
        <p:blipFill>
          <a:blip r:embed="rId5"/>
          <a:stretch>
            <a:fillRect/>
          </a:stretch>
        </p:blipFill>
        <p:spPr>
          <a:xfrm>
            <a:off x="5953540" y="2382038"/>
            <a:ext cx="2623931" cy="2322526"/>
          </a:xfrm>
          <a:prstGeom prst="rect">
            <a:avLst/>
          </a:prstGeom>
        </p:spPr>
      </p:pic>
      <p:sp>
        <p:nvSpPr>
          <p:cNvPr id="7" name="Tekstvak 6">
            <a:extLst>
              <a:ext uri="{FF2B5EF4-FFF2-40B4-BE49-F238E27FC236}">
                <a16:creationId xmlns:a16="http://schemas.microsoft.com/office/drawing/2014/main" id="{EDB824A3-3A3F-4556-A0CE-20CE6C2D6568}"/>
              </a:ext>
            </a:extLst>
          </p:cNvPr>
          <p:cNvSpPr txBox="1"/>
          <p:nvPr/>
        </p:nvSpPr>
        <p:spPr>
          <a:xfrm>
            <a:off x="377687" y="47707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chemeClr val="accent1"/>
                </a:solidFill>
                <a:ea typeface="Open Sans"/>
                <a:cs typeface="Open Sans"/>
              </a:rPr>
              <a:t>Marloes </a:t>
            </a:r>
            <a:r>
              <a:rPr lang="nl-NL" b="1" err="1">
                <a:solidFill>
                  <a:schemeClr val="accent1"/>
                </a:solidFill>
                <a:ea typeface="Open Sans"/>
                <a:cs typeface="Open Sans"/>
              </a:rPr>
              <a:t>Janknegt</a:t>
            </a:r>
            <a:endParaRPr lang="nl-NL" b="1">
              <a:solidFill>
                <a:schemeClr val="accent1"/>
              </a:solidFill>
              <a:ea typeface="Open Sans"/>
              <a:cs typeface="Open Sans"/>
            </a:endParaRPr>
          </a:p>
        </p:txBody>
      </p:sp>
      <p:sp>
        <p:nvSpPr>
          <p:cNvPr id="8" name="Tekstvak 7">
            <a:extLst>
              <a:ext uri="{FF2B5EF4-FFF2-40B4-BE49-F238E27FC236}">
                <a16:creationId xmlns:a16="http://schemas.microsoft.com/office/drawing/2014/main" id="{6797F6A8-812F-4510-B4E5-09C1C5215578}"/>
              </a:ext>
            </a:extLst>
          </p:cNvPr>
          <p:cNvSpPr txBox="1"/>
          <p:nvPr/>
        </p:nvSpPr>
        <p:spPr>
          <a:xfrm>
            <a:off x="3150705" y="47707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err="1">
                <a:solidFill>
                  <a:srgbClr val="0063AD"/>
                </a:solidFill>
                <a:ea typeface="Open Sans"/>
                <a:cs typeface="Open Sans"/>
              </a:rPr>
              <a:t>Jessy</a:t>
            </a:r>
            <a:r>
              <a:rPr lang="nl-NL" b="1">
                <a:solidFill>
                  <a:srgbClr val="0063AD"/>
                </a:solidFill>
                <a:ea typeface="Open Sans"/>
                <a:cs typeface="Open Sans"/>
              </a:rPr>
              <a:t> ter </a:t>
            </a:r>
            <a:r>
              <a:rPr lang="nl-NL" b="1" err="1">
                <a:solidFill>
                  <a:srgbClr val="0063AD"/>
                </a:solidFill>
                <a:ea typeface="Open Sans"/>
                <a:cs typeface="Open Sans"/>
              </a:rPr>
              <a:t>Denge</a:t>
            </a:r>
          </a:p>
        </p:txBody>
      </p:sp>
      <p:sp>
        <p:nvSpPr>
          <p:cNvPr id="9" name="Tekstvak 8">
            <a:extLst>
              <a:ext uri="{FF2B5EF4-FFF2-40B4-BE49-F238E27FC236}">
                <a16:creationId xmlns:a16="http://schemas.microsoft.com/office/drawing/2014/main" id="{C4E73B1D-C04D-44CD-AC7A-4D4202194945}"/>
              </a:ext>
            </a:extLst>
          </p:cNvPr>
          <p:cNvSpPr txBox="1"/>
          <p:nvPr/>
        </p:nvSpPr>
        <p:spPr>
          <a:xfrm>
            <a:off x="5953539" y="47707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err="1">
                <a:solidFill>
                  <a:srgbClr val="0063AD"/>
                </a:solidFill>
                <a:ea typeface="Open Sans"/>
                <a:cs typeface="Open Sans"/>
              </a:rPr>
              <a:t>Amee</a:t>
            </a:r>
            <a:r>
              <a:rPr lang="nl-NL" b="1">
                <a:solidFill>
                  <a:srgbClr val="0063AD"/>
                </a:solidFill>
                <a:ea typeface="Open Sans"/>
                <a:cs typeface="Open Sans"/>
              </a:rPr>
              <a:t> Bakker</a:t>
            </a:r>
          </a:p>
        </p:txBody>
      </p:sp>
    </p:spTree>
    <p:extLst>
      <p:ext uri="{BB962C8B-B14F-4D97-AF65-F5344CB8AC3E}">
        <p14:creationId xmlns:p14="http://schemas.microsoft.com/office/powerpoint/2010/main" val="7763434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3325" y="1349468"/>
            <a:ext cx="7327900" cy="900000"/>
          </a:xfrm>
        </p:spPr>
        <p:txBody>
          <a:bodyPr/>
          <a:lstStyle/>
          <a:p>
            <a:r>
              <a:rPr lang="nl-NL">
                <a:latin typeface="Calibri"/>
                <a:cs typeface="Calibri"/>
              </a:rPr>
              <a:t>Aanleiding</a:t>
            </a:r>
            <a:br>
              <a:rPr lang="nl-NL">
                <a:latin typeface="Calibri"/>
                <a:cs typeface="Calibri"/>
              </a:rPr>
            </a:br>
            <a:endParaRPr lang="nl-NL">
              <a:latin typeface="Calibri"/>
              <a:cs typeface="Calibri"/>
            </a:endParaRPr>
          </a:p>
        </p:txBody>
      </p:sp>
      <p:sp>
        <p:nvSpPr>
          <p:cNvPr id="3" name="Tijdelijke aanduiding voor inhoud 2"/>
          <p:cNvSpPr>
            <a:spLocks noGrp="1"/>
          </p:cNvSpPr>
          <p:nvPr>
            <p:ph idx="1"/>
          </p:nvPr>
        </p:nvSpPr>
        <p:spPr/>
        <p:txBody>
          <a:bodyPr vert="horz" lIns="0" tIns="0" rIns="0" bIns="0" rtlCol="0" anchor="t">
            <a:noAutofit/>
          </a:bodyPr>
          <a:lstStyle/>
          <a:p>
            <a:endParaRPr lang="nl-NL"/>
          </a:p>
          <a:p>
            <a:endParaRPr lang="nl-NL"/>
          </a:p>
          <a:p>
            <a:endParaRPr lang="nl-NL"/>
          </a:p>
        </p:txBody>
      </p:sp>
      <p:sp>
        <p:nvSpPr>
          <p:cNvPr id="4" name="Tekstvak 3">
            <a:extLst>
              <a:ext uri="{FF2B5EF4-FFF2-40B4-BE49-F238E27FC236}">
                <a16:creationId xmlns:a16="http://schemas.microsoft.com/office/drawing/2014/main" id="{3F0AD10E-D12B-4569-B364-E3DC1093FF39}"/>
              </a:ext>
            </a:extLst>
          </p:cNvPr>
          <p:cNvSpPr txBox="1"/>
          <p:nvPr/>
        </p:nvSpPr>
        <p:spPr>
          <a:xfrm>
            <a:off x="794180" y="2134361"/>
            <a:ext cx="8050133"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sz="2000">
                <a:solidFill>
                  <a:schemeClr val="tx2"/>
                </a:solidFill>
                <a:latin typeface="Calibri"/>
                <a:ea typeface="Open Sans"/>
                <a:cs typeface="Open Sans"/>
              </a:rPr>
              <a:t>Ontwikkelende maatschappij vraagt meer wendbaarheid van jongeren </a:t>
            </a:r>
          </a:p>
          <a:p>
            <a:pPr marL="285750" indent="-285750">
              <a:buFont typeface="Arial"/>
              <a:buChar char="•"/>
            </a:pPr>
            <a:r>
              <a:rPr lang="nl-NL" sz="2000">
                <a:solidFill>
                  <a:schemeClr val="tx2"/>
                </a:solidFill>
                <a:latin typeface="Calibri"/>
                <a:ea typeface="Open Sans"/>
                <a:cs typeface="Open Sans"/>
              </a:rPr>
              <a:t>Veranderde arbeidsmarkt maakt duurzame inzetbaarheid minder vanzelfsprekend</a:t>
            </a:r>
          </a:p>
          <a:p>
            <a:pPr marL="285750" indent="-285750">
              <a:buFont typeface="Arial"/>
              <a:buChar char="•"/>
            </a:pPr>
            <a:endParaRPr lang="nl-NL" sz="2600">
              <a:solidFill>
                <a:srgbClr val="0063AD"/>
              </a:solidFill>
              <a:latin typeface="Calibri"/>
              <a:ea typeface="Open Sans"/>
              <a:cs typeface="Open Sans"/>
            </a:endParaRPr>
          </a:p>
          <a:p>
            <a:pPr marL="285750" indent="-285750">
              <a:buFont typeface="Arial"/>
              <a:buChar char="•"/>
            </a:pPr>
            <a:endParaRPr lang="nl-NL">
              <a:ea typeface="Open Sans"/>
              <a:cs typeface="Open Sans"/>
            </a:endParaRPr>
          </a:p>
          <a:p>
            <a:endParaRPr lang="nl-NL">
              <a:ea typeface="Open Sans"/>
              <a:cs typeface="Open Sans"/>
            </a:endParaRPr>
          </a:p>
          <a:p>
            <a:endParaRPr lang="nl-NL">
              <a:ea typeface="Open Sans"/>
              <a:cs typeface="Open Sans"/>
            </a:endParaRPr>
          </a:p>
          <a:p>
            <a:endParaRPr lang="nl-NL">
              <a:ea typeface="Open Sans"/>
              <a:cs typeface="Open Sans"/>
            </a:endParaRPr>
          </a:p>
        </p:txBody>
      </p:sp>
      <p:sp>
        <p:nvSpPr>
          <p:cNvPr id="5" name="Tekstvak 4">
            <a:extLst>
              <a:ext uri="{FF2B5EF4-FFF2-40B4-BE49-F238E27FC236}">
                <a16:creationId xmlns:a16="http://schemas.microsoft.com/office/drawing/2014/main" id="{DB5D2B33-905F-4D31-83E5-62DA6242F5B4}"/>
              </a:ext>
            </a:extLst>
          </p:cNvPr>
          <p:cNvSpPr txBox="1"/>
          <p:nvPr/>
        </p:nvSpPr>
        <p:spPr>
          <a:xfrm>
            <a:off x="526370" y="22809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ea typeface="Open Sans"/>
              <a:cs typeface="Open Sans"/>
            </a:endParaRPr>
          </a:p>
        </p:txBody>
      </p:sp>
      <p:sp>
        <p:nvSpPr>
          <p:cNvPr id="6" name="Tekstvak 5">
            <a:extLst>
              <a:ext uri="{FF2B5EF4-FFF2-40B4-BE49-F238E27FC236}">
                <a16:creationId xmlns:a16="http://schemas.microsoft.com/office/drawing/2014/main" id="{03AA5574-E61D-4B33-A4A7-6D54907856C8}"/>
              </a:ext>
            </a:extLst>
          </p:cNvPr>
          <p:cNvSpPr txBox="1"/>
          <p:nvPr/>
        </p:nvSpPr>
        <p:spPr>
          <a:xfrm>
            <a:off x="917968" y="332311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1">
                <a:solidFill>
                  <a:srgbClr val="0063AD"/>
                </a:solidFill>
                <a:latin typeface="Calibri"/>
                <a:cs typeface="Calibri"/>
              </a:rPr>
              <a:t>Doelgroep</a:t>
            </a:r>
          </a:p>
        </p:txBody>
      </p:sp>
      <p:sp>
        <p:nvSpPr>
          <p:cNvPr id="7" name="Tekstvak 6">
            <a:extLst>
              <a:ext uri="{FF2B5EF4-FFF2-40B4-BE49-F238E27FC236}">
                <a16:creationId xmlns:a16="http://schemas.microsoft.com/office/drawing/2014/main" id="{2EEFB0F7-1F43-46B5-A4AB-696201E3154B}"/>
              </a:ext>
            </a:extLst>
          </p:cNvPr>
          <p:cNvSpPr txBox="1"/>
          <p:nvPr/>
        </p:nvSpPr>
        <p:spPr>
          <a:xfrm>
            <a:off x="655582" y="4039137"/>
            <a:ext cx="8188833" cy="3113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nl-NL" sz="2000" dirty="0">
                <a:solidFill>
                  <a:srgbClr val="0063AD"/>
                </a:solidFill>
                <a:latin typeface="Calibri"/>
                <a:ea typeface="Open Sans"/>
                <a:cs typeface="Arial"/>
              </a:rPr>
              <a:t>Alle laatstejaars studenten die de opleiding afronden met diploma en uitstromen richting de arbeidsmarkt of vervolgopleiding.</a:t>
            </a:r>
          </a:p>
          <a:p>
            <a:endParaRPr lang="nl-NL" sz="2000" dirty="0">
              <a:solidFill>
                <a:srgbClr val="0063AD"/>
              </a:solidFill>
              <a:latin typeface="Calibri"/>
              <a:ea typeface="Open Sans"/>
              <a:cs typeface="Arial"/>
            </a:endParaRPr>
          </a:p>
          <a:p>
            <a:r>
              <a:rPr lang="nl-NL" sz="2000" dirty="0">
                <a:solidFill>
                  <a:srgbClr val="0063AD"/>
                </a:solidFill>
                <a:latin typeface="Calibri"/>
                <a:ea typeface="Open Sans"/>
                <a:cs typeface="Arial"/>
              </a:rPr>
              <a:t>(Waarbij specifieke aandacht voor studenten niveau 2 en studenten met    niet westerse achtergrond).</a:t>
            </a:r>
          </a:p>
          <a:p>
            <a:pPr marL="457200" indent="-457200">
              <a:buFont typeface="Arial"/>
              <a:buChar char="•"/>
            </a:pPr>
            <a:endParaRPr lang="nl-NL" sz="2000" dirty="0">
              <a:ea typeface="Open Sans"/>
              <a:cs typeface="Open Sans"/>
            </a:endParaRPr>
          </a:p>
          <a:p>
            <a:endParaRPr lang="nl-NL" sz="3200" dirty="0">
              <a:latin typeface="Calibri"/>
              <a:ea typeface="Open Sans"/>
              <a:cs typeface="Arial"/>
            </a:endParaRPr>
          </a:p>
          <a:p>
            <a:pPr algn="just">
              <a:spcBef>
                <a:spcPts val="1000"/>
              </a:spcBef>
            </a:pPr>
            <a:br>
              <a:rPr lang="nl-NL" sz="1600" dirty="0">
                <a:ea typeface="+mn-lt"/>
                <a:cs typeface="+mn-lt"/>
              </a:rPr>
            </a:br>
            <a:endParaRPr lang="nl-NL" sz="2000" dirty="0">
              <a:solidFill>
                <a:schemeClr val="accent1"/>
              </a:solidFill>
              <a:latin typeface="Calibri"/>
            </a:endParaRPr>
          </a:p>
        </p:txBody>
      </p:sp>
      <p:sp>
        <p:nvSpPr>
          <p:cNvPr id="8" name="Tekstvak 7">
            <a:extLst>
              <a:ext uri="{FF2B5EF4-FFF2-40B4-BE49-F238E27FC236}">
                <a16:creationId xmlns:a16="http://schemas.microsoft.com/office/drawing/2014/main" id="{097FE0CF-4E2D-419E-AACA-E9201565B1F0}"/>
              </a:ext>
            </a:extLst>
          </p:cNvPr>
          <p:cNvSpPr txBox="1"/>
          <p:nvPr/>
        </p:nvSpPr>
        <p:spPr>
          <a:xfrm>
            <a:off x="723953" y="5967858"/>
            <a:ext cx="80490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3600" b="1">
              <a:solidFill>
                <a:srgbClr val="0063AD"/>
              </a:solidFill>
              <a:latin typeface="Calibri"/>
              <a:cs typeface="Calibri"/>
            </a:endParaRPr>
          </a:p>
        </p:txBody>
      </p:sp>
    </p:spTree>
    <p:extLst>
      <p:ext uri="{BB962C8B-B14F-4D97-AF65-F5344CB8AC3E}">
        <p14:creationId xmlns:p14="http://schemas.microsoft.com/office/powerpoint/2010/main" val="20851135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DCCA3-796E-41E8-9FCE-DD48A593284A}"/>
              </a:ext>
            </a:extLst>
          </p:cNvPr>
          <p:cNvSpPr>
            <a:spLocks noGrp="1"/>
          </p:cNvSpPr>
          <p:nvPr>
            <p:ph type="title"/>
          </p:nvPr>
        </p:nvSpPr>
        <p:spPr/>
        <p:txBody>
          <a:bodyPr/>
          <a:lstStyle/>
          <a:p>
            <a:r>
              <a:rPr lang="nl-NL">
                <a:latin typeface="Calibri"/>
                <a:cs typeface="Calibri"/>
              </a:rPr>
              <a:t>Doelstelling</a:t>
            </a:r>
            <a:endParaRPr lang="nl-NL"/>
          </a:p>
        </p:txBody>
      </p:sp>
      <p:sp>
        <p:nvSpPr>
          <p:cNvPr id="3" name="Tijdelijke aanduiding voor inhoud 2">
            <a:extLst>
              <a:ext uri="{FF2B5EF4-FFF2-40B4-BE49-F238E27FC236}">
                <a16:creationId xmlns:a16="http://schemas.microsoft.com/office/drawing/2014/main" id="{953C46DB-76BB-4F4C-BD6B-C03028D24D17}"/>
              </a:ext>
            </a:extLst>
          </p:cNvPr>
          <p:cNvSpPr>
            <a:spLocks noGrp="1"/>
          </p:cNvSpPr>
          <p:nvPr>
            <p:ph idx="1"/>
          </p:nvPr>
        </p:nvSpPr>
        <p:spPr>
          <a:xfrm>
            <a:off x="914400" y="1792203"/>
            <a:ext cx="7327900" cy="4986963"/>
          </a:xfrm>
        </p:spPr>
        <p:txBody>
          <a:bodyPr vert="horz" lIns="0" tIns="0" rIns="0" bIns="0" rtlCol="0" anchor="t">
            <a:noAutofit/>
          </a:bodyPr>
          <a:lstStyle/>
          <a:p>
            <a:pPr marL="0" indent="0">
              <a:buNone/>
            </a:pPr>
            <a:r>
              <a:rPr lang="nl-NL" sz="2000">
                <a:solidFill>
                  <a:schemeClr val="accent1"/>
                </a:solidFill>
                <a:latin typeface="Calibri"/>
                <a:cs typeface="Calibri"/>
              </a:rPr>
              <a:t>Het bieden van extra begeleiding en nazorg aan laatstejaars studenten tot 27 jaar met een (mogelijk) grotere afstand tot de arbeidsmarkt door:</a:t>
            </a:r>
            <a:br>
              <a:rPr lang="nl-NL" sz="2000">
                <a:latin typeface="Calibri"/>
                <a:cs typeface="Calibri"/>
              </a:rPr>
            </a:br>
            <a:endParaRPr lang="nl-NL" sz="2000">
              <a:solidFill>
                <a:schemeClr val="accent1"/>
              </a:solidFill>
            </a:endParaRPr>
          </a:p>
          <a:p>
            <a:r>
              <a:rPr lang="nl-NL" sz="2000">
                <a:solidFill>
                  <a:schemeClr val="accent1"/>
                </a:solidFill>
                <a:latin typeface="Calibri"/>
                <a:cs typeface="Calibri"/>
              </a:rPr>
              <a:t>Arbeidsmarktperspectief </a:t>
            </a:r>
            <a:endParaRPr lang="nl-NL" sz="2000">
              <a:solidFill>
                <a:schemeClr val="accent1"/>
              </a:solidFill>
            </a:endParaRPr>
          </a:p>
          <a:p>
            <a:pPr marL="0" indent="0">
              <a:buNone/>
            </a:pPr>
            <a:r>
              <a:rPr lang="nl-NL" sz="2000">
                <a:solidFill>
                  <a:schemeClr val="accent1"/>
                </a:solidFill>
                <a:latin typeface="Calibri"/>
                <a:cs typeface="Calibri"/>
              </a:rPr>
              <a:t>krapte, ontwikkelingen, specifieke bijscholing, etc.</a:t>
            </a:r>
            <a:endParaRPr lang="nl-NL" sz="2000" err="1">
              <a:solidFill>
                <a:schemeClr val="accent1"/>
              </a:solidFill>
            </a:endParaRPr>
          </a:p>
          <a:p>
            <a:endParaRPr lang="nl-NL" sz="2000">
              <a:solidFill>
                <a:schemeClr val="accent1"/>
              </a:solidFill>
              <a:latin typeface="Calibri"/>
              <a:cs typeface="Calibri"/>
            </a:endParaRPr>
          </a:p>
          <a:p>
            <a:r>
              <a:rPr lang="nl-NL" sz="2000">
                <a:solidFill>
                  <a:schemeClr val="accent1"/>
                </a:solidFill>
                <a:latin typeface="Calibri"/>
                <a:cs typeface="Calibri"/>
              </a:rPr>
              <a:t>Persoonlijke situatie</a:t>
            </a:r>
            <a:endParaRPr lang="nl-NL" sz="2000">
              <a:solidFill>
                <a:schemeClr val="accent1"/>
              </a:solidFill>
            </a:endParaRPr>
          </a:p>
          <a:p>
            <a:pPr marL="0" indent="0">
              <a:buNone/>
            </a:pPr>
            <a:r>
              <a:rPr lang="nl-NL" sz="2000">
                <a:solidFill>
                  <a:schemeClr val="accent1"/>
                </a:solidFill>
                <a:latin typeface="Calibri"/>
                <a:cs typeface="Calibri"/>
              </a:rPr>
              <a:t> niveau, (migratie)achtergrond, beperkingen, etc.</a:t>
            </a:r>
            <a:endParaRPr lang="nl-NL" sz="2000" err="1">
              <a:solidFill>
                <a:schemeClr val="accent1"/>
              </a:solidFill>
            </a:endParaRPr>
          </a:p>
          <a:p>
            <a:pPr marL="0" indent="0">
              <a:buNone/>
            </a:pPr>
            <a:endParaRPr lang="nl-NL" sz="2000">
              <a:solidFill>
                <a:schemeClr val="accent1"/>
              </a:solidFill>
              <a:latin typeface="Calibri"/>
              <a:cs typeface="Calibri"/>
            </a:endParaRPr>
          </a:p>
          <a:p>
            <a:r>
              <a:rPr lang="nl-NL" sz="2000">
                <a:solidFill>
                  <a:schemeClr val="accent1"/>
                </a:solidFill>
                <a:latin typeface="Calibri"/>
                <a:cs typeface="Calibri"/>
              </a:rPr>
              <a:t>Stagnatie vervolgopleiding</a:t>
            </a:r>
            <a:endParaRPr lang="nl-NL" sz="2000">
              <a:solidFill>
                <a:schemeClr val="accent1"/>
              </a:solidFill>
            </a:endParaRPr>
          </a:p>
          <a:p>
            <a:pPr marL="0" indent="0">
              <a:buNone/>
            </a:pPr>
            <a:r>
              <a:rPr lang="nl-NL" sz="2000">
                <a:solidFill>
                  <a:schemeClr val="accent1"/>
                </a:solidFill>
                <a:latin typeface="Calibri"/>
                <a:cs typeface="Calibri"/>
              </a:rPr>
              <a:t>doorstroom niveau 2 naar 3, mbo naar hbo, etc.</a:t>
            </a:r>
            <a:endParaRPr lang="nl-NL" sz="2000" err="1">
              <a:solidFill>
                <a:schemeClr val="accent1"/>
              </a:solidFill>
            </a:endParaRPr>
          </a:p>
          <a:p>
            <a:endParaRPr lang="nl-NL" sz="2000">
              <a:solidFill>
                <a:schemeClr val="accent1"/>
              </a:solidFill>
            </a:endParaRPr>
          </a:p>
          <a:p>
            <a:endParaRPr lang="nl-NL">
              <a:solidFill>
                <a:schemeClr val="accent1"/>
              </a:solidFill>
            </a:endParaRPr>
          </a:p>
          <a:p>
            <a:endParaRPr lang="nl-NL">
              <a:solidFill>
                <a:schemeClr val="accent1"/>
              </a:solidFill>
            </a:endParaRPr>
          </a:p>
          <a:p>
            <a:pPr marL="0" indent="0">
              <a:buNone/>
            </a:pPr>
            <a:endParaRPr lang="nl-NL" i="1">
              <a:solidFill>
                <a:schemeClr val="accent1"/>
              </a:solidFill>
            </a:endParaRPr>
          </a:p>
        </p:txBody>
      </p:sp>
    </p:spTree>
    <p:extLst>
      <p:ext uri="{BB962C8B-B14F-4D97-AF65-F5344CB8AC3E}">
        <p14:creationId xmlns:p14="http://schemas.microsoft.com/office/powerpoint/2010/main" val="12991806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6">
            <a:extLst>
              <a:ext uri="{FF2B5EF4-FFF2-40B4-BE49-F238E27FC236}">
                <a16:creationId xmlns:a16="http://schemas.microsoft.com/office/drawing/2014/main" id="{F9FA7439-CAF9-4701-9BBC-859037CA0DA2}"/>
              </a:ext>
            </a:extLst>
          </p:cNvPr>
          <p:cNvPicPr>
            <a:picLocks noChangeAspect="1"/>
          </p:cNvPicPr>
          <p:nvPr/>
        </p:nvPicPr>
        <p:blipFill>
          <a:blip r:embed="rId2"/>
          <a:stretch>
            <a:fillRect/>
          </a:stretch>
        </p:blipFill>
        <p:spPr>
          <a:xfrm>
            <a:off x="6255220" y="6272792"/>
            <a:ext cx="952500" cy="571500"/>
          </a:xfrm>
          <a:prstGeom prst="rect">
            <a:avLst/>
          </a:prstGeom>
        </p:spPr>
      </p:pic>
      <p:pic>
        <p:nvPicPr>
          <p:cNvPr id="10" name="Afbeelding 10">
            <a:extLst>
              <a:ext uri="{FF2B5EF4-FFF2-40B4-BE49-F238E27FC236}">
                <a16:creationId xmlns:a16="http://schemas.microsoft.com/office/drawing/2014/main" id="{4425E7B2-54B1-404B-888D-E9F70AF11503}"/>
              </a:ext>
            </a:extLst>
          </p:cNvPr>
          <p:cNvPicPr>
            <a:picLocks noChangeAspect="1"/>
          </p:cNvPicPr>
          <p:nvPr/>
        </p:nvPicPr>
        <p:blipFill rotWithShape="1">
          <a:blip r:embed="rId3"/>
          <a:srcRect l="26027" t="303" r="27397" b="6511"/>
          <a:stretch/>
        </p:blipFill>
        <p:spPr>
          <a:xfrm>
            <a:off x="2871418" y="6251995"/>
            <a:ext cx="481609" cy="606476"/>
          </a:xfrm>
          <a:prstGeom prst="rect">
            <a:avLst/>
          </a:prstGeom>
        </p:spPr>
      </p:pic>
      <p:pic>
        <p:nvPicPr>
          <p:cNvPr id="9" name="Afbeelding 9">
            <a:extLst>
              <a:ext uri="{FF2B5EF4-FFF2-40B4-BE49-F238E27FC236}">
                <a16:creationId xmlns:a16="http://schemas.microsoft.com/office/drawing/2014/main" id="{262C33BE-327C-4D47-8C3A-523DCA4082AC}"/>
              </a:ext>
            </a:extLst>
          </p:cNvPr>
          <p:cNvPicPr>
            <a:picLocks noChangeAspect="1"/>
          </p:cNvPicPr>
          <p:nvPr/>
        </p:nvPicPr>
        <p:blipFill rotWithShape="1">
          <a:blip r:embed="rId4"/>
          <a:srcRect l="26357" t="282" r="26357" b="14599"/>
          <a:stretch/>
        </p:blipFill>
        <p:spPr>
          <a:xfrm>
            <a:off x="1159026" y="6300422"/>
            <a:ext cx="515371" cy="509252"/>
          </a:xfrm>
          <a:prstGeom prst="rect">
            <a:avLst/>
          </a:prstGeom>
        </p:spPr>
      </p:pic>
      <p:pic>
        <p:nvPicPr>
          <p:cNvPr id="6" name="Afbeelding 32" descr="Afbeelding met tekst, plaats&#10;&#10;Automatisch gegenereerde beschrijving">
            <a:extLst>
              <a:ext uri="{FF2B5EF4-FFF2-40B4-BE49-F238E27FC236}">
                <a16:creationId xmlns:a16="http://schemas.microsoft.com/office/drawing/2014/main" id="{C77FD65D-65C4-404B-9D26-6F372361D0E2}"/>
              </a:ext>
            </a:extLst>
          </p:cNvPr>
          <p:cNvPicPr>
            <a:picLocks noChangeAspect="1"/>
          </p:cNvPicPr>
          <p:nvPr/>
        </p:nvPicPr>
        <p:blipFill rotWithShape="1">
          <a:blip r:embed="rId5"/>
          <a:srcRect r="-288" b="21345"/>
          <a:stretch/>
        </p:blipFill>
        <p:spPr>
          <a:xfrm>
            <a:off x="3501475" y="1972709"/>
            <a:ext cx="2977192" cy="2289635"/>
          </a:xfrm>
          <a:prstGeom prst="rect">
            <a:avLst/>
          </a:prstGeom>
        </p:spPr>
      </p:pic>
      <p:sp>
        <p:nvSpPr>
          <p:cNvPr id="2" name="Titel 1">
            <a:extLst>
              <a:ext uri="{FF2B5EF4-FFF2-40B4-BE49-F238E27FC236}">
                <a16:creationId xmlns:a16="http://schemas.microsoft.com/office/drawing/2014/main" id="{C45F08A9-3CE9-4C3E-AD46-02A119E4DF02}"/>
              </a:ext>
            </a:extLst>
          </p:cNvPr>
          <p:cNvSpPr>
            <a:spLocks noGrp="1"/>
          </p:cNvSpPr>
          <p:nvPr>
            <p:ph type="title"/>
          </p:nvPr>
        </p:nvSpPr>
        <p:spPr>
          <a:xfrm>
            <a:off x="787869" y="1344352"/>
            <a:ext cx="7327900" cy="900000"/>
          </a:xfrm>
        </p:spPr>
        <p:txBody>
          <a:bodyPr/>
          <a:lstStyle/>
          <a:p>
            <a:r>
              <a:rPr lang="nl-NL">
                <a:latin typeface="Calibri"/>
                <a:cs typeface="Calibri"/>
              </a:rPr>
              <a:t>Toeleiding arbeidsmarkt</a:t>
            </a:r>
            <a:endParaRPr lang="nl-NL"/>
          </a:p>
        </p:txBody>
      </p:sp>
      <p:sp>
        <p:nvSpPr>
          <p:cNvPr id="3" name="Tijdelijke aanduiding voor inhoud 2">
            <a:extLst>
              <a:ext uri="{FF2B5EF4-FFF2-40B4-BE49-F238E27FC236}">
                <a16:creationId xmlns:a16="http://schemas.microsoft.com/office/drawing/2014/main" id="{3768187B-8468-4F6E-B38B-29B526A802AE}"/>
              </a:ext>
            </a:extLst>
          </p:cNvPr>
          <p:cNvSpPr>
            <a:spLocks noGrp="1"/>
          </p:cNvSpPr>
          <p:nvPr>
            <p:ph idx="1"/>
          </p:nvPr>
        </p:nvSpPr>
        <p:spPr>
          <a:xfrm>
            <a:off x="3715516" y="2073034"/>
            <a:ext cx="2458991" cy="4487985"/>
          </a:xfrm>
        </p:spPr>
        <p:txBody>
          <a:bodyPr vert="horz" lIns="0" tIns="0" rIns="0" bIns="0" rtlCol="0" anchor="t">
            <a:noAutofit/>
          </a:bodyPr>
          <a:lstStyle/>
          <a:p>
            <a:pPr marL="0" indent="0" algn="ctr">
              <a:spcBef>
                <a:spcPts val="0"/>
              </a:spcBef>
              <a:buNone/>
            </a:pPr>
            <a:endParaRPr lang="nl-NL" sz="1800" b="1" dirty="0">
              <a:solidFill>
                <a:schemeClr val="accent2"/>
              </a:solidFill>
              <a:latin typeface="Open Sans"/>
              <a:ea typeface="Open Sans"/>
              <a:cs typeface="Open Sans"/>
            </a:endParaRPr>
          </a:p>
          <a:p>
            <a:pPr marL="0" indent="0" algn="ctr">
              <a:spcBef>
                <a:spcPts val="0"/>
              </a:spcBef>
              <a:buNone/>
            </a:pPr>
            <a:r>
              <a:rPr lang="nl-NL" sz="1800" b="1" dirty="0">
                <a:solidFill>
                  <a:schemeClr val="accent2"/>
                </a:solidFill>
                <a:latin typeface="Open Sans"/>
                <a:ea typeface="Open Sans"/>
                <a:cs typeface="Open Sans"/>
              </a:rPr>
              <a:t>Loopbaancoaches</a:t>
            </a:r>
            <a:endParaRPr lang="nl-NL" sz="1800" i="1" dirty="0">
              <a:solidFill>
                <a:schemeClr val="accent2"/>
              </a:solidFill>
            </a:endParaRPr>
          </a:p>
          <a:p>
            <a:pPr marL="0" indent="0">
              <a:spcBef>
                <a:spcPts val="0"/>
              </a:spcBef>
              <a:buNone/>
            </a:pPr>
            <a:endParaRPr lang="nl-NL" sz="1600" dirty="0"/>
          </a:p>
          <a:p>
            <a:pPr>
              <a:spcBef>
                <a:spcPts val="0"/>
              </a:spcBef>
            </a:pPr>
            <a:endParaRPr lang="nl-NL" sz="1600" dirty="0"/>
          </a:p>
          <a:p>
            <a:pPr>
              <a:spcBef>
                <a:spcPts val="0"/>
              </a:spcBef>
            </a:pPr>
            <a:endParaRPr lang="nl-NL" sz="1600" dirty="0"/>
          </a:p>
          <a:p>
            <a:pPr>
              <a:spcBef>
                <a:spcPts val="0"/>
              </a:spcBef>
            </a:pPr>
            <a:endParaRPr lang="nl-NL" sz="1600" dirty="0"/>
          </a:p>
          <a:p>
            <a:pPr>
              <a:spcBef>
                <a:spcPts val="0"/>
              </a:spcBef>
            </a:pPr>
            <a:endParaRPr lang="nl-NL" sz="1600" dirty="0"/>
          </a:p>
          <a:p>
            <a:pPr>
              <a:spcBef>
                <a:spcPts val="0"/>
              </a:spcBef>
            </a:pPr>
            <a:endParaRPr lang="nl-NL" sz="1600" dirty="0"/>
          </a:p>
          <a:p>
            <a:pPr marL="0" indent="0" algn="ctr">
              <a:spcBef>
                <a:spcPts val="0"/>
              </a:spcBef>
              <a:buNone/>
            </a:pPr>
            <a:endParaRPr lang="nl-NL" sz="1600" b="1" i="1" dirty="0">
              <a:latin typeface="Open Sans"/>
              <a:ea typeface="Open Sans"/>
              <a:cs typeface="Open Sans"/>
            </a:endParaRPr>
          </a:p>
          <a:p>
            <a:pPr marL="0" indent="0" algn="ctr">
              <a:spcBef>
                <a:spcPts val="0"/>
              </a:spcBef>
              <a:buNone/>
            </a:pPr>
            <a:r>
              <a:rPr lang="nl-NL" sz="1400" b="1" i="1">
                <a:solidFill>
                  <a:schemeClr val="accent2"/>
                </a:solidFill>
                <a:latin typeface="Open Sans"/>
                <a:ea typeface="Open Sans"/>
                <a:cs typeface="Open Sans"/>
              </a:rPr>
              <a:t>Pluspunt Twente:</a:t>
            </a:r>
            <a:endParaRPr lang="en-US" sz="1400" b="1" dirty="0">
              <a:solidFill>
                <a:schemeClr val="accent2"/>
              </a:solidFill>
            </a:endParaRPr>
          </a:p>
          <a:p>
            <a:pPr marL="0" indent="0" algn="ctr">
              <a:spcBef>
                <a:spcPts val="0"/>
              </a:spcBef>
              <a:buNone/>
            </a:pPr>
            <a:r>
              <a:rPr lang="nl-NL" sz="1400" i="1" dirty="0">
                <a:solidFill>
                  <a:schemeClr val="accent2"/>
                </a:solidFill>
                <a:latin typeface="Open Sans"/>
                <a:ea typeface="Open Sans"/>
                <a:cs typeface="Open Sans"/>
              </a:rPr>
              <a:t>Gemeenten</a:t>
            </a:r>
            <a:endParaRPr lang="en-US" sz="1400" dirty="0">
              <a:solidFill>
                <a:schemeClr val="accent2"/>
              </a:solidFill>
            </a:endParaRPr>
          </a:p>
          <a:p>
            <a:pPr marL="0" indent="0" algn="ctr">
              <a:spcBef>
                <a:spcPts val="0"/>
              </a:spcBef>
              <a:buNone/>
            </a:pPr>
            <a:r>
              <a:rPr lang="nl-NL" sz="1400" i="1" dirty="0">
                <a:solidFill>
                  <a:schemeClr val="accent2"/>
                </a:solidFill>
                <a:latin typeface="Open Sans"/>
                <a:ea typeface="Open Sans"/>
                <a:cs typeface="Open Sans"/>
              </a:rPr>
              <a:t>UWV</a:t>
            </a:r>
            <a:endParaRPr lang="nl-NL" sz="1400" dirty="0">
              <a:solidFill>
                <a:schemeClr val="accent2"/>
              </a:solidFill>
            </a:endParaRPr>
          </a:p>
          <a:p>
            <a:pPr marL="0" indent="0" algn="ctr">
              <a:spcBef>
                <a:spcPts val="0"/>
              </a:spcBef>
              <a:buNone/>
            </a:pPr>
            <a:r>
              <a:rPr lang="nl-NL" sz="1400" i="1" dirty="0">
                <a:solidFill>
                  <a:schemeClr val="accent2"/>
                </a:solidFill>
                <a:latin typeface="Open Sans"/>
                <a:ea typeface="Open Sans"/>
                <a:cs typeface="Open Sans"/>
              </a:rPr>
              <a:t>Leerwerkloket</a:t>
            </a:r>
            <a:endParaRPr lang="en-US" sz="1400" dirty="0">
              <a:solidFill>
                <a:schemeClr val="accent2"/>
              </a:solidFill>
            </a:endParaRPr>
          </a:p>
          <a:p>
            <a:pPr marL="0" indent="0" algn="ctr">
              <a:spcBef>
                <a:spcPts val="0"/>
              </a:spcBef>
              <a:buNone/>
            </a:pPr>
            <a:r>
              <a:rPr lang="nl-NL" sz="1400" i="1" dirty="0">
                <a:solidFill>
                  <a:schemeClr val="accent2"/>
                </a:solidFill>
                <a:latin typeface="Open Sans"/>
                <a:ea typeface="Open Sans"/>
                <a:cs typeface="Open Sans"/>
              </a:rPr>
              <a:t>Werkplein Twente</a:t>
            </a:r>
            <a:endParaRPr lang="en-US" sz="1400" dirty="0">
              <a:solidFill>
                <a:schemeClr val="accent2"/>
              </a:solidFill>
            </a:endParaRPr>
          </a:p>
          <a:p>
            <a:pPr marL="0" indent="0" algn="ctr">
              <a:spcBef>
                <a:spcPts val="0"/>
              </a:spcBef>
              <a:buNone/>
            </a:pPr>
            <a:r>
              <a:rPr lang="nl-NL" sz="1400" i="1" dirty="0" err="1">
                <a:solidFill>
                  <a:schemeClr val="accent2"/>
                </a:solidFill>
                <a:latin typeface="Open Sans"/>
                <a:ea typeface="Open Sans"/>
                <a:cs typeface="Open Sans"/>
              </a:rPr>
              <a:t>Endoor</a:t>
            </a:r>
            <a:endParaRPr lang="en-US" sz="1400" dirty="0">
              <a:solidFill>
                <a:schemeClr val="accent2"/>
              </a:solidFill>
            </a:endParaRPr>
          </a:p>
          <a:p>
            <a:pPr marL="0" indent="0" algn="ctr">
              <a:spcBef>
                <a:spcPts val="0"/>
              </a:spcBef>
              <a:buNone/>
            </a:pPr>
            <a:r>
              <a:rPr lang="nl-NL" sz="1400" i="1" dirty="0">
                <a:solidFill>
                  <a:schemeClr val="accent2"/>
                </a:solidFill>
                <a:latin typeface="Open Sans"/>
                <a:ea typeface="Open Sans"/>
                <a:cs typeface="Open Sans"/>
              </a:rPr>
              <a:t>SBB</a:t>
            </a:r>
            <a:endParaRPr lang="en-US" sz="1400" dirty="0">
              <a:solidFill>
                <a:schemeClr val="accent2"/>
              </a:solidFill>
            </a:endParaRPr>
          </a:p>
          <a:p>
            <a:endParaRPr lang="nl-NL" sz="1600" dirty="0"/>
          </a:p>
        </p:txBody>
      </p:sp>
      <p:sp>
        <p:nvSpPr>
          <p:cNvPr id="7" name="Tekstvak 6">
            <a:extLst>
              <a:ext uri="{FF2B5EF4-FFF2-40B4-BE49-F238E27FC236}">
                <a16:creationId xmlns:a16="http://schemas.microsoft.com/office/drawing/2014/main" id="{7654E615-6254-4E3B-87D5-52B89BE37014}"/>
              </a:ext>
            </a:extLst>
          </p:cNvPr>
          <p:cNvSpPr txBox="1"/>
          <p:nvPr/>
        </p:nvSpPr>
        <p:spPr>
          <a:xfrm>
            <a:off x="885154" y="3258707"/>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b="1">
                <a:solidFill>
                  <a:srgbClr val="E3001A"/>
                </a:solidFill>
                <a:cs typeface="Segoe UI"/>
              </a:rPr>
              <a:t>ROC van Twente</a:t>
            </a:r>
            <a:r>
              <a:rPr lang="nl-NL">
                <a:cs typeface="Segoe UI"/>
              </a:rPr>
              <a:t>​</a:t>
            </a:r>
          </a:p>
          <a:p>
            <a:pPr algn="r"/>
            <a:r>
              <a:rPr lang="nl-NL">
                <a:cs typeface="Segoe UI"/>
              </a:rPr>
              <a:t>​</a:t>
            </a:r>
            <a:endParaRPr lang="en-US">
              <a:solidFill>
                <a:schemeClr val="accent2"/>
              </a:solidFill>
              <a:cs typeface="Segoe UI"/>
            </a:endParaRPr>
          </a:p>
          <a:p>
            <a:pPr algn="r"/>
            <a:endParaRPr lang="nl-NL" i="1">
              <a:solidFill>
                <a:schemeClr val="accent2"/>
              </a:solidFill>
              <a:cs typeface="Segoe UI"/>
            </a:endParaRPr>
          </a:p>
          <a:p>
            <a:pPr algn="r"/>
            <a:endParaRPr lang="nl-NL" i="1">
              <a:solidFill>
                <a:schemeClr val="accent2"/>
              </a:solidFill>
              <a:cs typeface="Segoe UI"/>
            </a:endParaRPr>
          </a:p>
          <a:p>
            <a:pPr algn="r"/>
            <a:r>
              <a:rPr lang="nl-NL" sz="1600" i="1">
                <a:solidFill>
                  <a:schemeClr val="accent2"/>
                </a:solidFill>
                <a:cs typeface="Segoe UI"/>
              </a:rPr>
              <a:t>Studenten</a:t>
            </a:r>
            <a:r>
              <a:rPr lang="en-US" sz="1600">
                <a:solidFill>
                  <a:schemeClr val="accent2"/>
                </a:solidFill>
                <a:cs typeface="Segoe UI"/>
              </a:rPr>
              <a:t>​</a:t>
            </a:r>
            <a:endParaRPr lang="en-US" sz="1600">
              <a:solidFill>
                <a:schemeClr val="accent2"/>
              </a:solidFill>
              <a:ea typeface="Open Sans"/>
              <a:cs typeface="Segoe UI"/>
            </a:endParaRPr>
          </a:p>
          <a:p>
            <a:pPr algn="r"/>
            <a:r>
              <a:rPr lang="nl-NL" sz="1600" i="1" err="1">
                <a:solidFill>
                  <a:schemeClr val="accent2"/>
                </a:solidFill>
                <a:cs typeface="Segoe UI"/>
              </a:rPr>
              <a:t>SLB'ers</a:t>
            </a:r>
            <a:r>
              <a:rPr lang="nl-NL" sz="1600">
                <a:solidFill>
                  <a:schemeClr val="accent2"/>
                </a:solidFill>
                <a:cs typeface="Segoe UI"/>
              </a:rPr>
              <a:t>​</a:t>
            </a:r>
            <a:endParaRPr lang="nl-NL" sz="1600">
              <a:solidFill>
                <a:schemeClr val="accent2"/>
              </a:solidFill>
              <a:ea typeface="Open Sans"/>
              <a:cs typeface="Segoe UI"/>
            </a:endParaRPr>
          </a:p>
          <a:p>
            <a:pPr algn="r"/>
            <a:r>
              <a:rPr lang="nl-NL" sz="1600" i="1">
                <a:solidFill>
                  <a:schemeClr val="accent2"/>
                </a:solidFill>
                <a:cs typeface="Segoe UI"/>
              </a:rPr>
              <a:t>2e lijn</a:t>
            </a:r>
            <a:endParaRPr lang="nl-NL" sz="1600" i="1">
              <a:solidFill>
                <a:schemeClr val="accent2"/>
              </a:solidFill>
              <a:ea typeface="Open Sans"/>
              <a:cs typeface="Segoe UI"/>
            </a:endParaRPr>
          </a:p>
        </p:txBody>
      </p:sp>
      <p:sp>
        <p:nvSpPr>
          <p:cNvPr id="8" name="Tekstvak 7">
            <a:extLst>
              <a:ext uri="{FF2B5EF4-FFF2-40B4-BE49-F238E27FC236}">
                <a16:creationId xmlns:a16="http://schemas.microsoft.com/office/drawing/2014/main" id="{871510D9-0D60-4AE2-B98A-AA56C17CB207}"/>
              </a:ext>
            </a:extLst>
          </p:cNvPr>
          <p:cNvSpPr txBox="1"/>
          <p:nvPr/>
        </p:nvSpPr>
        <p:spPr>
          <a:xfrm>
            <a:off x="6316131" y="319159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E3001A"/>
                </a:solidFill>
                <a:cs typeface="Segoe UI"/>
              </a:rPr>
              <a:t>Arbeidsmarkt</a:t>
            </a:r>
            <a:r>
              <a:rPr lang="en-US">
                <a:cs typeface="Segoe UI"/>
              </a:rPr>
              <a:t>​</a:t>
            </a:r>
          </a:p>
          <a:p>
            <a:r>
              <a:rPr lang="nl-NL">
                <a:cs typeface="Segoe UI"/>
              </a:rPr>
              <a:t>​</a:t>
            </a:r>
          </a:p>
        </p:txBody>
      </p:sp>
      <p:pic>
        <p:nvPicPr>
          <p:cNvPr id="4" name="Afbeelding 4">
            <a:extLst>
              <a:ext uri="{FF2B5EF4-FFF2-40B4-BE49-F238E27FC236}">
                <a16:creationId xmlns:a16="http://schemas.microsoft.com/office/drawing/2014/main" id="{76E4847F-06D2-4FC5-96DF-8E488D39286F}"/>
              </a:ext>
            </a:extLst>
          </p:cNvPr>
          <p:cNvPicPr>
            <a:picLocks noChangeAspect="1"/>
          </p:cNvPicPr>
          <p:nvPr/>
        </p:nvPicPr>
        <p:blipFill>
          <a:blip r:embed="rId6"/>
          <a:stretch>
            <a:fillRect/>
          </a:stretch>
        </p:blipFill>
        <p:spPr>
          <a:xfrm>
            <a:off x="3375" y="6339696"/>
            <a:ext cx="1148907" cy="471435"/>
          </a:xfrm>
          <a:prstGeom prst="rect">
            <a:avLst/>
          </a:prstGeom>
        </p:spPr>
      </p:pic>
      <p:pic>
        <p:nvPicPr>
          <p:cNvPr id="11" name="Afbeelding 11" descr="Afbeelding met tekst&#10;&#10;Automatisch gegenereerde beschrijving">
            <a:extLst>
              <a:ext uri="{FF2B5EF4-FFF2-40B4-BE49-F238E27FC236}">
                <a16:creationId xmlns:a16="http://schemas.microsoft.com/office/drawing/2014/main" id="{7AE96550-99DC-4A6A-B76E-FA543B78DA04}"/>
              </a:ext>
            </a:extLst>
          </p:cNvPr>
          <p:cNvPicPr>
            <a:picLocks noChangeAspect="1"/>
          </p:cNvPicPr>
          <p:nvPr/>
        </p:nvPicPr>
        <p:blipFill>
          <a:blip r:embed="rId7"/>
          <a:stretch>
            <a:fillRect/>
          </a:stretch>
        </p:blipFill>
        <p:spPr>
          <a:xfrm>
            <a:off x="7645534" y="6304231"/>
            <a:ext cx="1495425" cy="390525"/>
          </a:xfrm>
          <a:prstGeom prst="rect">
            <a:avLst/>
          </a:prstGeom>
        </p:spPr>
      </p:pic>
      <p:pic>
        <p:nvPicPr>
          <p:cNvPr id="15" name="Afbeelding 15">
            <a:extLst>
              <a:ext uri="{FF2B5EF4-FFF2-40B4-BE49-F238E27FC236}">
                <a16:creationId xmlns:a16="http://schemas.microsoft.com/office/drawing/2014/main" id="{51C90509-131A-4FFE-B94D-E963A779FA2D}"/>
              </a:ext>
            </a:extLst>
          </p:cNvPr>
          <p:cNvPicPr>
            <a:picLocks noChangeAspect="1"/>
          </p:cNvPicPr>
          <p:nvPr/>
        </p:nvPicPr>
        <p:blipFill rotWithShape="1">
          <a:blip r:embed="rId8"/>
          <a:srcRect l="22680" t="-1269" r="22934" b="14069"/>
          <a:stretch/>
        </p:blipFill>
        <p:spPr>
          <a:xfrm>
            <a:off x="5958783" y="6304742"/>
            <a:ext cx="443085" cy="495246"/>
          </a:xfrm>
          <a:prstGeom prst="rect">
            <a:avLst/>
          </a:prstGeom>
        </p:spPr>
      </p:pic>
      <p:pic>
        <p:nvPicPr>
          <p:cNvPr id="19" name="Afbeelding 19">
            <a:extLst>
              <a:ext uri="{FF2B5EF4-FFF2-40B4-BE49-F238E27FC236}">
                <a16:creationId xmlns:a16="http://schemas.microsoft.com/office/drawing/2014/main" id="{A871971B-611A-4651-8512-41148AFA577A}"/>
              </a:ext>
            </a:extLst>
          </p:cNvPr>
          <p:cNvPicPr>
            <a:picLocks noChangeAspect="1"/>
          </p:cNvPicPr>
          <p:nvPr/>
        </p:nvPicPr>
        <p:blipFill rotWithShape="1">
          <a:blip r:embed="rId9"/>
          <a:srcRect l="24308" t="22689" r="21846" b="25153"/>
          <a:stretch/>
        </p:blipFill>
        <p:spPr>
          <a:xfrm>
            <a:off x="7072260" y="6300124"/>
            <a:ext cx="515475" cy="519777"/>
          </a:xfrm>
          <a:prstGeom prst="rect">
            <a:avLst/>
          </a:prstGeom>
        </p:spPr>
      </p:pic>
      <p:pic>
        <p:nvPicPr>
          <p:cNvPr id="20" name="Afbeelding 20">
            <a:extLst>
              <a:ext uri="{FF2B5EF4-FFF2-40B4-BE49-F238E27FC236}">
                <a16:creationId xmlns:a16="http://schemas.microsoft.com/office/drawing/2014/main" id="{341025FE-C5CE-4F13-960A-E2D12111C3D3}"/>
              </a:ext>
            </a:extLst>
          </p:cNvPr>
          <p:cNvPicPr>
            <a:picLocks noChangeAspect="1"/>
          </p:cNvPicPr>
          <p:nvPr/>
        </p:nvPicPr>
        <p:blipFill>
          <a:blip r:embed="rId10"/>
          <a:stretch>
            <a:fillRect/>
          </a:stretch>
        </p:blipFill>
        <p:spPr>
          <a:xfrm>
            <a:off x="4862179" y="6302948"/>
            <a:ext cx="1005504" cy="494317"/>
          </a:xfrm>
          <a:prstGeom prst="rect">
            <a:avLst/>
          </a:prstGeom>
        </p:spPr>
      </p:pic>
      <p:pic>
        <p:nvPicPr>
          <p:cNvPr id="21" name="Afbeelding 21">
            <a:extLst>
              <a:ext uri="{FF2B5EF4-FFF2-40B4-BE49-F238E27FC236}">
                <a16:creationId xmlns:a16="http://schemas.microsoft.com/office/drawing/2014/main" id="{BD7F8F52-16EA-44DE-9FE4-54DEE2439360}"/>
              </a:ext>
            </a:extLst>
          </p:cNvPr>
          <p:cNvPicPr>
            <a:picLocks noChangeAspect="1"/>
          </p:cNvPicPr>
          <p:nvPr/>
        </p:nvPicPr>
        <p:blipFill rotWithShape="1">
          <a:blip r:embed="rId11"/>
          <a:srcRect t="29006" r="309" b="31987"/>
          <a:stretch/>
        </p:blipFill>
        <p:spPr>
          <a:xfrm>
            <a:off x="1742162" y="6414541"/>
            <a:ext cx="961152" cy="387759"/>
          </a:xfrm>
          <a:prstGeom prst="rect">
            <a:avLst/>
          </a:prstGeom>
        </p:spPr>
      </p:pic>
      <p:pic>
        <p:nvPicPr>
          <p:cNvPr id="22" name="Afbeelding 22">
            <a:extLst>
              <a:ext uri="{FF2B5EF4-FFF2-40B4-BE49-F238E27FC236}">
                <a16:creationId xmlns:a16="http://schemas.microsoft.com/office/drawing/2014/main" id="{F49CFC24-DE17-463F-9610-2EA9E72FE694}"/>
              </a:ext>
            </a:extLst>
          </p:cNvPr>
          <p:cNvPicPr>
            <a:picLocks noChangeAspect="1"/>
          </p:cNvPicPr>
          <p:nvPr/>
        </p:nvPicPr>
        <p:blipFill rotWithShape="1">
          <a:blip r:embed="rId12"/>
          <a:srcRect l="-1242" t="32249" r="-5761" b="23793"/>
          <a:stretch/>
        </p:blipFill>
        <p:spPr>
          <a:xfrm>
            <a:off x="3400495" y="6432843"/>
            <a:ext cx="1460066" cy="378022"/>
          </a:xfrm>
          <a:prstGeom prst="rect">
            <a:avLst/>
          </a:prstGeom>
        </p:spPr>
      </p:pic>
      <p:sp>
        <p:nvSpPr>
          <p:cNvPr id="23" name="Tekstvak 22">
            <a:extLst>
              <a:ext uri="{FF2B5EF4-FFF2-40B4-BE49-F238E27FC236}">
                <a16:creationId xmlns:a16="http://schemas.microsoft.com/office/drawing/2014/main" id="{AA648E25-EC21-493D-A654-4F5B44DCBF0E}"/>
              </a:ext>
            </a:extLst>
          </p:cNvPr>
          <p:cNvSpPr txBox="1"/>
          <p:nvPr/>
        </p:nvSpPr>
        <p:spPr>
          <a:xfrm>
            <a:off x="3040127" y="541891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595A63"/>
                </a:solidFill>
                <a:latin typeface="Manrope"/>
              </a:rPr>
              <a:t>        </a:t>
            </a:r>
            <a:endParaRPr lang="en-US"/>
          </a:p>
        </p:txBody>
      </p:sp>
    </p:spTree>
    <p:extLst>
      <p:ext uri="{BB962C8B-B14F-4D97-AF65-F5344CB8AC3E}">
        <p14:creationId xmlns:p14="http://schemas.microsoft.com/office/powerpoint/2010/main" val="22928342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Calibri"/>
                <a:cs typeface="Calibri"/>
              </a:rPr>
              <a:t>Aanpak</a:t>
            </a:r>
            <a:endParaRPr lang="nl-NL"/>
          </a:p>
        </p:txBody>
      </p:sp>
      <p:sp>
        <p:nvSpPr>
          <p:cNvPr id="3" name="Tijdelijke aanduiding voor inhoud 2"/>
          <p:cNvSpPr>
            <a:spLocks noGrp="1"/>
          </p:cNvSpPr>
          <p:nvPr>
            <p:ph idx="1"/>
          </p:nvPr>
        </p:nvSpPr>
        <p:spPr>
          <a:xfrm>
            <a:off x="277402" y="2221841"/>
            <a:ext cx="8961203" cy="1742243"/>
          </a:xfrm>
        </p:spPr>
        <p:txBody>
          <a:bodyPr vert="horz" lIns="0" tIns="0" rIns="0" bIns="0" rtlCol="0" anchor="t">
            <a:noAutofit/>
          </a:bodyPr>
          <a:lstStyle/>
          <a:p>
            <a:r>
              <a:rPr lang="nl-NL" sz="2000" dirty="0">
                <a:latin typeface="Calibri"/>
                <a:cs typeface="Calibri"/>
              </a:rPr>
              <a:t>Student en </a:t>
            </a:r>
            <a:r>
              <a:rPr lang="nl-NL" sz="2000" dirty="0" err="1">
                <a:latin typeface="Calibri"/>
                <a:cs typeface="Calibri"/>
              </a:rPr>
              <a:t>SLB'er</a:t>
            </a:r>
            <a:r>
              <a:rPr lang="nl-NL" sz="2000" dirty="0">
                <a:latin typeface="Calibri"/>
                <a:cs typeface="Calibri"/>
              </a:rPr>
              <a:t> in de regie</a:t>
            </a:r>
          </a:p>
          <a:p>
            <a:pPr marL="0" indent="0">
              <a:buNone/>
            </a:pPr>
            <a:endParaRPr lang="nl-NL" sz="2000" dirty="0">
              <a:latin typeface="Calibri"/>
              <a:cs typeface="Calibri"/>
            </a:endParaRPr>
          </a:p>
          <a:p>
            <a:r>
              <a:rPr lang="nl-NL" sz="2000" dirty="0">
                <a:latin typeface="Calibri"/>
                <a:cs typeface="Calibri"/>
              </a:rPr>
              <a:t>Loopbaancoach werkt in het verlengde van SLB en LOB</a:t>
            </a:r>
          </a:p>
          <a:p>
            <a:pPr marL="0" indent="0">
              <a:buNone/>
            </a:pPr>
            <a:endParaRPr lang="nl-NL" sz="2000" dirty="0">
              <a:latin typeface="Calibri"/>
              <a:cs typeface="Calibri"/>
            </a:endParaRPr>
          </a:p>
          <a:p>
            <a:r>
              <a:rPr lang="nl-NL" sz="2000" dirty="0">
                <a:latin typeface="Calibri"/>
                <a:cs typeface="Calibri"/>
              </a:rPr>
              <a:t>Leefgebieden in kaart brengen (mogelijke risico’s voor succesvolle doorstroom)</a:t>
            </a:r>
          </a:p>
          <a:p>
            <a:pPr marL="0" indent="0">
              <a:buNone/>
            </a:pPr>
            <a:endParaRPr lang="nl-NL" sz="2000" dirty="0">
              <a:cs typeface="Calibri"/>
            </a:endParaRPr>
          </a:p>
          <a:p>
            <a:r>
              <a:rPr lang="nl-NL" sz="2000" dirty="0">
                <a:latin typeface="Calibri"/>
                <a:cs typeface="Calibri"/>
              </a:rPr>
              <a:t>Extra begeleiding inzetten</a:t>
            </a:r>
          </a:p>
          <a:p>
            <a:pPr marL="0" indent="0">
              <a:buNone/>
            </a:pPr>
            <a:endParaRPr lang="nl-NL" sz="2000" dirty="0">
              <a:latin typeface="Calibri"/>
              <a:cs typeface="Calibri"/>
            </a:endParaRPr>
          </a:p>
          <a:p>
            <a:pPr marL="0" indent="0">
              <a:buNone/>
            </a:pPr>
            <a:endParaRPr lang="nl-NL" sz="2000" dirty="0">
              <a:latin typeface="Calibri"/>
              <a:cs typeface="Calibri"/>
            </a:endParaRPr>
          </a:p>
          <a:p>
            <a:pPr marL="0" indent="0">
              <a:buNone/>
            </a:pPr>
            <a:endParaRPr lang="nl-NL" sz="2000" dirty="0">
              <a:cs typeface="Calibri"/>
            </a:endParaRPr>
          </a:p>
          <a:p>
            <a:endParaRPr lang="nl-NL" dirty="0"/>
          </a:p>
          <a:p>
            <a:pPr marL="0" indent="0">
              <a:buNone/>
            </a:pPr>
            <a:endParaRPr lang="nl-NL" sz="1800" u="sng" dirty="0"/>
          </a:p>
          <a:p>
            <a:pPr marL="0" indent="0">
              <a:buNone/>
            </a:pPr>
            <a:endParaRPr lang="nl-NL" dirty="0"/>
          </a:p>
          <a:p>
            <a:endParaRPr lang="nl-NL" dirty="0"/>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14084417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Calibri"/>
                <a:cs typeface="Calibri"/>
              </a:rPr>
              <a:t>Wat bieden wij aan?</a:t>
            </a:r>
            <a:endParaRPr lang="nl-NL"/>
          </a:p>
        </p:txBody>
      </p:sp>
      <p:sp>
        <p:nvSpPr>
          <p:cNvPr id="3" name="Tijdelijke aanduiding voor inhoud 2"/>
          <p:cNvSpPr>
            <a:spLocks noGrp="1"/>
          </p:cNvSpPr>
          <p:nvPr>
            <p:ph idx="1"/>
          </p:nvPr>
        </p:nvSpPr>
        <p:spPr>
          <a:xfrm>
            <a:off x="938719" y="2127207"/>
            <a:ext cx="8050695" cy="3870300"/>
          </a:xfrm>
        </p:spPr>
        <p:txBody>
          <a:bodyPr vert="horz" lIns="0" tIns="0" rIns="0" bIns="0" rtlCol="0" anchor="t">
            <a:noAutofit/>
          </a:bodyPr>
          <a:lstStyle/>
          <a:p>
            <a:r>
              <a:rPr lang="nl-NL" sz="2000" dirty="0">
                <a:latin typeface="Calibri"/>
                <a:cs typeface="Calibri"/>
              </a:rPr>
              <a:t>Individuele begeleiding </a:t>
            </a:r>
          </a:p>
          <a:p>
            <a:pPr marL="0" indent="0">
              <a:buNone/>
            </a:pPr>
            <a:endParaRPr lang="nl-NL" sz="2000" dirty="0">
              <a:latin typeface="Calibri"/>
              <a:cs typeface="Calibri"/>
            </a:endParaRPr>
          </a:p>
          <a:p>
            <a:r>
              <a:rPr lang="nl-NL" sz="2000" dirty="0">
                <a:latin typeface="Calibri"/>
                <a:cs typeface="Calibri"/>
              </a:rPr>
              <a:t>Workshops/trainingen in groepen</a:t>
            </a:r>
          </a:p>
          <a:p>
            <a:pPr marL="0" indent="0">
              <a:buNone/>
            </a:pPr>
            <a:endParaRPr lang="nl-NL" sz="2000" dirty="0">
              <a:latin typeface="Calibri"/>
              <a:cs typeface="Calibri"/>
            </a:endParaRPr>
          </a:p>
          <a:p>
            <a:r>
              <a:rPr lang="nl-NL" sz="2000" dirty="0">
                <a:latin typeface="Calibri"/>
                <a:cs typeface="Calibri"/>
              </a:rPr>
              <a:t>Samenwerkingsverband met werkgevers, gemeenten, UWV, Werkplein Twente, etc. (Pluspunt Twente)</a:t>
            </a:r>
          </a:p>
          <a:p>
            <a:pPr marL="0" indent="0">
              <a:buNone/>
            </a:pPr>
            <a:endParaRPr lang="nl-NL" sz="2000" dirty="0">
              <a:latin typeface="Calibri"/>
              <a:cs typeface="Calibri"/>
            </a:endParaRPr>
          </a:p>
          <a:p>
            <a:r>
              <a:rPr lang="nl-NL" sz="2000" dirty="0">
                <a:latin typeface="Calibri"/>
                <a:cs typeface="Calibri"/>
              </a:rPr>
              <a:t>Kennis arbeidsmarkt, wet- en regelgeving en Sociaal Domein</a:t>
            </a:r>
          </a:p>
          <a:p>
            <a:pPr marL="0" indent="0">
              <a:buNone/>
            </a:pPr>
            <a:endParaRPr lang="nl-NL" sz="2000" dirty="0"/>
          </a:p>
          <a:p>
            <a:r>
              <a:rPr lang="nl-NL" sz="2000" dirty="0">
                <a:latin typeface="Calibri"/>
                <a:cs typeface="Calibri"/>
              </a:rPr>
              <a:t>Nazorg </a:t>
            </a:r>
            <a:endParaRPr lang="nl-NL" sz="2000" dirty="0"/>
          </a:p>
          <a:p>
            <a:endParaRPr lang="nl-NL" dirty="0"/>
          </a:p>
          <a:p>
            <a:endParaRPr lang="nl-NL" dirty="0"/>
          </a:p>
          <a:p>
            <a:endParaRPr lang="nl-NL" dirty="0"/>
          </a:p>
          <a:p>
            <a:pPr marL="0" indent="0">
              <a:buNone/>
            </a:pPr>
            <a:endParaRPr lang="nl-NL" sz="1800" u="sng" dirty="0"/>
          </a:p>
          <a:p>
            <a:endParaRPr lang="nl-NL" dirty="0"/>
          </a:p>
        </p:txBody>
      </p:sp>
    </p:spTree>
    <p:extLst>
      <p:ext uri="{BB962C8B-B14F-4D97-AF65-F5344CB8AC3E}">
        <p14:creationId xmlns:p14="http://schemas.microsoft.com/office/powerpoint/2010/main" val="6505639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a:latin typeface="Calibri"/>
                <a:cs typeface="Calibri"/>
              </a:rPr>
              <a:t>Workshops/trainingen</a:t>
            </a:r>
            <a:endParaRPr lang="nl-NL"/>
          </a:p>
        </p:txBody>
      </p:sp>
      <p:sp>
        <p:nvSpPr>
          <p:cNvPr id="4" name="Tekstvak 3">
            <a:extLst>
              <a:ext uri="{FF2B5EF4-FFF2-40B4-BE49-F238E27FC236}">
                <a16:creationId xmlns:a16="http://schemas.microsoft.com/office/drawing/2014/main" id="{90629976-87B3-406A-881B-01C0330D0ED6}"/>
              </a:ext>
            </a:extLst>
          </p:cNvPr>
          <p:cNvSpPr txBox="1"/>
          <p:nvPr/>
        </p:nvSpPr>
        <p:spPr>
          <a:xfrm>
            <a:off x="5595730" y="10734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ea typeface="Open Sans"/>
              <a:cs typeface="Open Sans"/>
            </a:endParaRPr>
          </a:p>
        </p:txBody>
      </p:sp>
      <p:sp>
        <p:nvSpPr>
          <p:cNvPr id="2948" name="Tekstvak 2947">
            <a:extLst>
              <a:ext uri="{FF2B5EF4-FFF2-40B4-BE49-F238E27FC236}">
                <a16:creationId xmlns:a16="http://schemas.microsoft.com/office/drawing/2014/main" id="{DA81D133-52D2-4DA0-A068-53FC1C1F1141}"/>
              </a:ext>
            </a:extLst>
          </p:cNvPr>
          <p:cNvSpPr txBox="1"/>
          <p:nvPr/>
        </p:nvSpPr>
        <p:spPr>
          <a:xfrm>
            <a:off x="914401" y="3168796"/>
            <a:ext cx="682007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chemeClr val="tx2"/>
                </a:solidFill>
                <a:latin typeface="Open Sans"/>
                <a:ea typeface="Open Sans"/>
                <a:cs typeface="Arial"/>
              </a:rPr>
              <a:t>Workshops</a:t>
            </a:r>
            <a:r>
              <a:rPr lang="en-US" dirty="0">
                <a:solidFill>
                  <a:schemeClr val="tx2"/>
                </a:solidFill>
                <a:latin typeface="Open Sans"/>
                <a:ea typeface="Open Sans"/>
                <a:cs typeface="Arial"/>
              </a:rPr>
              <a:t>​</a:t>
            </a:r>
            <a:endParaRPr lang="nl-NL" dirty="0">
              <a:solidFill>
                <a:schemeClr val="tx2"/>
              </a:solidFill>
              <a:latin typeface="Open Sans"/>
              <a:ea typeface="Open Sans"/>
              <a:cs typeface="Open Sans"/>
            </a:endParaRPr>
          </a:p>
          <a:p>
            <a:pPr marL="285750" indent="-285750">
              <a:buFont typeface="Arial"/>
              <a:buChar char="•"/>
            </a:pPr>
            <a:r>
              <a:rPr lang="nl-NL" dirty="0">
                <a:solidFill>
                  <a:schemeClr val="tx2"/>
                </a:solidFill>
                <a:latin typeface="Open Sans"/>
                <a:ea typeface="Open Sans"/>
                <a:cs typeface="Arial"/>
              </a:rPr>
              <a:t>Welke baan past bij mij? </a:t>
            </a:r>
            <a:endParaRPr lang="nl-NL" dirty="0">
              <a:solidFill>
                <a:schemeClr val="tx2"/>
              </a:solidFill>
              <a:latin typeface="Open Sans"/>
              <a:ea typeface="Open Sans"/>
              <a:cs typeface="Open Sans"/>
            </a:endParaRPr>
          </a:p>
          <a:p>
            <a:pPr marL="285750" indent="-285750">
              <a:buFont typeface="Arial"/>
              <a:buChar char="•"/>
            </a:pPr>
            <a:r>
              <a:rPr lang="nl-NL" dirty="0">
                <a:solidFill>
                  <a:schemeClr val="tx2"/>
                </a:solidFill>
                <a:latin typeface="Open Sans"/>
                <a:ea typeface="Open Sans"/>
                <a:cs typeface="Arial"/>
              </a:rPr>
              <a:t>Geen baan...waar en bij wie kan ik terecht? </a:t>
            </a:r>
            <a:r>
              <a:rPr lang="en-US" dirty="0">
                <a:solidFill>
                  <a:schemeClr val="tx2"/>
                </a:solidFill>
                <a:latin typeface="Open Sans"/>
                <a:ea typeface="Open Sans"/>
                <a:cs typeface="Arial"/>
              </a:rPr>
              <a:t>​</a:t>
            </a:r>
            <a:endParaRPr lang="nl-NL" dirty="0">
              <a:solidFill>
                <a:schemeClr val="tx2"/>
              </a:solidFill>
              <a:latin typeface="Open Sans"/>
              <a:ea typeface="Open Sans"/>
              <a:cs typeface="Open Sans"/>
            </a:endParaRPr>
          </a:p>
          <a:p>
            <a:pPr marL="285750" indent="-285750">
              <a:buFont typeface="Arial"/>
              <a:buChar char="•"/>
            </a:pPr>
            <a:r>
              <a:rPr lang="nl-NL" dirty="0">
                <a:solidFill>
                  <a:schemeClr val="tx2"/>
                </a:solidFill>
                <a:latin typeface="Open Sans"/>
                <a:ea typeface="Open Sans"/>
                <a:cs typeface="Arial"/>
              </a:rPr>
              <a:t>Hoe ziet de Twentse arbeidsmarkt eruit? </a:t>
            </a:r>
            <a:endParaRPr lang="nl-NL" dirty="0">
              <a:solidFill>
                <a:schemeClr val="tx2"/>
              </a:solidFill>
              <a:latin typeface="Open Sans"/>
              <a:ea typeface="Open Sans"/>
              <a:cs typeface="Open Sans"/>
            </a:endParaRPr>
          </a:p>
          <a:p>
            <a:pPr marL="285750" indent="-285750">
              <a:buFont typeface="Arial"/>
              <a:buChar char="•"/>
            </a:pPr>
            <a:r>
              <a:rPr lang="nl-NL" dirty="0">
                <a:solidFill>
                  <a:schemeClr val="tx2"/>
                </a:solidFill>
                <a:latin typeface="Open Sans"/>
                <a:ea typeface="Open Sans"/>
                <a:cs typeface="Arial"/>
              </a:rPr>
              <a:t>Het belang van netwerken</a:t>
            </a:r>
            <a:r>
              <a:rPr lang="en-US" dirty="0">
                <a:solidFill>
                  <a:schemeClr val="tx2"/>
                </a:solidFill>
                <a:latin typeface="Open Sans"/>
                <a:ea typeface="Open Sans"/>
                <a:cs typeface="Arial"/>
              </a:rPr>
              <a:t>​</a:t>
            </a:r>
            <a:endParaRPr lang="nl-NL" dirty="0">
              <a:solidFill>
                <a:schemeClr val="tx2"/>
              </a:solidFill>
              <a:latin typeface="Open Sans"/>
              <a:ea typeface="Open Sans"/>
              <a:cs typeface="Open Sans"/>
            </a:endParaRPr>
          </a:p>
          <a:p>
            <a:pPr marL="285750" indent="-285750">
              <a:buFont typeface="Arial"/>
              <a:buChar char="•"/>
            </a:pPr>
            <a:r>
              <a:rPr lang="nl-NL" dirty="0">
                <a:solidFill>
                  <a:schemeClr val="tx2"/>
                </a:solidFill>
                <a:latin typeface="Open Sans"/>
                <a:ea typeface="Open Sans"/>
                <a:cs typeface="Arial"/>
              </a:rPr>
              <a:t>Jouw rechten en plichten als werknemer</a:t>
            </a:r>
            <a:r>
              <a:rPr lang="en-US" dirty="0">
                <a:solidFill>
                  <a:schemeClr val="tx2"/>
                </a:solidFill>
                <a:latin typeface="Open Sans"/>
                <a:ea typeface="Open Sans"/>
                <a:cs typeface="Arial"/>
              </a:rPr>
              <a:t>​</a:t>
            </a:r>
            <a:endParaRPr lang="nl-NL" dirty="0">
              <a:solidFill>
                <a:schemeClr val="tx2"/>
              </a:solidFill>
              <a:latin typeface="Open Sans"/>
              <a:ea typeface="Open Sans"/>
              <a:cs typeface="Open Sans"/>
            </a:endParaRPr>
          </a:p>
          <a:p>
            <a:pPr marL="285750" indent="-285750">
              <a:buFont typeface="Arial"/>
              <a:buChar char="•"/>
            </a:pPr>
            <a:r>
              <a:rPr lang="nl-NL" dirty="0">
                <a:solidFill>
                  <a:schemeClr val="tx2"/>
                </a:solidFill>
                <a:latin typeface="Open Sans"/>
                <a:ea typeface="Open Sans"/>
                <a:cs typeface="Arial"/>
              </a:rPr>
              <a:t>Een goede cv en gerichte sollicitatiebrief schrijven  </a:t>
            </a:r>
            <a:r>
              <a:rPr lang="nl-NL" dirty="0">
                <a:solidFill>
                  <a:schemeClr val="tx2"/>
                </a:solidFill>
                <a:latin typeface="Calibri"/>
                <a:cs typeface="Arial"/>
              </a:rPr>
              <a:t>  </a:t>
            </a:r>
            <a:endParaRPr lang="nl-NL" dirty="0">
              <a:solidFill>
                <a:schemeClr val="tx2"/>
              </a:solidFill>
              <a:latin typeface="Open Sans"/>
              <a:ea typeface="Open Sans"/>
              <a:cs typeface="Open Sans"/>
            </a:endParaRPr>
          </a:p>
          <a:p>
            <a:pPr marL="285750" indent="-285750">
              <a:buFont typeface="Arial"/>
              <a:buChar char="•"/>
            </a:pPr>
            <a:r>
              <a:rPr lang="nl-NL" dirty="0">
                <a:solidFill>
                  <a:schemeClr val="tx2"/>
                </a:solidFill>
                <a:latin typeface="Open Sans"/>
                <a:ea typeface="Open Sans"/>
                <a:cs typeface="Arial"/>
              </a:rPr>
              <a:t>De gezonde werknemer   </a:t>
            </a:r>
          </a:p>
          <a:p>
            <a:pPr marL="285750" indent="-285750">
              <a:buFont typeface="Arial"/>
              <a:buChar char="•"/>
            </a:pPr>
            <a:r>
              <a:rPr lang="nl-NL" dirty="0">
                <a:solidFill>
                  <a:schemeClr val="tx2"/>
                </a:solidFill>
                <a:latin typeface="Open Sans"/>
                <a:ea typeface="Open Sans"/>
                <a:cs typeface="Arial"/>
              </a:rPr>
              <a:t>Taalondersteuning: communicatie op de werkvloer </a:t>
            </a:r>
          </a:p>
          <a:p>
            <a:pPr marL="285750" indent="-285750">
              <a:buFont typeface="Arial"/>
              <a:buChar char="•"/>
            </a:pPr>
            <a:r>
              <a:rPr lang="nl-NL" dirty="0">
                <a:solidFill>
                  <a:schemeClr val="tx2"/>
                </a:solidFill>
                <a:latin typeface="Open Sans"/>
                <a:ea typeface="Open Sans"/>
                <a:cs typeface="Arial"/>
              </a:rPr>
              <a:t>Diploma behaald? Wat moet je allemaal regelen</a:t>
            </a:r>
            <a:endParaRPr lang="nl-NL" dirty="0">
              <a:solidFill>
                <a:schemeClr val="tx2"/>
              </a:solidFill>
              <a:latin typeface="Open Sans"/>
              <a:ea typeface="Open Sans"/>
              <a:cs typeface="Open Sans"/>
            </a:endParaRPr>
          </a:p>
          <a:p>
            <a:pPr marL="285750" indent="-285750">
              <a:buFont typeface="Arial"/>
              <a:buChar char="•"/>
            </a:pPr>
            <a:endParaRPr lang="nl-NL" dirty="0">
              <a:solidFill>
                <a:schemeClr val="tx2"/>
              </a:solidFill>
              <a:latin typeface="Open Sans"/>
              <a:ea typeface="Open Sans"/>
              <a:cs typeface="Arial"/>
            </a:endParaRPr>
          </a:p>
          <a:p>
            <a:pPr marL="285750" indent="-285750">
              <a:buFont typeface="Arial"/>
              <a:buChar char="•"/>
            </a:pPr>
            <a:endParaRPr lang="nl-NL" dirty="0">
              <a:solidFill>
                <a:schemeClr val="tx2"/>
              </a:solidFill>
              <a:latin typeface="Open Sans"/>
              <a:ea typeface="Open Sans"/>
              <a:cs typeface="Arial"/>
            </a:endParaRPr>
          </a:p>
          <a:p>
            <a:r>
              <a:rPr lang="nl-NL" dirty="0">
                <a:solidFill>
                  <a:schemeClr val="tx2"/>
                </a:solidFill>
                <a:latin typeface="Open Sans"/>
                <a:ea typeface="Open Sans"/>
                <a:cs typeface="Arial"/>
              </a:rPr>
              <a:t>     Zie </a:t>
            </a:r>
            <a:r>
              <a:rPr lang="nl-NL" dirty="0" err="1">
                <a:solidFill>
                  <a:schemeClr val="tx2"/>
                </a:solidFill>
                <a:latin typeface="Open Sans"/>
                <a:ea typeface="Open Sans"/>
                <a:cs typeface="Arial"/>
              </a:rPr>
              <a:t>Plaza</a:t>
            </a:r>
            <a:r>
              <a:rPr lang="nl-NL" dirty="0">
                <a:solidFill>
                  <a:schemeClr val="tx2"/>
                </a:solidFill>
                <a:latin typeface="Open Sans"/>
                <a:ea typeface="Open Sans"/>
                <a:cs typeface="Arial"/>
              </a:rPr>
              <a:t> voor het complete aanbod </a:t>
            </a:r>
            <a:r>
              <a:rPr lang="nl-NL" dirty="0">
                <a:solidFill>
                  <a:schemeClr val="tx2"/>
                </a:solidFill>
                <a:latin typeface="Calibri"/>
                <a:cs typeface="Arial"/>
              </a:rPr>
              <a:t>                                  </a:t>
            </a:r>
            <a:r>
              <a:rPr lang="en-US" dirty="0">
                <a:solidFill>
                  <a:schemeClr val="tx2"/>
                </a:solidFill>
                <a:latin typeface="Calibri"/>
                <a:cs typeface="Arial"/>
              </a:rPr>
              <a:t>​</a:t>
            </a:r>
            <a:endParaRPr lang="nl-NL" dirty="0">
              <a:solidFill>
                <a:schemeClr val="tx2"/>
              </a:solidFill>
              <a:ea typeface="Open Sans"/>
              <a:cs typeface="Open Sans"/>
            </a:endParaRPr>
          </a:p>
          <a:p>
            <a:pPr lvl="1"/>
            <a:br>
              <a:rPr lang="en-US" dirty="0">
                <a:latin typeface="Calibri"/>
                <a:cs typeface="Arial"/>
              </a:rPr>
            </a:br>
            <a:r>
              <a:rPr lang="en-US" dirty="0">
                <a:solidFill>
                  <a:srgbClr val="444444"/>
                </a:solidFill>
                <a:latin typeface="Calibri"/>
                <a:cs typeface="Arial"/>
              </a:rPr>
              <a:t>​</a:t>
            </a:r>
            <a:br>
              <a:rPr lang="en-US" dirty="0">
                <a:latin typeface="Calibri"/>
                <a:cs typeface="Arial"/>
              </a:rPr>
            </a:br>
            <a:r>
              <a:rPr lang="en-US" dirty="0">
                <a:solidFill>
                  <a:srgbClr val="444444"/>
                </a:solidFill>
                <a:latin typeface="Calibri"/>
                <a:cs typeface="Arial"/>
              </a:rPr>
              <a:t>​</a:t>
            </a:r>
            <a:endParaRPr lang="en-US" dirty="0">
              <a:latin typeface="Calibri"/>
              <a:cs typeface="Arial"/>
            </a:endParaRPr>
          </a:p>
          <a:p>
            <a:pPr>
              <a:buChar char="•"/>
            </a:pPr>
            <a:endParaRPr lang="nl-NL" dirty="0">
              <a:solidFill>
                <a:srgbClr val="444444"/>
              </a:solidFill>
              <a:latin typeface="Calibri"/>
              <a:cs typeface="Arial"/>
            </a:endParaRPr>
          </a:p>
        </p:txBody>
      </p:sp>
      <p:sp>
        <p:nvSpPr>
          <p:cNvPr id="2949" name="Tekstvak 2948">
            <a:extLst>
              <a:ext uri="{FF2B5EF4-FFF2-40B4-BE49-F238E27FC236}">
                <a16:creationId xmlns:a16="http://schemas.microsoft.com/office/drawing/2014/main" id="{C2B65673-E98F-4D20-9A22-009E2C3F0BDB}"/>
              </a:ext>
            </a:extLst>
          </p:cNvPr>
          <p:cNvSpPr txBox="1"/>
          <p:nvPr/>
        </p:nvSpPr>
        <p:spPr>
          <a:xfrm>
            <a:off x="830125" y="1841442"/>
            <a:ext cx="71993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chemeClr val="tx2"/>
                </a:solidFill>
              </a:rPr>
              <a:t>Arbeidsmarktgerichte LOB modules (maatwerk):</a:t>
            </a:r>
            <a:endParaRPr lang="nl-NL" b="1">
              <a:solidFill>
                <a:schemeClr val="tx2"/>
              </a:solidFill>
            </a:endParaRPr>
          </a:p>
          <a:p>
            <a:pPr marL="285750" indent="-285750">
              <a:buFont typeface="Arial"/>
              <a:buChar char="•"/>
            </a:pPr>
            <a:r>
              <a:rPr lang="nl-NL" dirty="0">
                <a:solidFill>
                  <a:schemeClr val="tx2"/>
                </a:solidFill>
              </a:rPr>
              <a:t>Ik als werknemer</a:t>
            </a:r>
            <a:endParaRPr lang="nl-NL"/>
          </a:p>
          <a:p>
            <a:pPr marL="285750" indent="-285750">
              <a:buFont typeface="Arial"/>
              <a:buChar char="•"/>
            </a:pPr>
            <a:r>
              <a:rPr lang="nl-NL" dirty="0">
                <a:solidFill>
                  <a:schemeClr val="tx2"/>
                </a:solidFill>
              </a:rPr>
              <a:t>Ik en mijn werk</a:t>
            </a:r>
            <a:endParaRPr lang="nl-NL"/>
          </a:p>
          <a:p>
            <a:pPr marL="285750" indent="-285750">
              <a:buFont typeface="Arial"/>
              <a:buChar char="•"/>
            </a:pPr>
            <a:r>
              <a:rPr lang="nl-NL" dirty="0">
                <a:solidFill>
                  <a:schemeClr val="tx2"/>
                </a:solidFill>
              </a:rPr>
              <a:t>Ik en mijn werkgever</a:t>
            </a:r>
            <a:endParaRPr lang="nl-NL"/>
          </a:p>
        </p:txBody>
      </p:sp>
    </p:spTree>
    <p:extLst>
      <p:ext uri="{BB962C8B-B14F-4D97-AF65-F5344CB8AC3E}">
        <p14:creationId xmlns:p14="http://schemas.microsoft.com/office/powerpoint/2010/main" val="2767611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1DAA0-4BCF-465C-9C27-55232D68BA01}"/>
              </a:ext>
            </a:extLst>
          </p:cNvPr>
          <p:cNvSpPr>
            <a:spLocks noGrp="1"/>
          </p:cNvSpPr>
          <p:nvPr>
            <p:ph type="title"/>
          </p:nvPr>
        </p:nvSpPr>
        <p:spPr/>
        <p:txBody>
          <a:bodyPr/>
          <a:lstStyle/>
          <a:p>
            <a:r>
              <a:rPr lang="nl-NL">
                <a:latin typeface="Calibri"/>
                <a:cs typeface="Calibri"/>
              </a:rPr>
              <a:t>Nazorg</a:t>
            </a:r>
            <a:endParaRPr lang="nl-NL"/>
          </a:p>
        </p:txBody>
      </p:sp>
      <p:sp>
        <p:nvSpPr>
          <p:cNvPr id="3" name="Tijdelijke aanduiding voor inhoud 2">
            <a:extLst>
              <a:ext uri="{FF2B5EF4-FFF2-40B4-BE49-F238E27FC236}">
                <a16:creationId xmlns:a16="http://schemas.microsoft.com/office/drawing/2014/main" id="{22AF872C-4EEC-40B2-904D-9E3059FEFBD7}"/>
              </a:ext>
            </a:extLst>
          </p:cNvPr>
          <p:cNvSpPr>
            <a:spLocks noGrp="1"/>
          </p:cNvSpPr>
          <p:nvPr>
            <p:ph idx="1"/>
          </p:nvPr>
        </p:nvSpPr>
        <p:spPr>
          <a:xfrm>
            <a:off x="1078786" y="2340000"/>
            <a:ext cx="7163513" cy="2471949"/>
          </a:xfrm>
        </p:spPr>
        <p:txBody>
          <a:bodyPr vert="horz" lIns="0" tIns="0" rIns="0" bIns="0" rtlCol="0" anchor="t">
            <a:noAutofit/>
          </a:bodyPr>
          <a:lstStyle/>
          <a:p>
            <a:pPr marL="457200" indent="-457200"/>
            <a:r>
              <a:rPr lang="nl-NL" dirty="0">
                <a:latin typeface="Calibri"/>
                <a:cs typeface="Calibri"/>
              </a:rPr>
              <a:t>Arbeidsmarkt </a:t>
            </a:r>
          </a:p>
          <a:p>
            <a:pPr lvl="1">
              <a:buFont typeface="Wingdings" charset="0"/>
              <a:buChar char="Ø"/>
            </a:pPr>
            <a:r>
              <a:rPr lang="nl-NL" i="1" dirty="0">
                <a:latin typeface="Calibri"/>
                <a:cs typeface="Calibri"/>
              </a:rPr>
              <a:t> Coaching on </a:t>
            </a:r>
            <a:r>
              <a:rPr lang="nl-NL" i="1" dirty="0" err="1">
                <a:latin typeface="Calibri"/>
                <a:cs typeface="Calibri"/>
              </a:rPr>
              <a:t>the</a:t>
            </a:r>
            <a:r>
              <a:rPr lang="nl-NL" i="1" dirty="0">
                <a:latin typeface="Calibri"/>
                <a:cs typeface="Calibri"/>
              </a:rPr>
              <a:t> job</a:t>
            </a:r>
            <a:endParaRPr lang="nl-NL" i="1" dirty="0">
              <a:cs typeface="Calibri"/>
            </a:endParaRPr>
          </a:p>
          <a:p>
            <a:pPr lvl="1">
              <a:buFont typeface="Wingdings" charset="0"/>
              <a:buChar char="Ø"/>
            </a:pPr>
            <a:r>
              <a:rPr lang="nl-NL" i="1" dirty="0">
                <a:latin typeface="Calibri"/>
                <a:cs typeface="Calibri"/>
              </a:rPr>
              <a:t> Monitoren gediplomeerden</a:t>
            </a:r>
            <a:endParaRPr lang="nl-NL" i="1" dirty="0">
              <a:cs typeface="Calibri"/>
            </a:endParaRPr>
          </a:p>
          <a:p>
            <a:pPr lvl="1">
              <a:buFont typeface="Wingdings" charset="0"/>
              <a:buChar char="Ø"/>
            </a:pPr>
            <a:r>
              <a:rPr lang="nl-NL" i="1" dirty="0">
                <a:latin typeface="Calibri"/>
                <a:cs typeface="Calibri"/>
              </a:rPr>
              <a:t> Monitoren ingezette instrumenten</a:t>
            </a:r>
            <a:endParaRPr lang="nl-NL" i="1" dirty="0">
              <a:cs typeface="Calibri"/>
            </a:endParaRPr>
          </a:p>
          <a:p>
            <a:pPr marL="0" indent="0">
              <a:buNone/>
            </a:pPr>
            <a:endParaRPr lang="nl-NL" dirty="0"/>
          </a:p>
          <a:p>
            <a:pPr marL="457200" indent="-457200"/>
            <a:r>
              <a:rPr lang="nl-NL" dirty="0">
                <a:latin typeface="Calibri"/>
                <a:cs typeface="Calibri"/>
              </a:rPr>
              <a:t>Interne vervolgopleiding</a:t>
            </a:r>
            <a:endParaRPr lang="nl-NL" dirty="0"/>
          </a:p>
          <a:p>
            <a:pPr marL="457200" indent="-457200"/>
            <a:r>
              <a:rPr lang="nl-NL" dirty="0">
                <a:latin typeface="Calibri"/>
                <a:cs typeface="Calibri"/>
              </a:rPr>
              <a:t>Externe vervolgopleiding</a:t>
            </a:r>
            <a:endParaRPr lang="nl-NL" dirty="0"/>
          </a:p>
          <a:p>
            <a:endParaRPr lang="nl-NL" dirty="0"/>
          </a:p>
          <a:p>
            <a:endParaRPr lang="nl-NL" dirty="0"/>
          </a:p>
        </p:txBody>
      </p:sp>
    </p:spTree>
    <p:extLst>
      <p:ext uri="{BB962C8B-B14F-4D97-AF65-F5344CB8AC3E}">
        <p14:creationId xmlns:p14="http://schemas.microsoft.com/office/powerpoint/2010/main" val="30386571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ROC van Twente">
  <a:themeElements>
    <a:clrScheme name="ROC van Twente">
      <a:dk1>
        <a:sysClr val="windowText" lastClr="000000"/>
      </a:dk1>
      <a:lt1>
        <a:sysClr val="window" lastClr="FFFFFF"/>
      </a:lt1>
      <a:dk2>
        <a:srgbClr val="0063AD"/>
      </a:dk2>
      <a:lt2>
        <a:srgbClr val="E7E6E6"/>
      </a:lt2>
      <a:accent1>
        <a:srgbClr val="0063AD"/>
      </a:accent1>
      <a:accent2>
        <a:srgbClr val="E3001A"/>
      </a:accent2>
      <a:accent3>
        <a:srgbClr val="009EE1"/>
      </a:accent3>
      <a:accent4>
        <a:srgbClr val="7FB1D6"/>
      </a:accent4>
      <a:accent5>
        <a:srgbClr val="F07F8C"/>
      </a:accent5>
      <a:accent6>
        <a:srgbClr val="F5F5F5"/>
      </a:accent6>
      <a:hlink>
        <a:srgbClr val="0063AD"/>
      </a:hlink>
      <a:folHlink>
        <a:srgbClr val="E3001A"/>
      </a:folHlink>
    </a:clrScheme>
    <a:fontScheme name="ROC van Twente">
      <a:majorFont>
        <a:latin typeface="Open Sans"/>
        <a:ea typeface=""/>
        <a:cs typeface=""/>
      </a:majorFont>
      <a:minorFont>
        <a:latin typeface="Open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 van Twente" id="{4F5C4B6D-7504-4EC1-A774-3B6FDB52CE38}" vid="{FC34FDF3-9827-4BED-954D-A69391AA25C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a8eee78-52ab-4f06-8abd-ee92d923a8ed">
      <UserInfo>
        <DisplayName>Marlon Ophuis</DisplayName>
        <AccountId>89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AB4613FFCE7B479ACDBF0F3D83439D" ma:contentTypeVersion="6" ma:contentTypeDescription="Een nieuw document maken." ma:contentTypeScope="" ma:versionID="6c5f1817249727fbf9ff3d3e2bbe388c">
  <xsd:schema xmlns:xsd="http://www.w3.org/2001/XMLSchema" xmlns:xs="http://www.w3.org/2001/XMLSchema" xmlns:p="http://schemas.microsoft.com/office/2006/metadata/properties" xmlns:ns2="3852f22c-cec0-4f7e-b52e-aa2f40cff16f" xmlns:ns3="ba8eee78-52ab-4f06-8abd-ee92d923a8ed" targetNamespace="http://schemas.microsoft.com/office/2006/metadata/properties" ma:root="true" ma:fieldsID="f5c9e2630e524072fa886c34e27ac860" ns2:_="" ns3:_="">
    <xsd:import namespace="3852f22c-cec0-4f7e-b52e-aa2f40cff16f"/>
    <xsd:import namespace="ba8eee78-52ab-4f06-8abd-ee92d923a8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2f22c-cec0-4f7e-b52e-aa2f40cff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8eee78-52ab-4f06-8abd-ee92d923a8e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A953F4-8DD6-47EB-BFBB-B46B13E9CC92}">
  <ds:schemaRef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purl.org/dc/dcmitype/"/>
    <ds:schemaRef ds:uri="ba8eee78-52ab-4f06-8abd-ee92d923a8ed"/>
    <ds:schemaRef ds:uri="http://schemas.openxmlformats.org/package/2006/metadata/core-properties"/>
    <ds:schemaRef ds:uri="3852f22c-cec0-4f7e-b52e-aa2f40cff16f"/>
    <ds:schemaRef ds:uri="http://schemas.microsoft.com/office/2006/metadata/properties"/>
  </ds:schemaRefs>
</ds:datastoreItem>
</file>

<file path=customXml/itemProps2.xml><?xml version="1.0" encoding="utf-8"?>
<ds:datastoreItem xmlns:ds="http://schemas.openxmlformats.org/officeDocument/2006/customXml" ds:itemID="{FE8F8C0F-E930-47DC-A098-A3E7C1322DAE}">
  <ds:schemaRefs>
    <ds:schemaRef ds:uri="http://schemas.microsoft.com/office/2006/metadata/contentType"/>
    <ds:schemaRef ds:uri="http://schemas.microsoft.com/office/2006/metadata/properties/metaAttributes"/>
    <ds:schemaRef ds:uri="http://www.w3.org/2000/xmlns/"/>
    <ds:schemaRef ds:uri="http://www.w3.org/2001/XMLSchema"/>
    <ds:schemaRef ds:uri="3852f22c-cec0-4f7e-b52e-aa2f40cff16f"/>
    <ds:schemaRef ds:uri="ba8eee78-52ab-4f06-8abd-ee92d923a8e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1E3FF3-6E5E-437E-ADD0-D73CAB40DF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ROC van Twente</Template>
  <TotalTime>35</TotalTime>
  <Words>467</Words>
  <Application>Microsoft Office PowerPoint</Application>
  <PresentationFormat>Diavoorstelling (4:3)</PresentationFormat>
  <Paragraphs>144</Paragraphs>
  <Slides>10</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Manrope</vt:lpstr>
      <vt:lpstr>Open Sans</vt:lpstr>
      <vt:lpstr>Wingdings</vt:lpstr>
      <vt:lpstr>ROC van Twente</vt:lpstr>
      <vt:lpstr>Loopbaancoach  ROC van Twente</vt:lpstr>
      <vt:lpstr>Loopbaancoaches</vt:lpstr>
      <vt:lpstr>Aanleiding </vt:lpstr>
      <vt:lpstr>Doelstelling</vt:lpstr>
      <vt:lpstr>Toeleiding arbeidsmarkt</vt:lpstr>
      <vt:lpstr>Aanpak</vt:lpstr>
      <vt:lpstr>Wat bieden wij aan?</vt:lpstr>
      <vt:lpstr>Workshops/trainingen</vt:lpstr>
      <vt:lpstr>Nazorg</vt:lpstr>
      <vt:lpstr>Aanmelden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Kees Visscher</dc:creator>
  <cp:lastModifiedBy>Ellen Heijne</cp:lastModifiedBy>
  <cp:revision>189</cp:revision>
  <dcterms:created xsi:type="dcterms:W3CDTF">2016-09-02T11:39:11Z</dcterms:created>
  <dcterms:modified xsi:type="dcterms:W3CDTF">2021-11-08T14:47:05Z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0x0101007DAB4613FFCE7B479ACDBF0F3D83439D</vt:lpwstr>
  </property>
  <property fmtid="{D5CDD505-2E9C-101B-9397-08002B2CF9AE}" pid="3" name="Document Eigenaar">
    <vt:lpwstr/>
  </property>
</Properties>
</file>