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sldIdLst>
    <p:sldId id="257" r:id="rId5"/>
    <p:sldId id="289" r:id="rId6"/>
    <p:sldId id="272" r:id="rId7"/>
    <p:sldId id="290" r:id="rId8"/>
    <p:sldId id="273" r:id="rId9"/>
    <p:sldId id="274" r:id="rId10"/>
    <p:sldId id="292" r:id="rId11"/>
    <p:sldId id="291" r:id="rId12"/>
    <p:sldId id="293" r:id="rId13"/>
    <p:sldId id="294" r:id="rId14"/>
    <p:sldId id="277" r:id="rId15"/>
    <p:sldId id="284" r:id="rId16"/>
  </p:sldIdLst>
  <p:sldSz cx="9144000" cy="5143500" type="screen16x9"/>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766"/>
    <a:srgbClr val="EB5D32"/>
    <a:srgbClr val="F8AD43"/>
    <a:srgbClr val="887632"/>
    <a:srgbClr val="E00984"/>
    <a:srgbClr val="C0B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78"/>
    <p:restoredTop sz="95441" autoAdjust="0"/>
  </p:normalViewPr>
  <p:slideViewPr>
    <p:cSldViewPr snapToGrid="0" snapToObjects="1" showGuides="1">
      <p:cViewPr varScale="1">
        <p:scale>
          <a:sx n="101" d="100"/>
          <a:sy n="101" d="100"/>
        </p:scale>
        <p:origin x="1243"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B40EBD3B-345F-42DF-AAC2-E604B646CFA3}" type="datetimeFigureOut">
              <a:rPr lang="nl-NL" smtClean="0"/>
              <a:t>24-6-2021</a:t>
            </a:fld>
            <a:endParaRPr lang="nl-NL"/>
          </a:p>
        </p:txBody>
      </p:sp>
      <p:sp>
        <p:nvSpPr>
          <p:cNvPr id="4" name="Tijdelijke aanduiding voor dia-afbeelding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4CC0B835-ACAF-487F-BB55-16CB8E0E2054}" type="slidenum">
              <a:rPr lang="nl-NL" smtClean="0"/>
              <a:t>‹nr.›</a:t>
            </a:fld>
            <a:endParaRPr lang="nl-NL"/>
          </a:p>
        </p:txBody>
      </p:sp>
    </p:spTree>
    <p:extLst>
      <p:ext uri="{BB962C8B-B14F-4D97-AF65-F5344CB8AC3E}">
        <p14:creationId xmlns:p14="http://schemas.microsoft.com/office/powerpoint/2010/main" val="2433065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Veranderende samenleving/arbeidsmarkt waarin leerling wendbaar en weerbaar moet</a:t>
            </a:r>
            <a:r>
              <a:rPr lang="nl-NL" baseline="0" dirty="0"/>
              <a:t> zijn. </a:t>
            </a:r>
          </a:p>
          <a:p>
            <a:r>
              <a:rPr lang="nl-NL" baseline="0" dirty="0"/>
              <a:t>Wie doet het werk waarvoor hij/zij is opgeleid?</a:t>
            </a:r>
          </a:p>
          <a:p>
            <a:r>
              <a:rPr lang="nl-NL" baseline="0" dirty="0"/>
              <a:t>LOB is integraal aan het onderwijs en is niet instrumenteel of incidenteel. </a:t>
            </a:r>
          </a:p>
          <a:p>
            <a:endParaRPr lang="nl-NL" baseline="0" dirty="0"/>
          </a:p>
          <a:p>
            <a:r>
              <a:rPr lang="nl-NL" baseline="0" dirty="0"/>
              <a:t>Hoe kunt ontwikkelen </a:t>
            </a:r>
            <a:r>
              <a:rPr lang="nl-NL" baseline="0" dirty="0">
                <a:sym typeface="Wingdings" panose="05000000000000000000" pitchFamily="2" charset="2"/>
              </a:rPr>
              <a:t> wat kunnen wij daar op in? Hoe kunnen we daar op sturen. </a:t>
            </a:r>
            <a:endParaRPr lang="nl-NL" baseline="0" dirty="0"/>
          </a:p>
        </p:txBody>
      </p:sp>
      <p:sp>
        <p:nvSpPr>
          <p:cNvPr id="4" name="Tijdelijke aanduiding voor dianummer 3"/>
          <p:cNvSpPr>
            <a:spLocks noGrp="1"/>
          </p:cNvSpPr>
          <p:nvPr>
            <p:ph type="sldNum" sz="quarter" idx="10"/>
          </p:nvPr>
        </p:nvSpPr>
        <p:spPr/>
        <p:txBody>
          <a:bodyPr/>
          <a:lstStyle/>
          <a:p>
            <a:fld id="{85A7C406-3450-48C5-93DB-A26290505E83}" type="slidenum">
              <a:rPr lang="nl-NL" smtClean="0"/>
              <a:t>3</a:t>
            </a:fld>
            <a:endParaRPr lang="nl-NL"/>
          </a:p>
        </p:txBody>
      </p:sp>
    </p:spTree>
    <p:extLst>
      <p:ext uri="{BB962C8B-B14F-4D97-AF65-F5344CB8AC3E}">
        <p14:creationId xmlns:p14="http://schemas.microsoft.com/office/powerpoint/2010/main" val="4223817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a:t>
            </a:r>
          </a:p>
        </p:txBody>
      </p:sp>
      <p:sp>
        <p:nvSpPr>
          <p:cNvPr id="4" name="Tijdelijke aanduiding voor dianummer 3"/>
          <p:cNvSpPr>
            <a:spLocks noGrp="1"/>
          </p:cNvSpPr>
          <p:nvPr>
            <p:ph type="sldNum" sz="quarter" idx="10"/>
          </p:nvPr>
        </p:nvSpPr>
        <p:spPr/>
        <p:txBody>
          <a:bodyPr/>
          <a:lstStyle/>
          <a:p>
            <a:fld id="{B5945EC5-1C3E-4787-94B4-01EF7BC55E95}" type="slidenum">
              <a:rPr lang="nl-NL" smtClean="0"/>
              <a:t>5</a:t>
            </a:fld>
            <a:endParaRPr lang="nl-NL"/>
          </a:p>
        </p:txBody>
      </p:sp>
    </p:spTree>
    <p:extLst>
      <p:ext uri="{BB962C8B-B14F-4D97-AF65-F5344CB8AC3E}">
        <p14:creationId xmlns:p14="http://schemas.microsoft.com/office/powerpoint/2010/main" val="2133331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81280" y="2814007"/>
            <a:ext cx="6858000" cy="646827"/>
          </a:xfrm>
        </p:spPr>
        <p:txBody>
          <a:bodyPr anchor="b">
            <a:normAutofit/>
          </a:bodyPr>
          <a:lstStyle>
            <a:lvl1pPr algn="ctr">
              <a:defRPr sz="3600"/>
            </a:lvl1pPr>
          </a:lstStyle>
          <a:p>
            <a:r>
              <a:rPr lang="nl-NL" dirty="0"/>
              <a:t>Klik om stijl te bewerken</a:t>
            </a:r>
            <a:endParaRPr lang="en-US" dirty="0"/>
          </a:p>
        </p:txBody>
      </p:sp>
      <p:sp>
        <p:nvSpPr>
          <p:cNvPr id="3" name="Subtitle 2"/>
          <p:cNvSpPr>
            <a:spLocks noGrp="1"/>
          </p:cNvSpPr>
          <p:nvPr>
            <p:ph type="subTitle" idx="1"/>
          </p:nvPr>
        </p:nvSpPr>
        <p:spPr>
          <a:xfrm>
            <a:off x="81280" y="3592738"/>
            <a:ext cx="6858000" cy="488950"/>
          </a:xfrm>
        </p:spPr>
        <p:txBody>
          <a:bodyPr>
            <a:normAutofit/>
          </a:bodyPr>
          <a:lstStyle>
            <a:lvl1pPr marL="0" indent="0" algn="ctr">
              <a:buNone/>
              <a:defRPr sz="160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pic>
        <p:nvPicPr>
          <p:cNvPr id="4" name="Afbeelding 3">
            <a:extLst>
              <a:ext uri="{FF2B5EF4-FFF2-40B4-BE49-F238E27FC236}">
                <a16:creationId xmlns:a16="http://schemas.microsoft.com/office/drawing/2014/main" id="{F003F9B7-53F6-C741-8533-AEFC6402F846}"/>
              </a:ext>
            </a:extLst>
          </p:cNvPr>
          <p:cNvPicPr>
            <a:picLocks noChangeAspect="1"/>
          </p:cNvPicPr>
          <p:nvPr userDrawn="1"/>
        </p:nvPicPr>
        <p:blipFill>
          <a:blip r:embed="rId2"/>
          <a:stretch>
            <a:fillRect/>
          </a:stretch>
        </p:blipFill>
        <p:spPr>
          <a:xfrm>
            <a:off x="3702232" y="204470"/>
            <a:ext cx="1739535" cy="2367280"/>
          </a:xfrm>
          <a:prstGeom prst="rect">
            <a:avLst/>
          </a:prstGeom>
        </p:spPr>
      </p:pic>
      <p:pic>
        <p:nvPicPr>
          <p:cNvPr id="6" name="Afbeelding 5">
            <a:extLst>
              <a:ext uri="{FF2B5EF4-FFF2-40B4-BE49-F238E27FC236}">
                <a16:creationId xmlns:a16="http://schemas.microsoft.com/office/drawing/2014/main" id="{ED906DC5-985E-8344-95A5-13E40E9FCE6A}"/>
              </a:ext>
            </a:extLst>
          </p:cNvPr>
          <p:cNvPicPr>
            <a:picLocks noChangeAspect="1"/>
          </p:cNvPicPr>
          <p:nvPr userDrawn="1"/>
        </p:nvPicPr>
        <p:blipFill>
          <a:blip r:embed="rId3"/>
          <a:srcRect/>
          <a:stretch/>
        </p:blipFill>
        <p:spPr>
          <a:xfrm>
            <a:off x="6563360" y="1267781"/>
            <a:ext cx="2499360" cy="3875719"/>
          </a:xfrm>
          <a:prstGeom prst="rect">
            <a:avLst/>
          </a:prstGeom>
        </p:spPr>
      </p:pic>
      <p:pic>
        <p:nvPicPr>
          <p:cNvPr id="9" name="Afbeelding 8">
            <a:extLst>
              <a:ext uri="{FF2B5EF4-FFF2-40B4-BE49-F238E27FC236}">
                <a16:creationId xmlns:a16="http://schemas.microsoft.com/office/drawing/2014/main" id="{F4FCFC5A-DFE5-E442-87CD-FCC07A5AC433}"/>
              </a:ext>
            </a:extLst>
          </p:cNvPr>
          <p:cNvPicPr>
            <a:picLocks noChangeAspect="1"/>
          </p:cNvPicPr>
          <p:nvPr userDrawn="1"/>
        </p:nvPicPr>
        <p:blipFill>
          <a:blip r:embed="rId4"/>
          <a:stretch>
            <a:fillRect/>
          </a:stretch>
        </p:blipFill>
        <p:spPr>
          <a:xfrm>
            <a:off x="2915285" y="4425893"/>
            <a:ext cx="3313430" cy="227206"/>
          </a:xfrm>
          <a:prstGeom prst="rect">
            <a:avLst/>
          </a:prstGeom>
        </p:spPr>
      </p:pic>
    </p:spTree>
    <p:extLst>
      <p:ext uri="{BB962C8B-B14F-4D97-AF65-F5344CB8AC3E}">
        <p14:creationId xmlns:p14="http://schemas.microsoft.com/office/powerpoint/2010/main" val="3126985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CC08A6B-A229-494B-81AC-64228EA80D21}"/>
              </a:ext>
            </a:extLst>
          </p:cNvPr>
          <p:cNvPicPr>
            <a:picLocks noChangeAspect="1"/>
          </p:cNvPicPr>
          <p:nvPr userDrawn="1"/>
        </p:nvPicPr>
        <p:blipFill>
          <a:blip r:embed="rId2"/>
          <a:stretch>
            <a:fillRect/>
          </a:stretch>
        </p:blipFill>
        <p:spPr>
          <a:xfrm>
            <a:off x="8515350" y="101600"/>
            <a:ext cx="527050" cy="763841"/>
          </a:xfrm>
          <a:prstGeom prst="rect">
            <a:avLst/>
          </a:prstGeom>
        </p:spPr>
      </p:pic>
      <p:pic>
        <p:nvPicPr>
          <p:cNvPr id="6" name="Afbeelding 5">
            <a:extLst>
              <a:ext uri="{FF2B5EF4-FFF2-40B4-BE49-F238E27FC236}">
                <a16:creationId xmlns:a16="http://schemas.microsoft.com/office/drawing/2014/main" id="{3190F735-D2A9-7E45-82D4-1BE08DBDA6EB}"/>
              </a:ext>
            </a:extLst>
          </p:cNvPr>
          <p:cNvPicPr>
            <a:picLocks noChangeAspect="1"/>
          </p:cNvPicPr>
          <p:nvPr userDrawn="1"/>
        </p:nvPicPr>
        <p:blipFill>
          <a:blip r:embed="rId3"/>
          <a:stretch>
            <a:fillRect/>
          </a:stretch>
        </p:blipFill>
        <p:spPr>
          <a:xfrm>
            <a:off x="7263765" y="4632723"/>
            <a:ext cx="1778635" cy="121963"/>
          </a:xfrm>
          <a:prstGeom prst="rect">
            <a:avLst/>
          </a:prstGeom>
        </p:spPr>
      </p:pic>
    </p:spTree>
    <p:extLst>
      <p:ext uri="{BB962C8B-B14F-4D97-AF65-F5344CB8AC3E}">
        <p14:creationId xmlns:p14="http://schemas.microsoft.com/office/powerpoint/2010/main" val="2587321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pic>
        <p:nvPicPr>
          <p:cNvPr id="4" name="Afbeelding 3">
            <a:extLst>
              <a:ext uri="{FF2B5EF4-FFF2-40B4-BE49-F238E27FC236}">
                <a16:creationId xmlns:a16="http://schemas.microsoft.com/office/drawing/2014/main" id="{987EBEAC-5823-F64B-8129-D10C542A2FF0}"/>
              </a:ext>
            </a:extLst>
          </p:cNvPr>
          <p:cNvPicPr>
            <a:picLocks noChangeAspect="1"/>
          </p:cNvPicPr>
          <p:nvPr userDrawn="1"/>
        </p:nvPicPr>
        <p:blipFill>
          <a:blip r:embed="rId2"/>
          <a:stretch>
            <a:fillRect/>
          </a:stretch>
        </p:blipFill>
        <p:spPr>
          <a:xfrm>
            <a:off x="8515350" y="101600"/>
            <a:ext cx="527050" cy="763841"/>
          </a:xfrm>
          <a:prstGeom prst="rect">
            <a:avLst/>
          </a:prstGeom>
        </p:spPr>
      </p:pic>
      <p:pic>
        <p:nvPicPr>
          <p:cNvPr id="9" name="Afbeelding 8">
            <a:extLst>
              <a:ext uri="{FF2B5EF4-FFF2-40B4-BE49-F238E27FC236}">
                <a16:creationId xmlns:a16="http://schemas.microsoft.com/office/drawing/2014/main" id="{8A748354-FCEB-8747-85C2-2083D2A4A655}"/>
              </a:ext>
            </a:extLst>
          </p:cNvPr>
          <p:cNvPicPr>
            <a:picLocks noChangeAspect="1"/>
          </p:cNvPicPr>
          <p:nvPr userDrawn="1"/>
        </p:nvPicPr>
        <p:blipFill>
          <a:blip r:embed="rId3"/>
          <a:stretch>
            <a:fillRect/>
          </a:stretch>
        </p:blipFill>
        <p:spPr>
          <a:xfrm>
            <a:off x="7263765" y="4632723"/>
            <a:ext cx="1778635" cy="121963"/>
          </a:xfrm>
          <a:prstGeom prst="rect">
            <a:avLst/>
          </a:prstGeom>
        </p:spPr>
      </p:pic>
    </p:spTree>
    <p:extLst>
      <p:ext uri="{BB962C8B-B14F-4D97-AF65-F5344CB8AC3E}">
        <p14:creationId xmlns:p14="http://schemas.microsoft.com/office/powerpoint/2010/main" val="2885568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918058"/>
            <a:ext cx="3886200" cy="3714665"/>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Content Placeholder 3"/>
          <p:cNvSpPr>
            <a:spLocks noGrp="1"/>
          </p:cNvSpPr>
          <p:nvPr>
            <p:ph sz="half" idx="2"/>
          </p:nvPr>
        </p:nvSpPr>
        <p:spPr>
          <a:xfrm>
            <a:off x="4629150" y="918058"/>
            <a:ext cx="3886200" cy="3714665"/>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pic>
        <p:nvPicPr>
          <p:cNvPr id="9" name="Afbeelding 8">
            <a:extLst>
              <a:ext uri="{FF2B5EF4-FFF2-40B4-BE49-F238E27FC236}">
                <a16:creationId xmlns:a16="http://schemas.microsoft.com/office/drawing/2014/main" id="{08FEACB8-D650-AA44-A4DF-E7FF41DE15B9}"/>
              </a:ext>
            </a:extLst>
          </p:cNvPr>
          <p:cNvPicPr>
            <a:picLocks noChangeAspect="1"/>
          </p:cNvPicPr>
          <p:nvPr userDrawn="1"/>
        </p:nvPicPr>
        <p:blipFill>
          <a:blip r:embed="rId2"/>
          <a:stretch>
            <a:fillRect/>
          </a:stretch>
        </p:blipFill>
        <p:spPr>
          <a:xfrm>
            <a:off x="8515350" y="101600"/>
            <a:ext cx="527050" cy="763841"/>
          </a:xfrm>
          <a:prstGeom prst="rect">
            <a:avLst/>
          </a:prstGeom>
        </p:spPr>
      </p:pic>
      <p:pic>
        <p:nvPicPr>
          <p:cNvPr id="11" name="Afbeelding 10">
            <a:extLst>
              <a:ext uri="{FF2B5EF4-FFF2-40B4-BE49-F238E27FC236}">
                <a16:creationId xmlns:a16="http://schemas.microsoft.com/office/drawing/2014/main" id="{FA2712C6-114F-3540-8B5E-C00FBB417416}"/>
              </a:ext>
            </a:extLst>
          </p:cNvPr>
          <p:cNvPicPr>
            <a:picLocks noChangeAspect="1"/>
          </p:cNvPicPr>
          <p:nvPr userDrawn="1"/>
        </p:nvPicPr>
        <p:blipFill>
          <a:blip r:embed="rId3"/>
          <a:stretch>
            <a:fillRect/>
          </a:stretch>
        </p:blipFill>
        <p:spPr>
          <a:xfrm>
            <a:off x="7263765" y="4632723"/>
            <a:ext cx="1778635" cy="121963"/>
          </a:xfrm>
          <a:prstGeom prst="rect">
            <a:avLst/>
          </a:prstGeom>
        </p:spPr>
      </p:pic>
    </p:spTree>
    <p:extLst>
      <p:ext uri="{BB962C8B-B14F-4D97-AF65-F5344CB8AC3E}">
        <p14:creationId xmlns:p14="http://schemas.microsoft.com/office/powerpoint/2010/main" val="2587544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houd van twee">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2AD73567-D02E-A64D-BE8E-84849028918B}"/>
              </a:ext>
            </a:extLst>
          </p:cNvPr>
          <p:cNvSpPr>
            <a:spLocks noGrp="1"/>
          </p:cNvSpPr>
          <p:nvPr>
            <p:ph type="pic" sz="quarter" idx="10"/>
          </p:nvPr>
        </p:nvSpPr>
        <p:spPr>
          <a:xfrm>
            <a:off x="2915286" y="0"/>
            <a:ext cx="6228714" cy="4877252"/>
          </a:xfrm>
          <a:solidFill>
            <a:schemeClr val="bg2"/>
          </a:solidFill>
        </p:spPr>
        <p:txBody>
          <a:bodyPr anchor="ctr"/>
          <a:lstStyle>
            <a:lvl1pPr algn="ctr">
              <a:defRPr/>
            </a:lvl1pPr>
          </a:lstStyle>
          <a:p>
            <a:endParaRPr lang="nl-NL"/>
          </a:p>
        </p:txBody>
      </p:sp>
      <p:sp>
        <p:nvSpPr>
          <p:cNvPr id="3" name="Content Placeholder 2"/>
          <p:cNvSpPr>
            <a:spLocks noGrp="1"/>
          </p:cNvSpPr>
          <p:nvPr>
            <p:ph sz="half" idx="1"/>
          </p:nvPr>
        </p:nvSpPr>
        <p:spPr>
          <a:xfrm>
            <a:off x="178930" y="918058"/>
            <a:ext cx="2585085" cy="3714665"/>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9" name="Rechthoek 8">
            <a:extLst>
              <a:ext uri="{FF2B5EF4-FFF2-40B4-BE49-F238E27FC236}">
                <a16:creationId xmlns:a16="http://schemas.microsoft.com/office/drawing/2014/main" id="{63A006F0-83A5-E648-9232-CDB6C3D24894}"/>
              </a:ext>
            </a:extLst>
          </p:cNvPr>
          <p:cNvSpPr/>
          <p:nvPr userDrawn="1"/>
        </p:nvSpPr>
        <p:spPr>
          <a:xfrm>
            <a:off x="2915285" y="4877252"/>
            <a:ext cx="3313430" cy="266248"/>
          </a:xfrm>
          <a:prstGeom prst="rect">
            <a:avLst/>
          </a:prstGeom>
          <a:solidFill>
            <a:srgbClr val="EB5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2E6C9209-4869-4242-8A8E-DD96FC6C630C}"/>
              </a:ext>
            </a:extLst>
          </p:cNvPr>
          <p:cNvSpPr/>
          <p:nvPr userDrawn="1"/>
        </p:nvSpPr>
        <p:spPr>
          <a:xfrm>
            <a:off x="-1" y="4877252"/>
            <a:ext cx="2915286" cy="266248"/>
          </a:xfrm>
          <a:prstGeom prst="rect">
            <a:avLst/>
          </a:prstGeom>
          <a:solidFill>
            <a:srgbClr val="F8A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2CDCFE68-2A05-4A46-996D-7C39A851937D}"/>
              </a:ext>
            </a:extLst>
          </p:cNvPr>
          <p:cNvSpPr/>
          <p:nvPr userDrawn="1"/>
        </p:nvSpPr>
        <p:spPr>
          <a:xfrm>
            <a:off x="6228715" y="4877252"/>
            <a:ext cx="2915285" cy="266248"/>
          </a:xfrm>
          <a:prstGeom prst="rect">
            <a:avLst/>
          </a:prstGeom>
          <a:solidFill>
            <a:srgbClr val="67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a:extLst>
              <a:ext uri="{FF2B5EF4-FFF2-40B4-BE49-F238E27FC236}">
                <a16:creationId xmlns:a16="http://schemas.microsoft.com/office/drawing/2014/main" id="{278B7D13-53B5-0E41-8BF0-CC3078870797}"/>
              </a:ext>
            </a:extLst>
          </p:cNvPr>
          <p:cNvPicPr>
            <a:picLocks noChangeAspect="1"/>
          </p:cNvPicPr>
          <p:nvPr userDrawn="1"/>
        </p:nvPicPr>
        <p:blipFill>
          <a:blip r:embed="rId2"/>
          <a:stretch>
            <a:fillRect/>
          </a:stretch>
        </p:blipFill>
        <p:spPr>
          <a:xfrm>
            <a:off x="8515350" y="101600"/>
            <a:ext cx="527050" cy="763841"/>
          </a:xfrm>
          <a:prstGeom prst="rect">
            <a:avLst/>
          </a:prstGeom>
        </p:spPr>
      </p:pic>
      <p:pic>
        <p:nvPicPr>
          <p:cNvPr id="17" name="Afbeelding 16">
            <a:extLst>
              <a:ext uri="{FF2B5EF4-FFF2-40B4-BE49-F238E27FC236}">
                <a16:creationId xmlns:a16="http://schemas.microsoft.com/office/drawing/2014/main" id="{FC10E7EC-296D-5C43-A501-35EA4416BB22}"/>
              </a:ext>
            </a:extLst>
          </p:cNvPr>
          <p:cNvPicPr>
            <a:picLocks noChangeAspect="1"/>
          </p:cNvPicPr>
          <p:nvPr userDrawn="1"/>
        </p:nvPicPr>
        <p:blipFill>
          <a:blip r:embed="rId3"/>
          <a:stretch>
            <a:fillRect/>
          </a:stretch>
        </p:blipFill>
        <p:spPr>
          <a:xfrm>
            <a:off x="7263765" y="4632723"/>
            <a:ext cx="1778635" cy="121963"/>
          </a:xfrm>
          <a:prstGeom prst="rect">
            <a:avLst/>
          </a:prstGeom>
        </p:spPr>
      </p:pic>
    </p:spTree>
    <p:extLst>
      <p:ext uri="{BB962C8B-B14F-4D97-AF65-F5344CB8AC3E}">
        <p14:creationId xmlns:p14="http://schemas.microsoft.com/office/powerpoint/2010/main" val="951668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Inhoud van twee">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2AD73567-D02E-A64D-BE8E-84849028918B}"/>
              </a:ext>
            </a:extLst>
          </p:cNvPr>
          <p:cNvSpPr>
            <a:spLocks noGrp="1"/>
          </p:cNvSpPr>
          <p:nvPr>
            <p:ph type="pic" sz="quarter" idx="10"/>
          </p:nvPr>
        </p:nvSpPr>
        <p:spPr>
          <a:xfrm>
            <a:off x="0" y="0"/>
            <a:ext cx="9144000" cy="4877252"/>
          </a:xfrm>
          <a:solidFill>
            <a:schemeClr val="bg2"/>
          </a:solidFill>
        </p:spPr>
        <p:txBody>
          <a:bodyPr anchor="ctr"/>
          <a:lstStyle>
            <a:lvl1pPr algn="ctr">
              <a:defRPr/>
            </a:lvl1pPr>
          </a:lstStyle>
          <a:p>
            <a:endParaRPr lang="nl-NL"/>
          </a:p>
        </p:txBody>
      </p:sp>
      <p:pic>
        <p:nvPicPr>
          <p:cNvPr id="9" name="Afbeelding 8">
            <a:extLst>
              <a:ext uri="{FF2B5EF4-FFF2-40B4-BE49-F238E27FC236}">
                <a16:creationId xmlns:a16="http://schemas.microsoft.com/office/drawing/2014/main" id="{D6A63F51-0B51-9C41-8755-0C2CE38318D6}"/>
              </a:ext>
            </a:extLst>
          </p:cNvPr>
          <p:cNvPicPr>
            <a:picLocks noChangeAspect="1"/>
          </p:cNvPicPr>
          <p:nvPr userDrawn="1"/>
        </p:nvPicPr>
        <p:blipFill>
          <a:blip r:embed="rId2"/>
          <a:stretch>
            <a:fillRect/>
          </a:stretch>
        </p:blipFill>
        <p:spPr>
          <a:xfrm>
            <a:off x="8515350" y="101600"/>
            <a:ext cx="527050" cy="763841"/>
          </a:xfrm>
          <a:prstGeom prst="rect">
            <a:avLst/>
          </a:prstGeom>
        </p:spPr>
      </p:pic>
      <p:pic>
        <p:nvPicPr>
          <p:cNvPr id="11" name="Afbeelding 10">
            <a:extLst>
              <a:ext uri="{FF2B5EF4-FFF2-40B4-BE49-F238E27FC236}">
                <a16:creationId xmlns:a16="http://schemas.microsoft.com/office/drawing/2014/main" id="{ECF731D5-B8AE-7D4B-8704-550D712C09C1}"/>
              </a:ext>
            </a:extLst>
          </p:cNvPr>
          <p:cNvPicPr>
            <a:picLocks noChangeAspect="1"/>
          </p:cNvPicPr>
          <p:nvPr userDrawn="1"/>
        </p:nvPicPr>
        <p:blipFill>
          <a:blip r:embed="rId3"/>
          <a:stretch>
            <a:fillRect/>
          </a:stretch>
        </p:blipFill>
        <p:spPr>
          <a:xfrm>
            <a:off x="7263765" y="4632723"/>
            <a:ext cx="1778635" cy="121963"/>
          </a:xfrm>
          <a:prstGeom prst="rect">
            <a:avLst/>
          </a:prstGeom>
        </p:spPr>
      </p:pic>
      <p:sp>
        <p:nvSpPr>
          <p:cNvPr id="15" name="Rechthoek 14">
            <a:extLst>
              <a:ext uri="{FF2B5EF4-FFF2-40B4-BE49-F238E27FC236}">
                <a16:creationId xmlns:a16="http://schemas.microsoft.com/office/drawing/2014/main" id="{9AC547C3-3667-8843-A3DE-1C118EAF81C5}"/>
              </a:ext>
            </a:extLst>
          </p:cNvPr>
          <p:cNvSpPr/>
          <p:nvPr userDrawn="1"/>
        </p:nvSpPr>
        <p:spPr>
          <a:xfrm>
            <a:off x="2915285" y="4877252"/>
            <a:ext cx="3313430" cy="266248"/>
          </a:xfrm>
          <a:prstGeom prst="rect">
            <a:avLst/>
          </a:prstGeom>
          <a:solidFill>
            <a:srgbClr val="EB5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A10D39CE-2972-E643-91E4-909443313BAD}"/>
              </a:ext>
            </a:extLst>
          </p:cNvPr>
          <p:cNvSpPr/>
          <p:nvPr userDrawn="1"/>
        </p:nvSpPr>
        <p:spPr>
          <a:xfrm>
            <a:off x="-1" y="4877252"/>
            <a:ext cx="2915286" cy="266248"/>
          </a:xfrm>
          <a:prstGeom prst="rect">
            <a:avLst/>
          </a:prstGeom>
          <a:solidFill>
            <a:srgbClr val="F8A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7AFA6177-0D72-FF47-8194-82EAC58C2DC4}"/>
              </a:ext>
            </a:extLst>
          </p:cNvPr>
          <p:cNvSpPr/>
          <p:nvPr userDrawn="1"/>
        </p:nvSpPr>
        <p:spPr>
          <a:xfrm>
            <a:off x="6228715" y="4877252"/>
            <a:ext cx="2915285" cy="266248"/>
          </a:xfrm>
          <a:prstGeom prst="rect">
            <a:avLst/>
          </a:prstGeom>
          <a:solidFill>
            <a:srgbClr val="67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10606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Inhoud van twe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38170" y="918058"/>
            <a:ext cx="3886200" cy="3714665"/>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9" name="Rechthoek 8">
            <a:extLst>
              <a:ext uri="{FF2B5EF4-FFF2-40B4-BE49-F238E27FC236}">
                <a16:creationId xmlns:a16="http://schemas.microsoft.com/office/drawing/2014/main" id="{7438F4FC-A771-A64B-BDD3-E3009E5FE290}"/>
              </a:ext>
            </a:extLst>
          </p:cNvPr>
          <p:cNvSpPr/>
          <p:nvPr userDrawn="1"/>
        </p:nvSpPr>
        <p:spPr>
          <a:xfrm>
            <a:off x="-1" y="0"/>
            <a:ext cx="2915286" cy="5143500"/>
          </a:xfrm>
          <a:prstGeom prst="rect">
            <a:avLst/>
          </a:prstGeom>
          <a:solidFill>
            <a:srgbClr val="F8A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6AF6A8B2-9AB4-8541-A2DC-082F4A570AFE}"/>
              </a:ext>
            </a:extLst>
          </p:cNvPr>
          <p:cNvPicPr>
            <a:picLocks noChangeAspect="1"/>
          </p:cNvPicPr>
          <p:nvPr userDrawn="1"/>
        </p:nvPicPr>
        <p:blipFill>
          <a:blip r:embed="rId2"/>
          <a:stretch>
            <a:fillRect/>
          </a:stretch>
        </p:blipFill>
        <p:spPr>
          <a:xfrm>
            <a:off x="8515350" y="101600"/>
            <a:ext cx="527050" cy="763841"/>
          </a:xfrm>
          <a:prstGeom prst="rect">
            <a:avLst/>
          </a:prstGeom>
        </p:spPr>
      </p:pic>
      <p:pic>
        <p:nvPicPr>
          <p:cNvPr id="12" name="Afbeelding 11">
            <a:extLst>
              <a:ext uri="{FF2B5EF4-FFF2-40B4-BE49-F238E27FC236}">
                <a16:creationId xmlns:a16="http://schemas.microsoft.com/office/drawing/2014/main" id="{CC8BE689-C193-3449-9B9F-4CE3AE71BAA6}"/>
              </a:ext>
            </a:extLst>
          </p:cNvPr>
          <p:cNvPicPr>
            <a:picLocks noChangeAspect="1"/>
          </p:cNvPicPr>
          <p:nvPr userDrawn="1"/>
        </p:nvPicPr>
        <p:blipFill>
          <a:blip r:embed="rId3"/>
          <a:stretch>
            <a:fillRect/>
          </a:stretch>
        </p:blipFill>
        <p:spPr>
          <a:xfrm>
            <a:off x="7263765" y="4632723"/>
            <a:ext cx="1778635" cy="121963"/>
          </a:xfrm>
          <a:prstGeom prst="rect">
            <a:avLst/>
          </a:prstGeom>
        </p:spPr>
      </p:pic>
      <p:sp>
        <p:nvSpPr>
          <p:cNvPr id="8" name="Title 1">
            <a:extLst>
              <a:ext uri="{FF2B5EF4-FFF2-40B4-BE49-F238E27FC236}">
                <a16:creationId xmlns:a16="http://schemas.microsoft.com/office/drawing/2014/main" id="{ADDF44E3-1D06-224E-9DC7-07968F922333}"/>
              </a:ext>
            </a:extLst>
          </p:cNvPr>
          <p:cNvSpPr>
            <a:spLocks noGrp="1"/>
          </p:cNvSpPr>
          <p:nvPr>
            <p:ph type="title"/>
          </p:nvPr>
        </p:nvSpPr>
        <p:spPr>
          <a:xfrm>
            <a:off x="239395" y="2289572"/>
            <a:ext cx="2585085" cy="564356"/>
          </a:xfrm>
        </p:spPr>
        <p:txBody>
          <a:bodyPr>
            <a:noAutofit/>
          </a:bodyPr>
          <a:lstStyle>
            <a:lvl1pPr>
              <a:defRPr sz="3200">
                <a:solidFill>
                  <a:schemeClr val="bg1"/>
                </a:solidFill>
              </a:defRPr>
            </a:lvl1pPr>
          </a:lstStyle>
          <a:p>
            <a:r>
              <a:rPr lang="nl-NL" dirty="0"/>
              <a:t>Klik om stijl te bewerken</a:t>
            </a:r>
            <a:endParaRPr lang="en-US" dirty="0"/>
          </a:p>
        </p:txBody>
      </p:sp>
    </p:spTree>
    <p:extLst>
      <p:ext uri="{BB962C8B-B14F-4D97-AF65-F5344CB8AC3E}">
        <p14:creationId xmlns:p14="http://schemas.microsoft.com/office/powerpoint/2010/main" val="2801939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Inhoud van twe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38170" y="918058"/>
            <a:ext cx="3886200" cy="3714665"/>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9" name="Rechthoek 8">
            <a:extLst>
              <a:ext uri="{FF2B5EF4-FFF2-40B4-BE49-F238E27FC236}">
                <a16:creationId xmlns:a16="http://schemas.microsoft.com/office/drawing/2014/main" id="{7438F4FC-A771-A64B-BDD3-E3009E5FE290}"/>
              </a:ext>
            </a:extLst>
          </p:cNvPr>
          <p:cNvSpPr/>
          <p:nvPr userDrawn="1"/>
        </p:nvSpPr>
        <p:spPr>
          <a:xfrm>
            <a:off x="-1" y="0"/>
            <a:ext cx="2915286" cy="5143500"/>
          </a:xfrm>
          <a:prstGeom prst="rect">
            <a:avLst/>
          </a:prstGeom>
          <a:solidFill>
            <a:srgbClr val="EB5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AF70B91C-C395-9641-81B0-307AF28A603B}"/>
              </a:ext>
            </a:extLst>
          </p:cNvPr>
          <p:cNvPicPr>
            <a:picLocks noChangeAspect="1"/>
          </p:cNvPicPr>
          <p:nvPr userDrawn="1"/>
        </p:nvPicPr>
        <p:blipFill>
          <a:blip r:embed="rId2"/>
          <a:stretch>
            <a:fillRect/>
          </a:stretch>
        </p:blipFill>
        <p:spPr>
          <a:xfrm>
            <a:off x="8515350" y="101600"/>
            <a:ext cx="527050" cy="763841"/>
          </a:xfrm>
          <a:prstGeom prst="rect">
            <a:avLst/>
          </a:prstGeom>
        </p:spPr>
      </p:pic>
      <p:pic>
        <p:nvPicPr>
          <p:cNvPr id="13" name="Afbeelding 12">
            <a:extLst>
              <a:ext uri="{FF2B5EF4-FFF2-40B4-BE49-F238E27FC236}">
                <a16:creationId xmlns:a16="http://schemas.microsoft.com/office/drawing/2014/main" id="{AE31F7B4-6577-8F43-9F37-F3ABFF9A0F42}"/>
              </a:ext>
            </a:extLst>
          </p:cNvPr>
          <p:cNvPicPr>
            <a:picLocks noChangeAspect="1"/>
          </p:cNvPicPr>
          <p:nvPr userDrawn="1"/>
        </p:nvPicPr>
        <p:blipFill>
          <a:blip r:embed="rId3"/>
          <a:stretch>
            <a:fillRect/>
          </a:stretch>
        </p:blipFill>
        <p:spPr>
          <a:xfrm>
            <a:off x="7263765" y="4632723"/>
            <a:ext cx="1778635" cy="121963"/>
          </a:xfrm>
          <a:prstGeom prst="rect">
            <a:avLst/>
          </a:prstGeom>
        </p:spPr>
      </p:pic>
      <p:sp>
        <p:nvSpPr>
          <p:cNvPr id="15" name="Rechthoek 14">
            <a:extLst>
              <a:ext uri="{FF2B5EF4-FFF2-40B4-BE49-F238E27FC236}">
                <a16:creationId xmlns:a16="http://schemas.microsoft.com/office/drawing/2014/main" id="{77F36D44-960D-3A43-9355-A84DFD0BB875}"/>
              </a:ext>
            </a:extLst>
          </p:cNvPr>
          <p:cNvSpPr/>
          <p:nvPr userDrawn="1"/>
        </p:nvSpPr>
        <p:spPr>
          <a:xfrm>
            <a:off x="2915285" y="4877252"/>
            <a:ext cx="3313430" cy="266248"/>
          </a:xfrm>
          <a:prstGeom prst="rect">
            <a:avLst/>
          </a:prstGeom>
          <a:solidFill>
            <a:srgbClr val="F8A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AFB03AF8-675D-454D-B27E-AA7F17905FED}"/>
              </a:ext>
            </a:extLst>
          </p:cNvPr>
          <p:cNvSpPr/>
          <p:nvPr userDrawn="1"/>
        </p:nvSpPr>
        <p:spPr>
          <a:xfrm>
            <a:off x="6228715" y="4877252"/>
            <a:ext cx="2915285" cy="266248"/>
          </a:xfrm>
          <a:prstGeom prst="rect">
            <a:avLst/>
          </a:prstGeom>
          <a:solidFill>
            <a:srgbClr val="67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tle 1">
            <a:extLst>
              <a:ext uri="{FF2B5EF4-FFF2-40B4-BE49-F238E27FC236}">
                <a16:creationId xmlns:a16="http://schemas.microsoft.com/office/drawing/2014/main" id="{2CAA553A-9DE9-6047-B80F-5D3DED099E67}"/>
              </a:ext>
            </a:extLst>
          </p:cNvPr>
          <p:cNvSpPr>
            <a:spLocks noGrp="1"/>
          </p:cNvSpPr>
          <p:nvPr>
            <p:ph type="title"/>
          </p:nvPr>
        </p:nvSpPr>
        <p:spPr>
          <a:xfrm>
            <a:off x="239395" y="2289572"/>
            <a:ext cx="2585085" cy="564356"/>
          </a:xfrm>
        </p:spPr>
        <p:txBody>
          <a:bodyPr>
            <a:noAutofit/>
          </a:bodyPr>
          <a:lstStyle>
            <a:lvl1pPr>
              <a:defRPr sz="3200">
                <a:solidFill>
                  <a:schemeClr val="bg1"/>
                </a:solidFill>
              </a:defRPr>
            </a:lvl1pPr>
          </a:lstStyle>
          <a:p>
            <a:r>
              <a:rPr lang="nl-NL" dirty="0"/>
              <a:t>Klik om stijl te bewerken</a:t>
            </a:r>
            <a:endParaRPr lang="en-US" dirty="0"/>
          </a:p>
        </p:txBody>
      </p:sp>
    </p:spTree>
    <p:extLst>
      <p:ext uri="{BB962C8B-B14F-4D97-AF65-F5344CB8AC3E}">
        <p14:creationId xmlns:p14="http://schemas.microsoft.com/office/powerpoint/2010/main" val="36707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Inhoud van twe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38170" y="918058"/>
            <a:ext cx="3886200" cy="3714665"/>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9" name="Rechthoek 8">
            <a:extLst>
              <a:ext uri="{FF2B5EF4-FFF2-40B4-BE49-F238E27FC236}">
                <a16:creationId xmlns:a16="http://schemas.microsoft.com/office/drawing/2014/main" id="{7438F4FC-A771-A64B-BDD3-E3009E5FE290}"/>
              </a:ext>
            </a:extLst>
          </p:cNvPr>
          <p:cNvSpPr/>
          <p:nvPr userDrawn="1"/>
        </p:nvSpPr>
        <p:spPr>
          <a:xfrm>
            <a:off x="-1" y="0"/>
            <a:ext cx="2915286" cy="5143500"/>
          </a:xfrm>
          <a:prstGeom prst="rect">
            <a:avLst/>
          </a:prstGeom>
          <a:solidFill>
            <a:srgbClr val="67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tle 1">
            <a:extLst>
              <a:ext uri="{FF2B5EF4-FFF2-40B4-BE49-F238E27FC236}">
                <a16:creationId xmlns:a16="http://schemas.microsoft.com/office/drawing/2014/main" id="{D4A81497-10E8-3148-A720-8DAA574B8F32}"/>
              </a:ext>
            </a:extLst>
          </p:cNvPr>
          <p:cNvSpPr>
            <a:spLocks noGrp="1"/>
          </p:cNvSpPr>
          <p:nvPr>
            <p:ph type="title"/>
          </p:nvPr>
        </p:nvSpPr>
        <p:spPr>
          <a:xfrm>
            <a:off x="239395" y="2289572"/>
            <a:ext cx="2585085" cy="564356"/>
          </a:xfrm>
        </p:spPr>
        <p:txBody>
          <a:bodyPr>
            <a:noAutofit/>
          </a:bodyPr>
          <a:lstStyle>
            <a:lvl1pPr>
              <a:defRPr sz="3200">
                <a:solidFill>
                  <a:schemeClr val="bg1"/>
                </a:solidFill>
              </a:defRPr>
            </a:lvl1pPr>
          </a:lstStyle>
          <a:p>
            <a:r>
              <a:rPr lang="nl-NL" dirty="0"/>
              <a:t>Klik om stijl te bewerken</a:t>
            </a:r>
            <a:endParaRPr lang="en-US" dirty="0"/>
          </a:p>
        </p:txBody>
      </p:sp>
      <p:pic>
        <p:nvPicPr>
          <p:cNvPr id="12" name="Afbeelding 11">
            <a:extLst>
              <a:ext uri="{FF2B5EF4-FFF2-40B4-BE49-F238E27FC236}">
                <a16:creationId xmlns:a16="http://schemas.microsoft.com/office/drawing/2014/main" id="{5D915FE9-A840-6C4A-9F26-35E2E245C54C}"/>
              </a:ext>
            </a:extLst>
          </p:cNvPr>
          <p:cNvPicPr>
            <a:picLocks noChangeAspect="1"/>
          </p:cNvPicPr>
          <p:nvPr userDrawn="1"/>
        </p:nvPicPr>
        <p:blipFill>
          <a:blip r:embed="rId2"/>
          <a:stretch>
            <a:fillRect/>
          </a:stretch>
        </p:blipFill>
        <p:spPr>
          <a:xfrm>
            <a:off x="8515350" y="101600"/>
            <a:ext cx="527050" cy="763841"/>
          </a:xfrm>
          <a:prstGeom prst="rect">
            <a:avLst/>
          </a:prstGeom>
        </p:spPr>
      </p:pic>
      <p:pic>
        <p:nvPicPr>
          <p:cNvPr id="13" name="Afbeelding 12">
            <a:extLst>
              <a:ext uri="{FF2B5EF4-FFF2-40B4-BE49-F238E27FC236}">
                <a16:creationId xmlns:a16="http://schemas.microsoft.com/office/drawing/2014/main" id="{B397263B-2E2D-4C48-9140-46724A0EA4C1}"/>
              </a:ext>
            </a:extLst>
          </p:cNvPr>
          <p:cNvPicPr>
            <a:picLocks noChangeAspect="1"/>
          </p:cNvPicPr>
          <p:nvPr userDrawn="1"/>
        </p:nvPicPr>
        <p:blipFill>
          <a:blip r:embed="rId3"/>
          <a:stretch>
            <a:fillRect/>
          </a:stretch>
        </p:blipFill>
        <p:spPr>
          <a:xfrm>
            <a:off x="7263765" y="4632723"/>
            <a:ext cx="1778635" cy="121963"/>
          </a:xfrm>
          <a:prstGeom prst="rect">
            <a:avLst/>
          </a:prstGeom>
        </p:spPr>
      </p:pic>
      <p:sp>
        <p:nvSpPr>
          <p:cNvPr id="14" name="Rechthoek 13">
            <a:extLst>
              <a:ext uri="{FF2B5EF4-FFF2-40B4-BE49-F238E27FC236}">
                <a16:creationId xmlns:a16="http://schemas.microsoft.com/office/drawing/2014/main" id="{4BE5AE15-4FB0-A04C-AB5B-4E40E588DFAE}"/>
              </a:ext>
            </a:extLst>
          </p:cNvPr>
          <p:cNvSpPr/>
          <p:nvPr userDrawn="1"/>
        </p:nvSpPr>
        <p:spPr>
          <a:xfrm>
            <a:off x="6228717" y="4877252"/>
            <a:ext cx="2915283" cy="266248"/>
          </a:xfrm>
          <a:prstGeom prst="rect">
            <a:avLst/>
          </a:prstGeom>
          <a:solidFill>
            <a:srgbClr val="EB5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C2B0033A-E5A1-7748-AA92-308DA2D3E920}"/>
              </a:ext>
            </a:extLst>
          </p:cNvPr>
          <p:cNvSpPr/>
          <p:nvPr userDrawn="1"/>
        </p:nvSpPr>
        <p:spPr>
          <a:xfrm>
            <a:off x="2920999" y="4877252"/>
            <a:ext cx="3307718" cy="266248"/>
          </a:xfrm>
          <a:prstGeom prst="rect">
            <a:avLst/>
          </a:prstGeom>
          <a:solidFill>
            <a:srgbClr val="F8A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7059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pic>
        <p:nvPicPr>
          <p:cNvPr id="5" name="Afbeelding 4">
            <a:extLst>
              <a:ext uri="{FF2B5EF4-FFF2-40B4-BE49-F238E27FC236}">
                <a16:creationId xmlns:a16="http://schemas.microsoft.com/office/drawing/2014/main" id="{7739113C-9303-7047-8A38-B527CE8E6C12}"/>
              </a:ext>
            </a:extLst>
          </p:cNvPr>
          <p:cNvPicPr>
            <a:picLocks noChangeAspect="1"/>
          </p:cNvPicPr>
          <p:nvPr userDrawn="1"/>
        </p:nvPicPr>
        <p:blipFill>
          <a:blip r:embed="rId2"/>
          <a:stretch>
            <a:fillRect/>
          </a:stretch>
        </p:blipFill>
        <p:spPr>
          <a:xfrm>
            <a:off x="8515350" y="101600"/>
            <a:ext cx="527050" cy="763841"/>
          </a:xfrm>
          <a:prstGeom prst="rect">
            <a:avLst/>
          </a:prstGeom>
        </p:spPr>
      </p:pic>
      <p:pic>
        <p:nvPicPr>
          <p:cNvPr id="7" name="Afbeelding 6">
            <a:extLst>
              <a:ext uri="{FF2B5EF4-FFF2-40B4-BE49-F238E27FC236}">
                <a16:creationId xmlns:a16="http://schemas.microsoft.com/office/drawing/2014/main" id="{ABD8F875-9AB4-3C48-9533-AEC828B66AB4}"/>
              </a:ext>
            </a:extLst>
          </p:cNvPr>
          <p:cNvPicPr>
            <a:picLocks noChangeAspect="1"/>
          </p:cNvPicPr>
          <p:nvPr userDrawn="1"/>
        </p:nvPicPr>
        <p:blipFill>
          <a:blip r:embed="rId3"/>
          <a:stretch>
            <a:fillRect/>
          </a:stretch>
        </p:blipFill>
        <p:spPr>
          <a:xfrm>
            <a:off x="7263765" y="4632723"/>
            <a:ext cx="1778635" cy="121963"/>
          </a:xfrm>
          <a:prstGeom prst="rect">
            <a:avLst/>
          </a:prstGeom>
        </p:spPr>
      </p:pic>
    </p:spTree>
    <p:extLst>
      <p:ext uri="{BB962C8B-B14F-4D97-AF65-F5344CB8AC3E}">
        <p14:creationId xmlns:p14="http://schemas.microsoft.com/office/powerpoint/2010/main" val="270850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564356"/>
          </a:xfrm>
          <a:prstGeom prst="rect">
            <a:avLst/>
          </a:prstGeom>
        </p:spPr>
        <p:txBody>
          <a:bodyPr vert="horz" lIns="91440" tIns="45720" rIns="91440" bIns="45720" rtlCol="0" anchor="ctr">
            <a:normAutofit/>
          </a:bodyPr>
          <a:lstStyle/>
          <a:p>
            <a:r>
              <a:rPr lang="nl-NL" dirty="0"/>
              <a:t>Klik om stijl te bewerken</a:t>
            </a:r>
            <a:endParaRPr lang="en-US" dirty="0"/>
          </a:p>
        </p:txBody>
      </p:sp>
      <p:sp>
        <p:nvSpPr>
          <p:cNvPr id="3" name="Text Placeholder 2"/>
          <p:cNvSpPr>
            <a:spLocks noGrp="1"/>
          </p:cNvSpPr>
          <p:nvPr>
            <p:ph type="body" idx="1"/>
          </p:nvPr>
        </p:nvSpPr>
        <p:spPr>
          <a:xfrm>
            <a:off x="628650" y="909320"/>
            <a:ext cx="7886700" cy="3723403"/>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4" name="Rechthoek 13">
            <a:extLst>
              <a:ext uri="{FF2B5EF4-FFF2-40B4-BE49-F238E27FC236}">
                <a16:creationId xmlns:a16="http://schemas.microsoft.com/office/drawing/2014/main" id="{782499C2-D5B7-AA41-B8F4-48BCE8605697}"/>
              </a:ext>
            </a:extLst>
          </p:cNvPr>
          <p:cNvSpPr/>
          <p:nvPr userDrawn="1"/>
        </p:nvSpPr>
        <p:spPr>
          <a:xfrm>
            <a:off x="2915285" y="4877252"/>
            <a:ext cx="3313430" cy="266248"/>
          </a:xfrm>
          <a:prstGeom prst="rect">
            <a:avLst/>
          </a:prstGeom>
          <a:solidFill>
            <a:srgbClr val="EB5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9390CC64-2CDD-0B41-8C83-151334BFD2DD}"/>
              </a:ext>
            </a:extLst>
          </p:cNvPr>
          <p:cNvSpPr/>
          <p:nvPr userDrawn="1"/>
        </p:nvSpPr>
        <p:spPr>
          <a:xfrm>
            <a:off x="-1" y="4877252"/>
            <a:ext cx="2915286" cy="266248"/>
          </a:xfrm>
          <a:prstGeom prst="rect">
            <a:avLst/>
          </a:prstGeom>
          <a:solidFill>
            <a:srgbClr val="F8A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95458D0D-6C2E-E14F-8106-342A8A720085}"/>
              </a:ext>
            </a:extLst>
          </p:cNvPr>
          <p:cNvSpPr/>
          <p:nvPr userDrawn="1"/>
        </p:nvSpPr>
        <p:spPr>
          <a:xfrm>
            <a:off x="6228715" y="4877252"/>
            <a:ext cx="2915285" cy="266248"/>
          </a:xfrm>
          <a:prstGeom prst="rect">
            <a:avLst/>
          </a:prstGeom>
          <a:solidFill>
            <a:srgbClr val="67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494716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8" r:id="rId4"/>
    <p:sldLayoutId id="2147483672" r:id="rId5"/>
    <p:sldLayoutId id="2147483671" r:id="rId6"/>
    <p:sldLayoutId id="2147483669" r:id="rId7"/>
    <p:sldLayoutId id="2147483670" r:id="rId8"/>
    <p:sldLayoutId id="2147483666" r:id="rId9"/>
    <p:sldLayoutId id="2147483667" r:id="rId10"/>
  </p:sldLayoutIdLst>
  <p:txStyles>
    <p:titleStyle>
      <a:lvl1pPr algn="l" defTabSz="6858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360363" indent="-355600" algn="l" defTabSz="685800" rtl="0" eaLnBrk="1" latinLnBrk="0" hangingPunct="1">
        <a:lnSpc>
          <a:spcPct val="90000"/>
        </a:lnSpc>
        <a:spcBef>
          <a:spcPts val="750"/>
        </a:spcBef>
        <a:buClr>
          <a:srgbClr val="EB5D32"/>
        </a:buClr>
        <a:buSzPct val="90000"/>
        <a:buFont typeface="Wingdings" pitchFamily="2" charset="2"/>
        <a:buChar char="q"/>
        <a:tabLst/>
        <a:defRPr sz="2100" kern="1200">
          <a:solidFill>
            <a:schemeClr val="tx1"/>
          </a:solidFill>
          <a:latin typeface="+mn-lt"/>
          <a:ea typeface="+mn-ea"/>
          <a:cs typeface="+mn-cs"/>
        </a:defRPr>
      </a:lvl1pPr>
      <a:lvl2pPr marL="669925" indent="-327025" algn="l" defTabSz="685800" rtl="0" eaLnBrk="1" latinLnBrk="0" hangingPunct="1">
        <a:lnSpc>
          <a:spcPct val="90000"/>
        </a:lnSpc>
        <a:spcBef>
          <a:spcPts val="375"/>
        </a:spcBef>
        <a:buClr>
          <a:srgbClr val="EB5D32"/>
        </a:buClr>
        <a:buSzPct val="90000"/>
        <a:buFont typeface="Wingdings" pitchFamily="2" charset="2"/>
        <a:buChar char="q"/>
        <a:tabLst/>
        <a:defRPr sz="1800" kern="1200">
          <a:solidFill>
            <a:schemeClr val="tx1"/>
          </a:solidFill>
          <a:latin typeface="+mn-lt"/>
          <a:ea typeface="+mn-ea"/>
          <a:cs typeface="+mn-cs"/>
        </a:defRPr>
      </a:lvl2pPr>
      <a:lvl3pPr marL="979488" indent="-293688" algn="l" defTabSz="685800" rtl="0" eaLnBrk="1" latinLnBrk="0" hangingPunct="1">
        <a:lnSpc>
          <a:spcPct val="90000"/>
        </a:lnSpc>
        <a:spcBef>
          <a:spcPts val="375"/>
        </a:spcBef>
        <a:buClr>
          <a:srgbClr val="EB5D32"/>
        </a:buClr>
        <a:buSzPct val="90000"/>
        <a:buFont typeface="Wingdings" pitchFamily="2" charset="2"/>
        <a:buChar char="q"/>
        <a:tabLst/>
        <a:defRPr sz="1500" kern="1200">
          <a:solidFill>
            <a:schemeClr val="tx1"/>
          </a:solidFill>
          <a:latin typeface="+mn-lt"/>
          <a:ea typeface="+mn-ea"/>
          <a:cs typeface="+mn-cs"/>
        </a:defRPr>
      </a:lvl3pPr>
      <a:lvl4pPr marL="1289050" indent="-260350" algn="l" defTabSz="685800" rtl="0" eaLnBrk="1" latinLnBrk="0" hangingPunct="1">
        <a:lnSpc>
          <a:spcPct val="90000"/>
        </a:lnSpc>
        <a:spcBef>
          <a:spcPts val="375"/>
        </a:spcBef>
        <a:buClr>
          <a:srgbClr val="EB5D32"/>
        </a:buClr>
        <a:buSzPct val="90000"/>
        <a:buFont typeface="Wingdings" pitchFamily="2" charset="2"/>
        <a:buChar char="q"/>
        <a:tabLst/>
        <a:defRPr sz="1350" kern="1200">
          <a:solidFill>
            <a:schemeClr val="tx1"/>
          </a:solidFill>
          <a:latin typeface="+mn-lt"/>
          <a:ea typeface="+mn-ea"/>
          <a:cs typeface="+mn-cs"/>
        </a:defRPr>
      </a:lvl4pPr>
      <a:lvl5pPr marL="1604963" indent="-233363" algn="l" defTabSz="685800" rtl="0" eaLnBrk="1" latinLnBrk="0" hangingPunct="1">
        <a:lnSpc>
          <a:spcPct val="90000"/>
        </a:lnSpc>
        <a:spcBef>
          <a:spcPts val="375"/>
        </a:spcBef>
        <a:buClr>
          <a:srgbClr val="EB5D32"/>
        </a:buClr>
        <a:buSzPct val="90000"/>
        <a:buFont typeface="Wingdings" pitchFamily="2" charset="2"/>
        <a:buChar char="q"/>
        <a:tabLst/>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youtube.com/watch?v=D3gBlxgbEDg" TargetMode="External"/><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9BD2FB-44CE-B242-9BEB-91176EDDC438}"/>
              </a:ext>
            </a:extLst>
          </p:cNvPr>
          <p:cNvSpPr>
            <a:spLocks noGrp="1"/>
          </p:cNvSpPr>
          <p:nvPr>
            <p:ph type="ctrTitle"/>
          </p:nvPr>
        </p:nvSpPr>
        <p:spPr/>
        <p:txBody>
          <a:bodyPr/>
          <a:lstStyle/>
          <a:p>
            <a:r>
              <a:rPr lang="nl-NL" dirty="0"/>
              <a:t>Loopbaanreflectiegesprekken</a:t>
            </a:r>
          </a:p>
        </p:txBody>
      </p:sp>
      <p:sp>
        <p:nvSpPr>
          <p:cNvPr id="3" name="Ondertitel 2">
            <a:extLst>
              <a:ext uri="{FF2B5EF4-FFF2-40B4-BE49-F238E27FC236}">
                <a16:creationId xmlns:a16="http://schemas.microsoft.com/office/drawing/2014/main" id="{F08CAE48-4706-BA46-B588-5C8E99898BC4}"/>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3257316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73A3D1-DB1D-4BC7-AF4E-A53EF8C98532}"/>
              </a:ext>
            </a:extLst>
          </p:cNvPr>
          <p:cNvSpPr>
            <a:spLocks noGrp="1"/>
          </p:cNvSpPr>
          <p:nvPr>
            <p:ph type="title"/>
          </p:nvPr>
        </p:nvSpPr>
        <p:spPr/>
        <p:txBody>
          <a:bodyPr/>
          <a:lstStyle/>
          <a:p>
            <a:pPr algn="ctr"/>
            <a:r>
              <a:rPr lang="nl-NL" dirty="0"/>
              <a:t>Oefening 4 </a:t>
            </a:r>
          </a:p>
        </p:txBody>
      </p:sp>
      <p:sp>
        <p:nvSpPr>
          <p:cNvPr id="3" name="Tijdelijke aanduiding voor inhoud 2">
            <a:extLst>
              <a:ext uri="{FF2B5EF4-FFF2-40B4-BE49-F238E27FC236}">
                <a16:creationId xmlns:a16="http://schemas.microsoft.com/office/drawing/2014/main" id="{783B36E6-407E-455C-9B9E-4FAEF7687722}"/>
              </a:ext>
            </a:extLst>
          </p:cNvPr>
          <p:cNvSpPr>
            <a:spLocks noGrp="1"/>
          </p:cNvSpPr>
          <p:nvPr>
            <p:ph idx="1"/>
          </p:nvPr>
        </p:nvSpPr>
        <p:spPr/>
        <p:txBody>
          <a:bodyPr/>
          <a:lstStyle/>
          <a:p>
            <a:r>
              <a:rPr lang="nl-NL" dirty="0"/>
              <a:t>In gesprek over vooruitkijken en activeren </a:t>
            </a:r>
          </a:p>
          <a:p>
            <a:pPr marL="4763" indent="0">
              <a:buNone/>
            </a:pPr>
            <a:r>
              <a:rPr lang="nl-NL" dirty="0"/>
              <a:t>Welke stap(pen) gaat de leerling nemen?</a:t>
            </a:r>
          </a:p>
        </p:txBody>
      </p:sp>
      <p:pic>
        <p:nvPicPr>
          <p:cNvPr id="4" name="Tijdelijke aanduiding voor inhoud 3">
            <a:extLst>
              <a:ext uri="{FF2B5EF4-FFF2-40B4-BE49-F238E27FC236}">
                <a16:creationId xmlns:a16="http://schemas.microsoft.com/office/drawing/2014/main" id="{8B77E6A1-EDFA-45D1-A21A-41AAF3BE0154}"/>
              </a:ext>
            </a:extLst>
          </p:cNvPr>
          <p:cNvPicPr>
            <a:picLocks noChangeAspect="1"/>
          </p:cNvPicPr>
          <p:nvPr/>
        </p:nvPicPr>
        <p:blipFill rotWithShape="1">
          <a:blip r:embed="rId2">
            <a:clrChange>
              <a:clrFrom>
                <a:srgbClr val="FFFFFF"/>
              </a:clrFrom>
              <a:clrTo>
                <a:srgbClr val="FFFFFF">
                  <a:alpha val="0"/>
                </a:srgbClr>
              </a:clrTo>
            </a:clrChange>
          </a:blip>
          <a:srcRect l="53497" t="16478" r="2575" b="14512"/>
          <a:stretch/>
        </p:blipFill>
        <p:spPr>
          <a:xfrm>
            <a:off x="2556252" y="1670905"/>
            <a:ext cx="6016248" cy="2658207"/>
          </a:xfrm>
          <a:prstGeom prst="rect">
            <a:avLst/>
          </a:prstGeom>
        </p:spPr>
      </p:pic>
    </p:spTree>
    <p:extLst>
      <p:ext uri="{BB962C8B-B14F-4D97-AF65-F5344CB8AC3E}">
        <p14:creationId xmlns:p14="http://schemas.microsoft.com/office/powerpoint/2010/main" val="2233026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2"/>
          <a:stretch>
            <a:fillRect/>
          </a:stretch>
        </p:blipFill>
        <p:spPr>
          <a:xfrm>
            <a:off x="-3048000" y="-1714500"/>
            <a:ext cx="15240000" cy="8572500"/>
          </a:xfrm>
          <a:prstGeom prst="rect">
            <a:avLst/>
          </a:prstGeom>
        </p:spPr>
      </p:pic>
    </p:spTree>
    <p:extLst>
      <p:ext uri="{BB962C8B-B14F-4D97-AF65-F5344CB8AC3E}">
        <p14:creationId xmlns:p14="http://schemas.microsoft.com/office/powerpoint/2010/main" val="2399066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2"/>
          <a:stretch>
            <a:fillRect/>
          </a:stretch>
        </p:blipFill>
        <p:spPr>
          <a:xfrm>
            <a:off x="-3048000" y="-1714500"/>
            <a:ext cx="15240000" cy="8572500"/>
          </a:xfrm>
          <a:prstGeom prst="rect">
            <a:avLst/>
          </a:prstGeom>
        </p:spPr>
      </p:pic>
    </p:spTree>
    <p:extLst>
      <p:ext uri="{BB962C8B-B14F-4D97-AF65-F5344CB8AC3E}">
        <p14:creationId xmlns:p14="http://schemas.microsoft.com/office/powerpoint/2010/main" val="3888211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CDDE4B-8C3E-435C-8C58-7B45A22483B6}"/>
              </a:ext>
            </a:extLst>
          </p:cNvPr>
          <p:cNvSpPr>
            <a:spLocks noGrp="1"/>
          </p:cNvSpPr>
          <p:nvPr>
            <p:ph type="title"/>
          </p:nvPr>
        </p:nvSpPr>
        <p:spPr/>
        <p:txBody>
          <a:bodyPr/>
          <a:lstStyle/>
          <a:p>
            <a:pPr algn="ctr"/>
            <a:r>
              <a:rPr lang="nl-NL" dirty="0"/>
              <a:t>Oefening 1</a:t>
            </a:r>
          </a:p>
        </p:txBody>
      </p:sp>
      <p:sp>
        <p:nvSpPr>
          <p:cNvPr id="3" name="Tijdelijke aanduiding voor inhoud 2">
            <a:extLst>
              <a:ext uri="{FF2B5EF4-FFF2-40B4-BE49-F238E27FC236}">
                <a16:creationId xmlns:a16="http://schemas.microsoft.com/office/drawing/2014/main" id="{D693C852-A3FE-481D-888B-BF11EA5195AA}"/>
              </a:ext>
            </a:extLst>
          </p:cNvPr>
          <p:cNvSpPr>
            <a:spLocks noGrp="1"/>
          </p:cNvSpPr>
          <p:nvPr>
            <p:ph idx="1"/>
          </p:nvPr>
        </p:nvSpPr>
        <p:spPr/>
        <p:txBody>
          <a:bodyPr>
            <a:normAutofit/>
          </a:bodyPr>
          <a:lstStyle/>
          <a:p>
            <a:r>
              <a:rPr lang="nl-NL" dirty="0"/>
              <a:t>Leerling presenteert een probleem: ik weet niet hoe hij een planning moet maken</a:t>
            </a:r>
          </a:p>
          <a:p>
            <a:r>
              <a:rPr lang="nl-NL" dirty="0"/>
              <a:t>Mentor draagt zoveel mogelijk oplossingen aan</a:t>
            </a:r>
          </a:p>
          <a:p>
            <a:pPr marL="4763" indent="0">
              <a:buNone/>
            </a:pPr>
            <a:endParaRPr lang="nl-NL" dirty="0"/>
          </a:p>
          <a:p>
            <a:pPr marL="4763" indent="0">
              <a:buNone/>
            </a:pPr>
            <a:r>
              <a:rPr lang="nl-NL" dirty="0"/>
              <a:t>Omgekeerde oefening:</a:t>
            </a:r>
          </a:p>
          <a:p>
            <a:r>
              <a:rPr lang="nl-NL" dirty="0"/>
              <a:t>Mentor stelt zoveel mogelijk vragen om situatie helder te krijgen. </a:t>
            </a:r>
          </a:p>
          <a:p>
            <a:pPr lvl="1"/>
            <a:r>
              <a:rPr lang="nl-NL" dirty="0"/>
              <a:t>Geen adviezen geven</a:t>
            </a:r>
          </a:p>
          <a:p>
            <a:pPr lvl="1"/>
            <a:r>
              <a:rPr lang="nl-NL" dirty="0"/>
              <a:t>Luisterende houding</a:t>
            </a:r>
          </a:p>
          <a:p>
            <a:r>
              <a:rPr lang="nl-NL" dirty="0"/>
              <a:t>Leerling oplossingen laten bedenken</a:t>
            </a:r>
          </a:p>
          <a:p>
            <a:pPr marL="4763" indent="0">
              <a:buNone/>
            </a:pPr>
            <a:endParaRPr lang="nl-NL" dirty="0"/>
          </a:p>
          <a:p>
            <a:pPr marL="4763" indent="0">
              <a:buNone/>
            </a:pPr>
            <a:endParaRPr lang="nl-NL" dirty="0"/>
          </a:p>
        </p:txBody>
      </p:sp>
    </p:spTree>
    <p:extLst>
      <p:ext uri="{BB962C8B-B14F-4D97-AF65-F5344CB8AC3E}">
        <p14:creationId xmlns:p14="http://schemas.microsoft.com/office/powerpoint/2010/main" val="2961737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6CFBFB7-5BB8-411F-8FDB-F3E3F75E19D9}"/>
              </a:ext>
            </a:extLst>
          </p:cNvPr>
          <p:cNvPicPr>
            <a:picLocks noChangeAspect="1"/>
          </p:cNvPicPr>
          <p:nvPr/>
        </p:nvPicPr>
        <p:blipFill>
          <a:blip r:embed="rId3"/>
          <a:stretch>
            <a:fillRect/>
          </a:stretch>
        </p:blipFill>
        <p:spPr>
          <a:xfrm>
            <a:off x="5888111" y="2965016"/>
            <a:ext cx="2076036" cy="1257242"/>
          </a:xfrm>
          <a:prstGeom prst="rect">
            <a:avLst/>
          </a:prstGeom>
        </p:spPr>
      </p:pic>
      <p:sp>
        <p:nvSpPr>
          <p:cNvPr id="2" name="Titel 1"/>
          <p:cNvSpPr>
            <a:spLocks noGrp="1"/>
          </p:cNvSpPr>
          <p:nvPr>
            <p:ph type="title"/>
          </p:nvPr>
        </p:nvSpPr>
        <p:spPr/>
        <p:txBody>
          <a:bodyPr/>
          <a:lstStyle/>
          <a:p>
            <a:pPr algn="ctr"/>
            <a:r>
              <a:rPr lang="nl-NL" dirty="0">
                <a:solidFill>
                  <a:schemeClr val="tx1"/>
                </a:solidFill>
                <a:latin typeface="+mn-lt"/>
              </a:rPr>
              <a:t>Waarom LOB? </a:t>
            </a:r>
          </a:p>
        </p:txBody>
      </p:sp>
      <p:sp>
        <p:nvSpPr>
          <p:cNvPr id="3" name="Tijdelijke aanduiding voor tekst 2"/>
          <p:cNvSpPr>
            <a:spLocks noGrp="1"/>
          </p:cNvSpPr>
          <p:nvPr>
            <p:ph type="body" idx="1"/>
          </p:nvPr>
        </p:nvSpPr>
        <p:spPr>
          <a:xfrm>
            <a:off x="260058" y="1149010"/>
            <a:ext cx="8255292" cy="3321638"/>
          </a:xfrm>
        </p:spPr>
        <p:txBody>
          <a:bodyPr>
            <a:normAutofit fontScale="85000" lnSpcReduction="20000"/>
          </a:bodyPr>
          <a:lstStyle/>
          <a:p>
            <a:pPr marL="0" indent="0">
              <a:buNone/>
            </a:pPr>
            <a:r>
              <a:rPr lang="nl-NL" dirty="0">
                <a:solidFill>
                  <a:schemeClr val="tx1"/>
                </a:solidFill>
              </a:rPr>
              <a:t>LOB is niet </a:t>
            </a:r>
            <a:r>
              <a:rPr lang="nl-NL" i="1" dirty="0">
                <a:solidFill>
                  <a:schemeClr val="tx1"/>
                </a:solidFill>
              </a:rPr>
              <a:t>weten</a:t>
            </a:r>
            <a:r>
              <a:rPr lang="nl-NL" dirty="0">
                <a:solidFill>
                  <a:schemeClr val="tx1"/>
                </a:solidFill>
              </a:rPr>
              <a:t> wat je kunt en wat je wilt worden, </a:t>
            </a:r>
          </a:p>
          <a:p>
            <a:pPr marL="0" indent="0">
              <a:buNone/>
            </a:pPr>
            <a:r>
              <a:rPr lang="nl-NL" dirty="0">
                <a:solidFill>
                  <a:schemeClr val="tx1"/>
                </a:solidFill>
              </a:rPr>
              <a:t>maar </a:t>
            </a:r>
            <a:r>
              <a:rPr lang="nl-NL" i="1" dirty="0">
                <a:solidFill>
                  <a:schemeClr val="tx1"/>
                </a:solidFill>
              </a:rPr>
              <a:t>leren</a:t>
            </a:r>
            <a:r>
              <a:rPr lang="nl-NL" dirty="0">
                <a:solidFill>
                  <a:schemeClr val="tx1"/>
                </a:solidFill>
              </a:rPr>
              <a:t> hoe je dat kunt ontdekken, ontwikkelen en benutten.</a:t>
            </a:r>
          </a:p>
          <a:p>
            <a:pPr marL="0" indent="0">
              <a:buNone/>
            </a:pPr>
            <a:endParaRPr lang="nl-NL" b="1" dirty="0">
              <a:solidFill>
                <a:schemeClr val="tx1"/>
              </a:solidFill>
            </a:endParaRPr>
          </a:p>
          <a:p>
            <a:pPr marL="0" indent="0">
              <a:buNone/>
            </a:pPr>
            <a:r>
              <a:rPr lang="nl-NL" b="1" i="1" dirty="0">
                <a:solidFill>
                  <a:schemeClr val="tx1"/>
                </a:solidFill>
              </a:rPr>
              <a:t>Jongeren leren loopbaankeuzes maken</a:t>
            </a:r>
            <a:endParaRPr lang="nl-NL" i="1" dirty="0">
              <a:solidFill>
                <a:schemeClr val="tx1"/>
              </a:solidFill>
            </a:endParaRPr>
          </a:p>
          <a:p>
            <a:pPr marL="0" indent="0">
              <a:buNone/>
            </a:pPr>
            <a:endParaRPr lang="nl-NL" dirty="0">
              <a:solidFill>
                <a:schemeClr val="tx1"/>
              </a:solidFill>
            </a:endParaRPr>
          </a:p>
          <a:p>
            <a:pPr marL="7144"/>
            <a:endParaRPr lang="nl-NL" dirty="0">
              <a:solidFill>
                <a:schemeClr val="tx1"/>
              </a:solidFill>
            </a:endParaRPr>
          </a:p>
          <a:p>
            <a:pPr marL="0" indent="0">
              <a:buNone/>
            </a:pPr>
            <a:endParaRPr lang="nl-NL" dirty="0">
              <a:solidFill>
                <a:schemeClr val="tx1"/>
              </a:solidFill>
            </a:endParaRPr>
          </a:p>
          <a:p>
            <a:pPr marL="0" indent="0">
              <a:buNone/>
            </a:pPr>
            <a:r>
              <a:rPr lang="nl-NL" dirty="0">
                <a:solidFill>
                  <a:schemeClr val="tx1"/>
                </a:solidFill>
              </a:rPr>
              <a:t>Want:</a:t>
            </a:r>
          </a:p>
          <a:p>
            <a:pPr marL="0" indent="0">
              <a:buNone/>
            </a:pPr>
            <a:r>
              <a:rPr lang="nl-NL" dirty="0">
                <a:solidFill>
                  <a:schemeClr val="tx1"/>
                </a:solidFill>
              </a:rPr>
              <a:t>snel veranderende arbeidsmarkt en beroepenveld. </a:t>
            </a:r>
          </a:p>
          <a:p>
            <a:pPr marL="0" indent="0">
              <a:buNone/>
            </a:pPr>
            <a:endParaRPr lang="nl-NL" dirty="0">
              <a:solidFill>
                <a:schemeClr val="tx1"/>
              </a:solidFill>
            </a:endParaRPr>
          </a:p>
          <a:p>
            <a:pPr marL="0" indent="0">
              <a:buNone/>
            </a:pPr>
            <a:r>
              <a:rPr lang="nl-NL" dirty="0">
                <a:solidFill>
                  <a:schemeClr val="tx1"/>
                </a:solidFill>
              </a:rPr>
              <a:t>Maar hóe dan?</a:t>
            </a:r>
          </a:p>
          <a:p>
            <a:pPr marL="7144"/>
            <a:endParaRPr lang="nl-NL" dirty="0">
              <a:solidFill>
                <a:srgbClr val="CC0099"/>
              </a:solidFill>
            </a:endParaRPr>
          </a:p>
          <a:p>
            <a:endParaRPr lang="nl-NL" dirty="0"/>
          </a:p>
        </p:txBody>
      </p:sp>
      <p:pic>
        <p:nvPicPr>
          <p:cNvPr id="6" name="Afbeelding 5"/>
          <p:cNvPicPr>
            <a:picLocks noChangeAspect="1"/>
          </p:cNvPicPr>
          <p:nvPr/>
        </p:nvPicPr>
        <p:blipFill>
          <a:blip r:embed="rId4"/>
          <a:stretch>
            <a:fillRect/>
          </a:stretch>
        </p:blipFill>
        <p:spPr>
          <a:xfrm>
            <a:off x="6644877" y="1149010"/>
            <a:ext cx="2145317" cy="1436158"/>
          </a:xfrm>
          <a:prstGeom prst="rect">
            <a:avLst/>
          </a:prstGeom>
        </p:spPr>
      </p:pic>
    </p:spTree>
    <p:extLst>
      <p:ext uri="{BB962C8B-B14F-4D97-AF65-F5344CB8AC3E}">
        <p14:creationId xmlns:p14="http://schemas.microsoft.com/office/powerpoint/2010/main" val="2425272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9572F7-6657-4D92-9971-B1FF93B57A0C}"/>
              </a:ext>
            </a:extLst>
          </p:cNvPr>
          <p:cNvSpPr>
            <a:spLocks noGrp="1"/>
          </p:cNvSpPr>
          <p:nvPr>
            <p:ph type="title"/>
          </p:nvPr>
        </p:nvSpPr>
        <p:spPr/>
        <p:txBody>
          <a:bodyPr/>
          <a:lstStyle/>
          <a:p>
            <a:pPr algn="ctr"/>
            <a:r>
              <a:rPr lang="nl-NL" dirty="0"/>
              <a:t>Oefening 2  </a:t>
            </a:r>
          </a:p>
        </p:txBody>
      </p:sp>
      <p:sp>
        <p:nvSpPr>
          <p:cNvPr id="3" name="Tijdelijke aanduiding voor inhoud 2">
            <a:extLst>
              <a:ext uri="{FF2B5EF4-FFF2-40B4-BE49-F238E27FC236}">
                <a16:creationId xmlns:a16="http://schemas.microsoft.com/office/drawing/2014/main" id="{5A86BB86-23DE-4D12-8CEB-93C6A87A3739}"/>
              </a:ext>
            </a:extLst>
          </p:cNvPr>
          <p:cNvSpPr>
            <a:spLocks noGrp="1"/>
          </p:cNvSpPr>
          <p:nvPr>
            <p:ph idx="1"/>
          </p:nvPr>
        </p:nvSpPr>
        <p:spPr/>
        <p:txBody>
          <a:bodyPr/>
          <a:lstStyle/>
          <a:p>
            <a:r>
              <a:rPr lang="nl-NL" dirty="0"/>
              <a:t>Je vraagt naar de kwaliteiten van de leerling. </a:t>
            </a:r>
          </a:p>
          <a:p>
            <a:pPr marL="4763" indent="0">
              <a:buNone/>
            </a:pPr>
            <a:endParaRPr lang="nl-NL" dirty="0"/>
          </a:p>
        </p:txBody>
      </p:sp>
    </p:spTree>
    <p:extLst>
      <p:ext uri="{BB962C8B-B14F-4D97-AF65-F5344CB8AC3E}">
        <p14:creationId xmlns:p14="http://schemas.microsoft.com/office/powerpoint/2010/main" val="1873923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Rechte verbindingslijn 6"/>
          <p:cNvCxnSpPr/>
          <p:nvPr/>
        </p:nvCxnSpPr>
        <p:spPr>
          <a:xfrm>
            <a:off x="1143001" y="1226614"/>
            <a:ext cx="680201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itel 1"/>
          <p:cNvSpPr>
            <a:spLocks noGrp="1"/>
          </p:cNvSpPr>
          <p:nvPr>
            <p:ph type="title"/>
          </p:nvPr>
        </p:nvSpPr>
        <p:spPr/>
        <p:txBody>
          <a:bodyPr>
            <a:normAutofit/>
          </a:bodyPr>
          <a:lstStyle/>
          <a:p>
            <a:pPr algn="ctr"/>
            <a:r>
              <a:rPr lang="nl-NL" sz="3000" dirty="0">
                <a:latin typeface="Arial" panose="020B0604020202020204" pitchFamily="34" charset="0"/>
                <a:cs typeface="Arial" panose="020B0604020202020204" pitchFamily="34" charset="0"/>
              </a:rPr>
              <a:t>Loopbaangerichte leeromgeving </a:t>
            </a:r>
          </a:p>
        </p:txBody>
      </p:sp>
      <p:sp>
        <p:nvSpPr>
          <p:cNvPr id="4" name="Tijdelijke aanduiding voor inhoud 3"/>
          <p:cNvSpPr>
            <a:spLocks noGrp="1"/>
          </p:cNvSpPr>
          <p:nvPr>
            <p:ph sz="quarter" idx="1"/>
          </p:nvPr>
        </p:nvSpPr>
        <p:spPr/>
        <p:txBody>
          <a:bodyPr>
            <a:normAutofit/>
          </a:bodyPr>
          <a:lstStyle/>
          <a:p>
            <a:pPr marL="4763" indent="0">
              <a:buNone/>
            </a:pPr>
            <a:r>
              <a:rPr lang="nl-NL" dirty="0">
                <a:hlinkClick r:id="rId3"/>
              </a:rPr>
              <a:t>Filmpje</a:t>
            </a:r>
            <a:endParaRPr lang="nl-NL" dirty="0"/>
          </a:p>
          <a:p>
            <a:pPr marL="4763" indent="0">
              <a:buNone/>
            </a:pPr>
            <a:endParaRPr lang="nl-NL" dirty="0"/>
          </a:p>
          <a:p>
            <a:pPr marL="4763" indent="0">
              <a:buNone/>
            </a:pPr>
            <a:endParaRPr lang="nl-NL" dirty="0"/>
          </a:p>
          <a:p>
            <a:pPr marL="4763" indent="0">
              <a:buNone/>
            </a:pPr>
            <a:endParaRPr lang="nl-NL" dirty="0"/>
          </a:p>
          <a:p>
            <a:pPr marL="4763" indent="0">
              <a:buNone/>
            </a:pPr>
            <a:endParaRPr lang="nl-NL" dirty="0"/>
          </a:p>
          <a:p>
            <a:pPr marL="4763" indent="0">
              <a:buNone/>
            </a:pPr>
            <a:endParaRPr lang="nl-NL" dirty="0"/>
          </a:p>
          <a:p>
            <a:pPr marL="4763" indent="0">
              <a:buNone/>
            </a:pPr>
            <a:endParaRPr lang="nl-NL" dirty="0"/>
          </a:p>
          <a:p>
            <a:pPr marL="4763" indent="0">
              <a:buNone/>
            </a:pPr>
            <a:endParaRPr lang="nl-NL" dirty="0"/>
          </a:p>
          <a:p>
            <a:pPr marL="4763" indent="0">
              <a:buNone/>
            </a:pPr>
            <a:endParaRPr lang="nl-NL" dirty="0"/>
          </a:p>
          <a:p>
            <a:pPr marL="4763" indent="0">
              <a:buNone/>
            </a:pPr>
            <a:endParaRPr lang="nl-NL" dirty="0"/>
          </a:p>
          <a:p>
            <a:pPr marL="4763" indent="0">
              <a:buNone/>
            </a:pPr>
            <a:endParaRPr lang="nl-NL" dirty="0"/>
          </a:p>
        </p:txBody>
      </p:sp>
      <p:pic>
        <p:nvPicPr>
          <p:cNvPr id="8" name="Afbeelding 7">
            <a:extLst>
              <a:ext uri="{FF2B5EF4-FFF2-40B4-BE49-F238E27FC236}">
                <a16:creationId xmlns:a16="http://schemas.microsoft.com/office/drawing/2014/main" id="{D969D982-05CF-4952-9125-866BF71E6E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0034" y="847008"/>
            <a:ext cx="324582" cy="339336"/>
          </a:xfrm>
          <a:prstGeom prst="rect">
            <a:avLst/>
          </a:prstGeom>
        </p:spPr>
      </p:pic>
      <p:pic>
        <p:nvPicPr>
          <p:cNvPr id="3" name="Afbeelding 2"/>
          <p:cNvPicPr>
            <a:picLocks noChangeAspect="1"/>
          </p:cNvPicPr>
          <p:nvPr/>
        </p:nvPicPr>
        <p:blipFill>
          <a:blip r:embed="rId5"/>
          <a:stretch>
            <a:fillRect/>
          </a:stretch>
        </p:blipFill>
        <p:spPr>
          <a:xfrm>
            <a:off x="1377381" y="1719280"/>
            <a:ext cx="1078980" cy="718013"/>
          </a:xfrm>
          <a:prstGeom prst="rect">
            <a:avLst/>
          </a:prstGeom>
        </p:spPr>
      </p:pic>
      <p:pic>
        <p:nvPicPr>
          <p:cNvPr id="113668" name="Picture 4" descr="Leeuwenborgh_101126X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0707" y="2601676"/>
            <a:ext cx="1085768" cy="65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9" name="Picture 5" descr="Albeda_101207X0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39248" y="3406990"/>
            <a:ext cx="1078980" cy="737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hoek 12"/>
          <p:cNvSpPr/>
          <p:nvPr/>
        </p:nvSpPr>
        <p:spPr>
          <a:xfrm>
            <a:off x="1325385" y="1244170"/>
            <a:ext cx="1647388" cy="407419"/>
          </a:xfrm>
          <a:prstGeom prst="rect">
            <a:avLst/>
          </a:prstGeom>
        </p:spPr>
        <p:txBody>
          <a:bodyPr wrap="square">
            <a:spAutoFit/>
          </a:bodyPr>
          <a:lstStyle/>
          <a:p>
            <a:pPr>
              <a:lnSpc>
                <a:spcPct val="130000"/>
              </a:lnSpc>
            </a:pPr>
            <a:r>
              <a:rPr lang="nl-NL" sz="1575" b="1" dirty="0">
                <a:latin typeface="Arial" panose="020B0604020202020204" pitchFamily="34" charset="0"/>
                <a:cs typeface="Arial" panose="020B0604020202020204" pitchFamily="34" charset="0"/>
              </a:rPr>
              <a:t>LOB-activiteit</a:t>
            </a:r>
          </a:p>
        </p:txBody>
      </p:sp>
      <p:sp>
        <p:nvSpPr>
          <p:cNvPr id="6" name="Rechthoek 5"/>
          <p:cNvSpPr/>
          <p:nvPr/>
        </p:nvSpPr>
        <p:spPr>
          <a:xfrm>
            <a:off x="2636114" y="1960095"/>
            <a:ext cx="1907895" cy="265457"/>
          </a:xfrm>
          <a:prstGeom prst="rect">
            <a:avLst/>
          </a:prstGeom>
        </p:spPr>
        <p:txBody>
          <a:bodyPr wrap="none">
            <a:spAutoFit/>
          </a:bodyPr>
          <a:lstStyle/>
          <a:p>
            <a:r>
              <a:rPr lang="nl-NL" sz="1125" dirty="0">
                <a:solidFill>
                  <a:srgbClr val="3D3466"/>
                </a:solidFill>
                <a:latin typeface="Arial" panose="020B0604020202020204" pitchFamily="34" charset="0"/>
                <a:cs typeface="Arial" panose="020B0604020202020204" pitchFamily="34" charset="0"/>
              </a:rPr>
              <a:t>Oriënteren door informatie </a:t>
            </a:r>
            <a:endParaRPr lang="nl-NL" sz="1125" dirty="0"/>
          </a:p>
        </p:txBody>
      </p:sp>
      <p:sp>
        <p:nvSpPr>
          <p:cNvPr id="15" name="Rechthoek 14"/>
          <p:cNvSpPr/>
          <p:nvPr/>
        </p:nvSpPr>
        <p:spPr>
          <a:xfrm>
            <a:off x="2662574" y="2777775"/>
            <a:ext cx="1739579" cy="265457"/>
          </a:xfrm>
          <a:prstGeom prst="rect">
            <a:avLst/>
          </a:prstGeom>
        </p:spPr>
        <p:txBody>
          <a:bodyPr wrap="none">
            <a:spAutoFit/>
          </a:bodyPr>
          <a:lstStyle/>
          <a:p>
            <a:r>
              <a:rPr lang="nl-NL" sz="1125" dirty="0">
                <a:solidFill>
                  <a:srgbClr val="3D3466"/>
                </a:solidFill>
                <a:latin typeface="Arial" panose="020B0604020202020204" pitchFamily="34" charset="0"/>
                <a:cs typeface="Arial" panose="020B0604020202020204" pitchFamily="34" charset="0"/>
              </a:rPr>
              <a:t>Ervaren op school/ privé</a:t>
            </a:r>
            <a:endParaRPr lang="nl-NL" sz="1125" dirty="0"/>
          </a:p>
        </p:txBody>
      </p:sp>
      <p:sp>
        <p:nvSpPr>
          <p:cNvPr id="16" name="Rechthoek 15"/>
          <p:cNvSpPr/>
          <p:nvPr/>
        </p:nvSpPr>
        <p:spPr>
          <a:xfrm>
            <a:off x="2611423" y="3595456"/>
            <a:ext cx="2100255" cy="265457"/>
          </a:xfrm>
          <a:prstGeom prst="rect">
            <a:avLst/>
          </a:prstGeom>
        </p:spPr>
        <p:txBody>
          <a:bodyPr wrap="none">
            <a:spAutoFit/>
          </a:bodyPr>
          <a:lstStyle/>
          <a:p>
            <a:r>
              <a:rPr lang="nl-NL" sz="1125" dirty="0">
                <a:solidFill>
                  <a:srgbClr val="3D3466"/>
                </a:solidFill>
                <a:latin typeface="Arial" panose="020B0604020202020204" pitchFamily="34" charset="0"/>
                <a:cs typeface="Arial" panose="020B0604020202020204" pitchFamily="34" charset="0"/>
              </a:rPr>
              <a:t>Ervaren in de beroepspraktijk </a:t>
            </a:r>
            <a:endParaRPr lang="nl-NL" sz="1125" dirty="0"/>
          </a:p>
        </p:txBody>
      </p:sp>
      <p:pic>
        <p:nvPicPr>
          <p:cNvPr id="20" name="Afbeelding 19"/>
          <p:cNvPicPr>
            <a:picLocks noChangeAspect="1"/>
          </p:cNvPicPr>
          <p:nvPr/>
        </p:nvPicPr>
        <p:blipFill rotWithShape="1">
          <a:blip r:embed="rId8"/>
          <a:srcRect l="29409" t="20703" r="30816" b="9442"/>
          <a:stretch/>
        </p:blipFill>
        <p:spPr>
          <a:xfrm>
            <a:off x="5022467" y="1503638"/>
            <a:ext cx="2746798" cy="2713500"/>
          </a:xfrm>
          <a:prstGeom prst="ellipse">
            <a:avLst/>
          </a:prstGeom>
        </p:spPr>
      </p:pic>
    </p:spTree>
    <p:extLst>
      <p:ext uri="{BB962C8B-B14F-4D97-AF65-F5344CB8AC3E}">
        <p14:creationId xmlns:p14="http://schemas.microsoft.com/office/powerpoint/2010/main" val="2710423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Gesprekscyclus</a:t>
            </a:r>
          </a:p>
        </p:txBody>
      </p:sp>
      <p:pic>
        <p:nvPicPr>
          <p:cNvPr id="4" name="Tijdelijke aanduiding voor inhoud 3"/>
          <p:cNvPicPr>
            <a:picLocks noGrp="1" noChangeAspect="1"/>
          </p:cNvPicPr>
          <p:nvPr>
            <p:ph idx="1"/>
          </p:nvPr>
        </p:nvPicPr>
        <p:blipFill rotWithShape="1">
          <a:blip r:embed="rId2">
            <a:clrChange>
              <a:clrFrom>
                <a:srgbClr val="FFFFFF"/>
              </a:clrFrom>
              <a:clrTo>
                <a:srgbClr val="FFFFFF">
                  <a:alpha val="0"/>
                </a:srgbClr>
              </a:clrTo>
            </a:clrChange>
          </a:blip>
          <a:srcRect l="53497" t="16478" r="2575" b="14512"/>
          <a:stretch/>
        </p:blipFill>
        <p:spPr>
          <a:xfrm>
            <a:off x="628650" y="1028659"/>
            <a:ext cx="7113933" cy="3143206"/>
          </a:xfrm>
          <a:prstGeom prst="rect">
            <a:avLst/>
          </a:prstGeom>
        </p:spPr>
      </p:pic>
    </p:spTree>
    <p:extLst>
      <p:ext uri="{BB962C8B-B14F-4D97-AF65-F5344CB8AC3E}">
        <p14:creationId xmlns:p14="http://schemas.microsoft.com/office/powerpoint/2010/main" val="2903284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53D0F2-19E4-45FA-8050-4A15DF52F258}"/>
              </a:ext>
            </a:extLst>
          </p:cNvPr>
          <p:cNvSpPr>
            <a:spLocks noGrp="1"/>
          </p:cNvSpPr>
          <p:nvPr>
            <p:ph type="title"/>
          </p:nvPr>
        </p:nvSpPr>
        <p:spPr/>
        <p:txBody>
          <a:bodyPr/>
          <a:lstStyle/>
          <a:p>
            <a:pPr algn="ctr"/>
            <a:r>
              <a:rPr lang="nl-NL" dirty="0"/>
              <a:t>Gesprekscyclus</a:t>
            </a:r>
          </a:p>
        </p:txBody>
      </p:sp>
      <p:sp>
        <p:nvSpPr>
          <p:cNvPr id="3" name="Tijdelijke aanduiding voor inhoud 2">
            <a:extLst>
              <a:ext uri="{FF2B5EF4-FFF2-40B4-BE49-F238E27FC236}">
                <a16:creationId xmlns:a16="http://schemas.microsoft.com/office/drawing/2014/main" id="{E59B0C12-9E33-4F69-80D8-8E28FD3DA930}"/>
              </a:ext>
            </a:extLst>
          </p:cNvPr>
          <p:cNvSpPr>
            <a:spLocks noGrp="1"/>
          </p:cNvSpPr>
          <p:nvPr>
            <p:ph idx="1"/>
          </p:nvPr>
        </p:nvSpPr>
        <p:spPr>
          <a:xfrm>
            <a:off x="207169" y="909320"/>
            <a:ext cx="8686799" cy="3005455"/>
          </a:xfrm>
        </p:spPr>
        <p:txBody>
          <a:bodyPr>
            <a:normAutofit lnSpcReduction="10000"/>
          </a:bodyPr>
          <a:lstStyle/>
          <a:p>
            <a:r>
              <a:rPr lang="nl-NL" dirty="0"/>
              <a:t>Je gaat in gesprek over een betekenisvolle situatie/ervaring (concrete opdracht of prestatie)</a:t>
            </a:r>
          </a:p>
          <a:p>
            <a:r>
              <a:rPr lang="nl-NL" dirty="0"/>
              <a:t>Ervaring waar emotie bij betrokken is</a:t>
            </a:r>
          </a:p>
          <a:p>
            <a:r>
              <a:rPr lang="nl-NL" dirty="0"/>
              <a:t>Het gaat niet om de betekenis, niet om de ervaring en niet hoe het de volgende keer anders kan </a:t>
            </a:r>
          </a:p>
          <a:p>
            <a:r>
              <a:rPr lang="nl-NL" dirty="0"/>
              <a:t>Het leidt tot INZICHT = bewuste kennis van zelf: kwaliteiten, motieven, interesses, etc. </a:t>
            </a:r>
          </a:p>
          <a:p>
            <a:r>
              <a:rPr lang="nl-NL" dirty="0"/>
              <a:t>Leidt tot ACTIE: vervolgstap in </a:t>
            </a:r>
          </a:p>
          <a:p>
            <a:pPr marL="4763" indent="0">
              <a:buNone/>
            </a:pPr>
            <a:r>
              <a:rPr lang="nl-NL" dirty="0"/>
              <a:t>      loopbaanontwikkeling</a:t>
            </a:r>
          </a:p>
        </p:txBody>
      </p:sp>
      <p:pic>
        <p:nvPicPr>
          <p:cNvPr id="4" name="Tijdelijke aanduiding voor inhoud 3">
            <a:extLst>
              <a:ext uri="{FF2B5EF4-FFF2-40B4-BE49-F238E27FC236}">
                <a16:creationId xmlns:a16="http://schemas.microsoft.com/office/drawing/2014/main" id="{4E954B8B-6C34-46AF-8A99-154BAE9BEA80}"/>
              </a:ext>
            </a:extLst>
          </p:cNvPr>
          <p:cNvPicPr>
            <a:picLocks noChangeAspect="1"/>
          </p:cNvPicPr>
          <p:nvPr/>
        </p:nvPicPr>
        <p:blipFill rotWithShape="1">
          <a:blip r:embed="rId2">
            <a:clrChange>
              <a:clrFrom>
                <a:srgbClr val="FFFFFF"/>
              </a:clrFrom>
              <a:clrTo>
                <a:srgbClr val="FFFFFF">
                  <a:alpha val="0"/>
                </a:srgbClr>
              </a:clrTo>
            </a:clrChange>
          </a:blip>
          <a:srcRect l="53497" t="16478" r="2575" b="14512"/>
          <a:stretch/>
        </p:blipFill>
        <p:spPr>
          <a:xfrm>
            <a:off x="5493544" y="2955846"/>
            <a:ext cx="3529012" cy="1559252"/>
          </a:xfrm>
          <a:prstGeom prst="rect">
            <a:avLst/>
          </a:prstGeom>
        </p:spPr>
      </p:pic>
    </p:spTree>
    <p:extLst>
      <p:ext uri="{BB962C8B-B14F-4D97-AF65-F5344CB8AC3E}">
        <p14:creationId xmlns:p14="http://schemas.microsoft.com/office/powerpoint/2010/main" val="4043305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127CF3-5BAC-4FB6-9EFC-E880CEE4496B}"/>
              </a:ext>
            </a:extLst>
          </p:cNvPr>
          <p:cNvSpPr>
            <a:spLocks noGrp="1"/>
          </p:cNvSpPr>
          <p:nvPr>
            <p:ph type="title"/>
          </p:nvPr>
        </p:nvSpPr>
        <p:spPr/>
        <p:txBody>
          <a:bodyPr/>
          <a:lstStyle/>
          <a:p>
            <a:pPr algn="ctr"/>
            <a:r>
              <a:rPr lang="nl-NL" dirty="0"/>
              <a:t>Oefening 3   </a:t>
            </a:r>
          </a:p>
        </p:txBody>
      </p:sp>
      <p:sp>
        <p:nvSpPr>
          <p:cNvPr id="3" name="Tijdelijke aanduiding voor inhoud 2">
            <a:extLst>
              <a:ext uri="{FF2B5EF4-FFF2-40B4-BE49-F238E27FC236}">
                <a16:creationId xmlns:a16="http://schemas.microsoft.com/office/drawing/2014/main" id="{6068451F-CB89-4E92-AF49-AA7F18B95208}"/>
              </a:ext>
            </a:extLst>
          </p:cNvPr>
          <p:cNvSpPr>
            <a:spLocks noGrp="1"/>
          </p:cNvSpPr>
          <p:nvPr>
            <p:ph idx="1"/>
          </p:nvPr>
        </p:nvSpPr>
        <p:spPr/>
        <p:txBody>
          <a:bodyPr>
            <a:normAutofit/>
          </a:bodyPr>
          <a:lstStyle/>
          <a:p>
            <a:r>
              <a:rPr lang="nl-NL" i="1" dirty="0"/>
              <a:t>Leerling: Kies een foto van iets (een moment) waarop je trots was of die iets zegt over jou persoonlijk. </a:t>
            </a:r>
          </a:p>
          <a:p>
            <a:r>
              <a:rPr lang="nl-NL" dirty="0"/>
              <a:t>Mentor: Je gaat samen met de leerling in gesprek over deze foto.  Stel vragen over de foto. Stel vragen waarmee je de ander stimuleert om zo veel mogelijk te vertellen. </a:t>
            </a:r>
          </a:p>
          <a:p>
            <a:pPr marL="4763" indent="0">
              <a:buNone/>
            </a:pPr>
            <a:r>
              <a:rPr lang="nl-NL" i="1" dirty="0"/>
              <a:t>Hulpmiddel: Routing loopbaanreflectiegesprek en voorbeeldvragen</a:t>
            </a:r>
          </a:p>
          <a:p>
            <a:r>
              <a:rPr lang="nl-NL" dirty="0"/>
              <a:t>Observant:</a:t>
            </a:r>
          </a:p>
          <a:p>
            <a:pPr lvl="1"/>
            <a:r>
              <a:rPr lang="nl-NL" dirty="0"/>
              <a:t>Wie was er het meeste aan het woord?</a:t>
            </a:r>
          </a:p>
          <a:p>
            <a:pPr lvl="1"/>
            <a:r>
              <a:rPr lang="nl-NL" dirty="0"/>
              <a:t>Was er ruimte voor het verhaal?</a:t>
            </a:r>
          </a:p>
          <a:p>
            <a:pPr lvl="1"/>
            <a:r>
              <a:rPr lang="nl-NL" dirty="0"/>
              <a:t>Welke vragen werken wel/niet?</a:t>
            </a:r>
          </a:p>
          <a:p>
            <a:pPr lvl="1"/>
            <a:r>
              <a:rPr lang="nl-NL" dirty="0"/>
              <a:t>Wat viel je op aan non-verbale communicatie?</a:t>
            </a:r>
          </a:p>
          <a:p>
            <a:pPr lvl="1"/>
            <a:endParaRPr lang="nl-NL" dirty="0"/>
          </a:p>
          <a:p>
            <a:pPr lvl="1"/>
            <a:endParaRPr lang="nl-NL" dirty="0"/>
          </a:p>
          <a:p>
            <a:pPr marL="4763" indent="0">
              <a:buNone/>
            </a:pPr>
            <a:endParaRPr lang="nl-NL" dirty="0"/>
          </a:p>
        </p:txBody>
      </p:sp>
    </p:spTree>
    <p:extLst>
      <p:ext uri="{BB962C8B-B14F-4D97-AF65-F5344CB8AC3E}">
        <p14:creationId xmlns:p14="http://schemas.microsoft.com/office/powerpoint/2010/main" val="274979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C150C-BCAB-4F59-84B0-05F2368F379A}"/>
              </a:ext>
            </a:extLst>
          </p:cNvPr>
          <p:cNvSpPr>
            <a:spLocks noGrp="1"/>
          </p:cNvSpPr>
          <p:nvPr>
            <p:ph type="title"/>
          </p:nvPr>
        </p:nvSpPr>
        <p:spPr/>
        <p:txBody>
          <a:bodyPr/>
          <a:lstStyle/>
          <a:p>
            <a:pPr algn="ctr"/>
            <a:r>
              <a:rPr lang="nl-NL" dirty="0"/>
              <a:t>Belangrijkste tips</a:t>
            </a:r>
          </a:p>
        </p:txBody>
      </p:sp>
      <p:sp>
        <p:nvSpPr>
          <p:cNvPr id="3" name="Tijdelijke aanduiding voor inhoud 2">
            <a:extLst>
              <a:ext uri="{FF2B5EF4-FFF2-40B4-BE49-F238E27FC236}">
                <a16:creationId xmlns:a16="http://schemas.microsoft.com/office/drawing/2014/main" id="{00E22177-C5E3-45AF-ABA7-368A06526552}"/>
              </a:ext>
            </a:extLst>
          </p:cNvPr>
          <p:cNvSpPr>
            <a:spLocks noGrp="1"/>
          </p:cNvSpPr>
          <p:nvPr>
            <p:ph idx="1"/>
          </p:nvPr>
        </p:nvSpPr>
        <p:spPr>
          <a:xfrm>
            <a:off x="628650" y="909320"/>
            <a:ext cx="7886700" cy="3960336"/>
          </a:xfrm>
        </p:spPr>
        <p:txBody>
          <a:bodyPr>
            <a:normAutofit fontScale="77500" lnSpcReduction="20000"/>
          </a:bodyPr>
          <a:lstStyle/>
          <a:p>
            <a:r>
              <a:rPr lang="nl-NL" dirty="0"/>
              <a:t>Leerling is aan het woord</a:t>
            </a:r>
          </a:p>
          <a:p>
            <a:r>
              <a:rPr lang="nl-NL" dirty="0"/>
              <a:t>Geef ruimte aan het verhaal van de leerling</a:t>
            </a:r>
          </a:p>
          <a:p>
            <a:r>
              <a:rPr lang="nl-NL" dirty="0"/>
              <a:t>Luister ‘leeg’ en verplaats in de leerling</a:t>
            </a:r>
          </a:p>
          <a:p>
            <a:r>
              <a:rPr lang="nl-NL" dirty="0"/>
              <a:t>Stel open vragen</a:t>
            </a:r>
          </a:p>
          <a:p>
            <a:r>
              <a:rPr lang="nl-NL" dirty="0"/>
              <a:t>Doorvragen op antwoorden van de leerling</a:t>
            </a:r>
          </a:p>
          <a:p>
            <a:r>
              <a:rPr lang="nl-NL" dirty="0"/>
              <a:t>Opbrengsten verwoorden/ samenvatting geven</a:t>
            </a:r>
          </a:p>
          <a:p>
            <a:pPr lvl="0" fontAlgn="base"/>
            <a:r>
              <a:rPr lang="nl-NL" dirty="0"/>
              <a:t>Vraag wat er precies gebeurde (verdiepen): je moet duidelijk krijgen wat precies de emotie </a:t>
            </a:r>
            <a:r>
              <a:rPr lang="nl-NL" dirty="0" err="1"/>
              <a:t>triggerde</a:t>
            </a:r>
            <a:r>
              <a:rPr lang="nl-NL" dirty="0"/>
              <a:t>. </a:t>
            </a:r>
            <a:r>
              <a:rPr lang="en-US" dirty="0" err="1"/>
              <a:t>Wanneer</a:t>
            </a:r>
            <a:r>
              <a:rPr lang="en-US" dirty="0"/>
              <a:t> je </a:t>
            </a:r>
            <a:r>
              <a:rPr lang="en-US" dirty="0" err="1"/>
              <a:t>dat</a:t>
            </a:r>
            <a:r>
              <a:rPr lang="en-US" dirty="0"/>
              <a:t> </a:t>
            </a:r>
            <a:r>
              <a:rPr lang="en-US" dirty="0" err="1"/>
              <a:t>weet</a:t>
            </a:r>
            <a:r>
              <a:rPr lang="en-US" dirty="0"/>
              <a:t>, </a:t>
            </a:r>
            <a:r>
              <a:rPr lang="en-US" dirty="0" err="1"/>
              <a:t>heb</a:t>
            </a:r>
            <a:r>
              <a:rPr lang="en-US" dirty="0"/>
              <a:t> je </a:t>
            </a:r>
            <a:r>
              <a:rPr lang="en-US" dirty="0" err="1"/>
              <a:t>een</a:t>
            </a:r>
            <a:r>
              <a:rPr lang="en-US" dirty="0"/>
              <a:t> </a:t>
            </a:r>
            <a:r>
              <a:rPr lang="en-US" dirty="0" err="1"/>
              <a:t>klein</a:t>
            </a:r>
            <a:r>
              <a:rPr lang="en-US" dirty="0"/>
              <a:t> </a:t>
            </a:r>
            <a:r>
              <a:rPr lang="en-US" dirty="0" err="1"/>
              <a:t>verhaal</a:t>
            </a:r>
            <a:r>
              <a:rPr lang="en-US" dirty="0"/>
              <a:t>.</a:t>
            </a:r>
            <a:r>
              <a:rPr lang="nl-NL" dirty="0"/>
              <a:t> </a:t>
            </a:r>
          </a:p>
          <a:p>
            <a:pPr lvl="0" fontAlgn="base"/>
            <a:r>
              <a:rPr lang="nl-NL" dirty="0"/>
              <a:t>Verbreed de kleine verhalen zodat er via vergelijkend leren een groter verhaal kan ontstaan waarin motieven zichtbaar worden. </a:t>
            </a:r>
          </a:p>
          <a:p>
            <a:pPr lvl="0" fontAlgn="base"/>
            <a:r>
              <a:rPr lang="nl-NL" dirty="0"/>
              <a:t>Help de student het kernwoord van het grotere verhaal te benoemen en kijk naar de toekomst via dit  kernwoord. </a:t>
            </a:r>
          </a:p>
          <a:p>
            <a:pPr lvl="0" fontAlgn="base"/>
            <a:r>
              <a:rPr lang="nl-NL" dirty="0"/>
              <a:t>Stel geen ‘waarom’-vragen: een ‘waarom’-vraag veronderstelt meestal – ten onrechte –   dat de student al weet door welke motieven hij zich in zijn gedrag laat leiden. Het gaat er juist om dat de student in staat wordt gesteld gaandeweg de eigen motieven te </a:t>
            </a:r>
            <a:r>
              <a:rPr lang="nl-NL" dirty="0" err="1"/>
              <a:t>ontdeken</a:t>
            </a:r>
            <a:r>
              <a:rPr lang="nl-NL" dirty="0"/>
              <a:t>. </a:t>
            </a:r>
          </a:p>
          <a:p>
            <a:endParaRPr lang="nl-NL" dirty="0"/>
          </a:p>
        </p:txBody>
      </p:sp>
    </p:spTree>
    <p:extLst>
      <p:ext uri="{BB962C8B-B14F-4D97-AF65-F5344CB8AC3E}">
        <p14:creationId xmlns:p14="http://schemas.microsoft.com/office/powerpoint/2010/main" val="1967883332"/>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19674C42B2A141B7DBD9CC4B4B3E62" ma:contentTypeVersion="8" ma:contentTypeDescription="Een nieuw document maken." ma:contentTypeScope="" ma:versionID="8147edead466e13837476289d25e1272">
  <xsd:schema xmlns:xsd="http://www.w3.org/2001/XMLSchema" xmlns:xs="http://www.w3.org/2001/XMLSchema" xmlns:p="http://schemas.microsoft.com/office/2006/metadata/properties" xmlns:ns2="56a01fa2-9528-4d8c-9be8-c99229286822" targetNamespace="http://schemas.microsoft.com/office/2006/metadata/properties" ma:root="true" ma:fieldsID="219721986f6141a9d88846cdef18a03e" ns2:_="">
    <xsd:import namespace="56a01fa2-9528-4d8c-9be8-c992292868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a01fa2-9528-4d8c-9be8-c992292868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C78EA4-DC65-4608-A16B-C87D3B49548A}">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56a01fa2-9528-4d8c-9be8-c99229286822"/>
    <ds:schemaRef ds:uri="http://www.w3.org/XML/1998/namespace"/>
  </ds:schemaRefs>
</ds:datastoreItem>
</file>

<file path=customXml/itemProps2.xml><?xml version="1.0" encoding="utf-8"?>
<ds:datastoreItem xmlns:ds="http://schemas.openxmlformats.org/officeDocument/2006/customXml" ds:itemID="{D6BDE2C2-3593-485D-914C-35D8338175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a01fa2-9528-4d8c-9be8-c992292868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B443ED2-EDDE-481A-9D98-F045E3DD44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621</TotalTime>
  <Words>520</Words>
  <Application>Microsoft Office PowerPoint</Application>
  <PresentationFormat>Diavoorstelling (16:9)</PresentationFormat>
  <Paragraphs>78</Paragraphs>
  <Slides>12</Slides>
  <Notes>2</Notes>
  <HiddenSlides>4</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Calibri</vt:lpstr>
      <vt:lpstr>Wingdings</vt:lpstr>
      <vt:lpstr>Kantoorthema</vt:lpstr>
      <vt:lpstr>Loopbaanreflectiegesprekken</vt:lpstr>
      <vt:lpstr>Oefening 1</vt:lpstr>
      <vt:lpstr>Waarom LOB? </vt:lpstr>
      <vt:lpstr>Oefening 2  </vt:lpstr>
      <vt:lpstr>Loopbaangerichte leeromgeving </vt:lpstr>
      <vt:lpstr>Gesprekscyclus</vt:lpstr>
      <vt:lpstr>Gesprekscyclus</vt:lpstr>
      <vt:lpstr>Oefening 3   </vt:lpstr>
      <vt:lpstr>Belangrijkste tips</vt:lpstr>
      <vt:lpstr>Oefening 4 </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Jorgen Bijsterveld</dc:creator>
  <cp:lastModifiedBy>Ellen Heijne</cp:lastModifiedBy>
  <cp:revision>37</cp:revision>
  <cp:lastPrinted>2020-11-09T09:55:59Z</cp:lastPrinted>
  <dcterms:created xsi:type="dcterms:W3CDTF">2019-11-29T12:47:18Z</dcterms:created>
  <dcterms:modified xsi:type="dcterms:W3CDTF">2021-06-24T11:11:47Z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0x0101005419674C42B2A141B7DBD9CC4B4B3E62</vt:lpwstr>
  </property>
</Properties>
</file>